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829" r:id="rId2"/>
    <p:sldId id="830" r:id="rId3"/>
    <p:sldId id="832" r:id="rId4"/>
  </p:sldIdLst>
  <p:sldSz cx="9906000" cy="6858000" type="A4"/>
  <p:notesSz cx="6794500" cy="9931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4"/>
    <a:srgbClr val="5D9E2F"/>
    <a:srgbClr val="C5201F"/>
    <a:srgbClr val="FF0053"/>
    <a:srgbClr val="FDE2F1"/>
    <a:srgbClr val="FF0434"/>
    <a:srgbClr val="000066"/>
    <a:srgbClr val="E74E74"/>
    <a:srgbClr val="9B908A"/>
    <a:srgbClr val="EFA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autoAdjust="0"/>
    <p:restoredTop sz="95701" autoAdjust="0"/>
  </p:normalViewPr>
  <p:slideViewPr>
    <p:cSldViewPr snapToGrid="0" snapToObjects="1">
      <p:cViewPr varScale="1">
        <p:scale>
          <a:sx n="60" d="100"/>
          <a:sy n="60" d="100"/>
        </p:scale>
        <p:origin x="1062" y="42"/>
      </p:cViewPr>
      <p:guideLst>
        <p:guide orient="horz" pos="2409"/>
        <p:guide pos="3120"/>
      </p:guideLst>
    </p:cSldViewPr>
  </p:slideViewPr>
  <p:notesTextViewPr>
    <p:cViewPr>
      <p:scale>
        <a:sx n="50" d="100"/>
        <a:sy n="50" d="100"/>
      </p:scale>
      <p:origin x="0" y="0"/>
    </p:cViewPr>
  </p:notesTextViewPr>
  <p:notesViewPr>
    <p:cSldViewPr snapToGrid="0" snapToObjects="1">
      <p:cViewPr varScale="1">
        <p:scale>
          <a:sx n="77" d="100"/>
          <a:sy n="77" d="100"/>
        </p:scale>
        <p:origin x="-2244" y="-90"/>
      </p:cViewPr>
      <p:guideLst>
        <p:guide orient="horz" pos="312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4813" cy="498475"/>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1"/>
            <a:ext cx="2944813" cy="498475"/>
          </a:xfrm>
          <a:prstGeom prst="rect">
            <a:avLst/>
          </a:prstGeom>
        </p:spPr>
        <p:txBody>
          <a:bodyPr vert="horz" lIns="91426" tIns="45713" rIns="91426" bIns="45713" rtlCol="0"/>
          <a:lstStyle>
            <a:lvl1pPr algn="r">
              <a:defRPr sz="1200"/>
            </a:lvl1pPr>
          </a:lstStyle>
          <a:p>
            <a:fld id="{93A37264-DA34-3440-BDC6-42EF94DFCEC5}" type="datetimeFigureOut">
              <a:rPr kumimoji="1" lang="ja-JP" altLang="en-US" smtClean="0"/>
              <a:t>2020/4/3</a:t>
            </a:fld>
            <a:endParaRPr kumimoji="1" lang="ja-JP" altLang="en-US"/>
          </a:p>
        </p:txBody>
      </p:sp>
      <p:sp>
        <p:nvSpPr>
          <p:cNvPr id="4" name="スライド イメージ プレースホルダー 3"/>
          <p:cNvSpPr>
            <a:spLocks noGrp="1" noRot="1" noChangeAspect="1"/>
          </p:cNvSpPr>
          <p:nvPr>
            <p:ph type="sldImg" idx="2"/>
          </p:nvPr>
        </p:nvSpPr>
        <p:spPr>
          <a:xfrm>
            <a:off x="976313" y="1241425"/>
            <a:ext cx="4841875" cy="3351213"/>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451" y="4779964"/>
            <a:ext cx="5435600" cy="3910012"/>
          </a:xfrm>
          <a:prstGeom prst="rect">
            <a:avLst/>
          </a:prstGeom>
        </p:spPr>
        <p:txBody>
          <a:bodyPr vert="horz" lIns="91426" tIns="45713" rIns="91426" bIns="45713"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2925"/>
            <a:ext cx="2944813" cy="49847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32925"/>
            <a:ext cx="2944813" cy="498475"/>
          </a:xfrm>
          <a:prstGeom prst="rect">
            <a:avLst/>
          </a:prstGeom>
        </p:spPr>
        <p:txBody>
          <a:bodyPr vert="horz" lIns="91426" tIns="45713" rIns="91426" bIns="45713" rtlCol="0" anchor="b"/>
          <a:lstStyle>
            <a:lvl1pPr algn="r">
              <a:defRPr sz="1200"/>
            </a:lvl1pPr>
          </a:lstStyle>
          <a:p>
            <a:fld id="{430C6A12-13CE-ED45-B1FF-2F51EC143197}" type="slidenum">
              <a:rPr kumimoji="1" lang="ja-JP" altLang="en-US" smtClean="0"/>
              <a:t>‹#›</a:t>
            </a:fld>
            <a:endParaRPr kumimoji="1" lang="ja-JP" altLang="en-US"/>
          </a:p>
        </p:txBody>
      </p:sp>
    </p:spTree>
    <p:extLst>
      <p:ext uri="{BB962C8B-B14F-4D97-AF65-F5344CB8AC3E}">
        <p14:creationId xmlns:p14="http://schemas.microsoft.com/office/powerpoint/2010/main" val="3927185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1</a:t>
            </a:fld>
            <a:endParaRPr kumimoji="1" lang="ja-JP" altLang="en-US"/>
          </a:p>
        </p:txBody>
      </p:sp>
    </p:spTree>
    <p:extLst>
      <p:ext uri="{BB962C8B-B14F-4D97-AF65-F5344CB8AC3E}">
        <p14:creationId xmlns:p14="http://schemas.microsoft.com/office/powerpoint/2010/main" val="190898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2</a:t>
            </a:fld>
            <a:endParaRPr kumimoji="1" lang="ja-JP" altLang="en-US"/>
          </a:p>
        </p:txBody>
      </p:sp>
    </p:spTree>
    <p:extLst>
      <p:ext uri="{BB962C8B-B14F-4D97-AF65-F5344CB8AC3E}">
        <p14:creationId xmlns:p14="http://schemas.microsoft.com/office/powerpoint/2010/main" val="2742197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C966822C-3A83-6143-8558-7841D4196EF6}" type="slidenum">
              <a:rPr kumimoji="1" lang="ja-JP" altLang="en-US" smtClean="0"/>
              <a:t>3</a:t>
            </a:fld>
            <a:endParaRPr kumimoji="1" lang="ja-JP" altLang="en-US"/>
          </a:p>
        </p:txBody>
      </p:sp>
    </p:spTree>
    <p:extLst>
      <p:ext uri="{BB962C8B-B14F-4D97-AF65-F5344CB8AC3E}">
        <p14:creationId xmlns:p14="http://schemas.microsoft.com/office/powerpoint/2010/main" val="208958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159693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135471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
        <p:nvSpPr>
          <p:cNvPr id="7" name="角丸四角形 6">
            <a:extLst>
              <a:ext uri="{FF2B5EF4-FFF2-40B4-BE49-F238E27FC236}">
                <a16:creationId xmlns:a16="http://schemas.microsoft.com/office/drawing/2014/main" id="{BE6B4C55-30FB-C94E-BAA5-0C428D3C17F4}"/>
              </a:ext>
            </a:extLst>
          </p:cNvPr>
          <p:cNvSpPr/>
          <p:nvPr userDrawn="1"/>
        </p:nvSpPr>
        <p:spPr>
          <a:xfrm>
            <a:off x="1739" y="-3600"/>
            <a:ext cx="9905999" cy="6883377"/>
          </a:xfrm>
          <a:prstGeom prst="roundRect">
            <a:avLst>
              <a:gd name="adj" fmla="val 0"/>
            </a:avLst>
          </a:prstGeom>
          <a:solidFill>
            <a:srgbClr val="C5BBD3"/>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2679151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8"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9"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 name="スライド番号プレースホルダ 5"/>
          <p:cNvSpPr>
            <a:spLocks noGrp="1"/>
          </p:cNvSpPr>
          <p:nvPr>
            <p:ph type="sldNum" sz="quarter" idx="4"/>
          </p:nvPr>
        </p:nvSpPr>
        <p:spPr>
          <a:xfrm>
            <a:off x="9476856" y="6502500"/>
            <a:ext cx="504542" cy="365125"/>
          </a:xfrm>
          <a:prstGeom prst="rect">
            <a:avLst/>
          </a:prstGeom>
        </p:spPr>
        <p:txBody>
          <a:bodyPr vert="horz" lIns="91440" tIns="45720" rIns="91440" bIns="45720" rtlCol="0" anchor="b" anchorCtr="1"/>
          <a:lstStyle>
            <a:lvl1pPr algn="r">
              <a:defRPr sz="1200" b="1" i="0">
                <a:solidFill>
                  <a:schemeClr val="bg1">
                    <a:lumMod val="50000"/>
                  </a:schemeClr>
                </a:solidFill>
                <a:latin typeface="Hiragino Kaku Gothic Pro W6" panose="020B0300000000000000" pitchFamily="34" charset="-128"/>
                <a:ea typeface="Hiragino Kaku Gothic Pro W6" panose="020B0300000000000000" pitchFamily="34" charset="-128"/>
              </a:defRPr>
            </a:lvl1pPr>
          </a:lstStyle>
          <a:p>
            <a:fld id="{08F49145-E15A-4AEF-9DDD-1F8AE3BA71B5}" type="slidenum">
              <a:rPr lang="ja-JP" altLang="en-US" smtClean="0"/>
              <a:pPr/>
              <a:t>‹#›</a:t>
            </a:fld>
            <a:endParaRPr lang="ja-JP" altLang="en-US" dirty="0"/>
          </a:p>
        </p:txBody>
      </p:sp>
      <p:sp>
        <p:nvSpPr>
          <p:cNvPr id="5" name="角丸四角形 4">
            <a:extLst>
              <a:ext uri="{FF2B5EF4-FFF2-40B4-BE49-F238E27FC236}">
                <a16:creationId xmlns:a16="http://schemas.microsoft.com/office/drawing/2014/main" id="{C938B1C1-7BBE-9142-9AF4-1BF10E8A087E}"/>
              </a:ext>
            </a:extLst>
          </p:cNvPr>
          <p:cNvSpPr/>
          <p:nvPr userDrawn="1"/>
        </p:nvSpPr>
        <p:spPr>
          <a:xfrm>
            <a:off x="1739" y="-3600"/>
            <a:ext cx="9905999" cy="6883377"/>
          </a:xfrm>
          <a:prstGeom prst="roundRect">
            <a:avLst>
              <a:gd name="adj" fmla="val 0"/>
            </a:avLst>
          </a:prstGeom>
          <a:solidFill>
            <a:schemeClr val="tx2">
              <a:lumMod val="20000"/>
              <a:lumOff val="8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375151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8"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9"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 name="スライド番号プレースホルダ 5"/>
          <p:cNvSpPr>
            <a:spLocks noGrp="1"/>
          </p:cNvSpPr>
          <p:nvPr>
            <p:ph type="sldNum" sz="quarter" idx="4"/>
          </p:nvPr>
        </p:nvSpPr>
        <p:spPr>
          <a:xfrm>
            <a:off x="9476856" y="6502500"/>
            <a:ext cx="504542" cy="365125"/>
          </a:xfrm>
          <a:prstGeom prst="rect">
            <a:avLst/>
          </a:prstGeom>
        </p:spPr>
        <p:txBody>
          <a:bodyPr vert="horz" lIns="91440" tIns="45720" rIns="91440" bIns="45720" rtlCol="0" anchor="b" anchorCtr="1"/>
          <a:lstStyle>
            <a:lvl1pPr algn="r">
              <a:defRPr sz="1200" b="1" i="0">
                <a:solidFill>
                  <a:schemeClr val="bg1">
                    <a:lumMod val="50000"/>
                  </a:schemeClr>
                </a:solidFill>
                <a:latin typeface="Hiragino Kaku Gothic Pro W6" panose="020B0300000000000000" pitchFamily="34" charset="-128"/>
                <a:ea typeface="Hiragino Kaku Gothic Pro W6" panose="020B0300000000000000" pitchFamily="34" charset="-128"/>
              </a:defRPr>
            </a:lvl1pPr>
          </a:lstStyle>
          <a:p>
            <a:fld id="{08F49145-E15A-4AEF-9DDD-1F8AE3BA71B5}" type="slidenum">
              <a:rPr lang="ja-JP" altLang="en-US" smtClean="0"/>
              <a:pPr/>
              <a:t>‹#›</a:t>
            </a:fld>
            <a:endParaRPr lang="ja-JP" altLang="en-US" dirty="0"/>
          </a:p>
        </p:txBody>
      </p:sp>
      <p:sp>
        <p:nvSpPr>
          <p:cNvPr id="5" name="角丸四角形 4">
            <a:extLst>
              <a:ext uri="{FF2B5EF4-FFF2-40B4-BE49-F238E27FC236}">
                <a16:creationId xmlns:a16="http://schemas.microsoft.com/office/drawing/2014/main" id="{C938B1C1-7BBE-9142-9AF4-1BF10E8A087E}"/>
              </a:ext>
            </a:extLst>
          </p:cNvPr>
          <p:cNvSpPr/>
          <p:nvPr userDrawn="1"/>
        </p:nvSpPr>
        <p:spPr>
          <a:xfrm>
            <a:off x="1739" y="-3600"/>
            <a:ext cx="9905999" cy="6883377"/>
          </a:xfrm>
          <a:prstGeom prst="roundRect">
            <a:avLst>
              <a:gd name="adj" fmla="val 0"/>
            </a:avLst>
          </a:prstGeom>
          <a:pattFill prst="dkUpDiag">
            <a:fgClr>
              <a:srgbClr val="FDE2F1"/>
            </a:fgClr>
            <a:bgClr>
              <a:schemeClr val="bg1"/>
            </a:bgClr>
          </a:patt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Tree>
    <p:extLst>
      <p:ext uri="{BB962C8B-B14F-4D97-AF65-F5344CB8AC3E}">
        <p14:creationId xmlns:p14="http://schemas.microsoft.com/office/powerpoint/2010/main" val="93272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326115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518408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107800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271688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303021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2379553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4187374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B35B75F-F444-AC4C-A253-75F1D3535BAC}" type="datetimeFigureOut">
              <a:rPr kumimoji="1" lang="ja-JP" altLang="en-US" smtClean="0"/>
              <a:t>2020/4/3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218627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35B75F-F444-AC4C-A253-75F1D3535BAC}" type="datetimeFigureOut">
              <a:rPr kumimoji="1" lang="ja-JP" altLang="en-US" smtClean="0"/>
              <a:t>2020/4/3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14360-A5F8-DB4B-80B2-1CAFF47F187F}" type="slidenum">
              <a:rPr kumimoji="1" lang="ja-JP" altLang="en-US" smtClean="0"/>
              <a:t>‹#›</a:t>
            </a:fld>
            <a:endParaRPr kumimoji="1" lang="ja-JP" altLang="en-US"/>
          </a:p>
        </p:txBody>
      </p:sp>
    </p:spTree>
    <p:extLst>
      <p:ext uri="{BB962C8B-B14F-4D97-AF65-F5344CB8AC3E}">
        <p14:creationId xmlns:p14="http://schemas.microsoft.com/office/powerpoint/2010/main" val="790754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emf"/><Relationship Id="rId21" Type="http://schemas.openxmlformats.org/officeDocument/2006/relationships/image" Target="../media/image18.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jp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21.png"/><Relationship Id="rId5" Type="http://schemas.openxmlformats.org/officeDocument/2006/relationships/hyperlink" Target="http://www.google.co.jp/url?sa=i&amp;rct=j&amp;q=&amp;esrc=s&amp;source=images&amp;cd=&amp;cad=rja&amp;uact=8&amp;ved=0ahUKEwiF95qlgpPQAhXFXrwKHVnVDQ0QjRwIBw&amp;url=http://sem-consul.com/1916/%E6%97%A5%E6%9C%AC%E5%9B%BD%E5%86%85%E3%81%A7%E3%81%AE%E6%A4%9C%E7%B4%A2%E3%82%A8%E3%83%B3%E3%82%B8%E3%83%B3%E3%82%B7%E3%82%A7%E3%82%A2%EF%BC%88google%EF%BC%8Cyahoo-japan%EF%BC%89/&amp;psig=AFQjCNFsOaPFfgXCU-kf1u0NI5uINA3d6w&amp;ust=1478483371848387" TargetMode="External"/><Relationship Id="rId15" Type="http://schemas.openxmlformats.org/officeDocument/2006/relationships/image" Target="../media/image12.tiff"/><Relationship Id="rId23" Type="http://schemas.openxmlformats.org/officeDocument/2006/relationships/image" Target="../media/image20.tiff"/><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6.jpeg"/><Relationship Id="rId11" Type="http://schemas.openxmlformats.org/officeDocument/2006/relationships/image" Target="../media/image2.png"/><Relationship Id="rId5" Type="http://schemas.openxmlformats.org/officeDocument/2006/relationships/image" Target="../media/image25.wmf"/><Relationship Id="rId10" Type="http://schemas.openxmlformats.org/officeDocument/2006/relationships/image" Target="../media/image30.PNG"/><Relationship Id="rId4" Type="http://schemas.openxmlformats.org/officeDocument/2006/relationships/image" Target="../media/image24.wmf"/><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角丸四角形 202">
            <a:extLst>
              <a:ext uri="{FF2B5EF4-FFF2-40B4-BE49-F238E27FC236}">
                <a16:creationId xmlns:a16="http://schemas.microsoft.com/office/drawing/2014/main" id="{1488E4D2-209B-E44E-B0F6-95825D2FF1E2}"/>
              </a:ext>
            </a:extLst>
          </p:cNvPr>
          <p:cNvSpPr/>
          <p:nvPr/>
        </p:nvSpPr>
        <p:spPr>
          <a:xfrm>
            <a:off x="147987" y="1117864"/>
            <a:ext cx="9578666" cy="4680000"/>
          </a:xfrm>
          <a:prstGeom prst="roundRect">
            <a:avLst>
              <a:gd name="adj" fmla="val 1569"/>
            </a:avLst>
          </a:prstGeom>
          <a:solidFill>
            <a:schemeClr val="bg1"/>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dirty="0"/>
          </a:p>
        </p:txBody>
      </p:sp>
      <p:sp>
        <p:nvSpPr>
          <p:cNvPr id="154" name="角丸四角形 153">
            <a:extLst>
              <a:ext uri="{FF2B5EF4-FFF2-40B4-BE49-F238E27FC236}">
                <a16:creationId xmlns:a16="http://schemas.microsoft.com/office/drawing/2014/main" id="{C74F02F3-65F7-DA41-AE3B-49A24D32F592}"/>
              </a:ext>
            </a:extLst>
          </p:cNvPr>
          <p:cNvSpPr/>
          <p:nvPr/>
        </p:nvSpPr>
        <p:spPr>
          <a:xfrm>
            <a:off x="5887151" y="2969116"/>
            <a:ext cx="3569862" cy="2782471"/>
          </a:xfrm>
          <a:prstGeom prst="roundRect">
            <a:avLst>
              <a:gd name="adj" fmla="val 0"/>
            </a:avLst>
          </a:prstGeom>
          <a:solidFill>
            <a:srgbClr val="FF005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55" name="角丸四角形 154">
            <a:extLst>
              <a:ext uri="{FF2B5EF4-FFF2-40B4-BE49-F238E27FC236}">
                <a16:creationId xmlns:a16="http://schemas.microsoft.com/office/drawing/2014/main" id="{60C7C3A9-FD5D-834D-9472-8EB0B98C0142}"/>
              </a:ext>
            </a:extLst>
          </p:cNvPr>
          <p:cNvSpPr/>
          <p:nvPr/>
        </p:nvSpPr>
        <p:spPr>
          <a:xfrm>
            <a:off x="5976236" y="3034563"/>
            <a:ext cx="3416187" cy="2651229"/>
          </a:xfrm>
          <a:prstGeom prst="roundRect">
            <a:avLst>
              <a:gd name="adj" fmla="val 1413"/>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4" name="片側の 2 つの角を丸めた四角形 13">
            <a:extLst>
              <a:ext uri="{FF2B5EF4-FFF2-40B4-BE49-F238E27FC236}">
                <a16:creationId xmlns:a16="http://schemas.microsoft.com/office/drawing/2014/main" id="{3C6BF7AA-883E-4A4F-858F-551D52661F92}"/>
              </a:ext>
            </a:extLst>
          </p:cNvPr>
          <p:cNvSpPr/>
          <p:nvPr/>
        </p:nvSpPr>
        <p:spPr>
          <a:xfrm>
            <a:off x="5967474" y="3031864"/>
            <a:ext cx="3436121" cy="1670540"/>
          </a:xfrm>
          <a:prstGeom prst="round2SameRect">
            <a:avLst>
              <a:gd name="adj1" fmla="val 3856"/>
              <a:gd name="adj2" fmla="val 0"/>
            </a:avLst>
          </a:prstGeom>
          <a:solidFill>
            <a:srgbClr val="FDE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四角形: 角を丸くする 8">
            <a:extLst>
              <a:ext uri="{FF2B5EF4-FFF2-40B4-BE49-F238E27FC236}">
                <a16:creationId xmlns:a16="http://schemas.microsoft.com/office/drawing/2014/main" id="{1F70142E-3093-304C-A9E6-9847D785CACC}"/>
              </a:ext>
            </a:extLst>
          </p:cNvPr>
          <p:cNvSpPr/>
          <p:nvPr/>
        </p:nvSpPr>
        <p:spPr>
          <a:xfrm>
            <a:off x="6044493" y="4195133"/>
            <a:ext cx="3299691" cy="449074"/>
          </a:xfrm>
          <a:prstGeom prst="roundRect">
            <a:avLst>
              <a:gd name="adj" fmla="val 15230"/>
            </a:avLst>
          </a:prstGeom>
          <a:solidFill>
            <a:srgbClr val="FF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角丸四角形 143">
            <a:extLst>
              <a:ext uri="{FF2B5EF4-FFF2-40B4-BE49-F238E27FC236}">
                <a16:creationId xmlns:a16="http://schemas.microsoft.com/office/drawing/2014/main" id="{5F59FB16-5C3E-9F46-BBEE-7E202CF627CE}"/>
              </a:ext>
            </a:extLst>
          </p:cNvPr>
          <p:cNvSpPr/>
          <p:nvPr/>
        </p:nvSpPr>
        <p:spPr>
          <a:xfrm>
            <a:off x="369194" y="5373947"/>
            <a:ext cx="5040000" cy="360000"/>
          </a:xfrm>
          <a:prstGeom prst="roundRect">
            <a:avLst>
              <a:gd name="adj" fmla="val 50000"/>
            </a:avLst>
          </a:prstGeom>
          <a:solidFill>
            <a:schemeClr val="bg1">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93" name="テキスト ボックス 192">
            <a:extLst>
              <a:ext uri="{FF2B5EF4-FFF2-40B4-BE49-F238E27FC236}">
                <a16:creationId xmlns:a16="http://schemas.microsoft.com/office/drawing/2014/main" id="{EDEB4A59-88DF-A04F-AEAB-03AFB8A0B110}"/>
              </a:ext>
            </a:extLst>
          </p:cNvPr>
          <p:cNvSpPr txBox="1"/>
          <p:nvPr/>
        </p:nvSpPr>
        <p:spPr>
          <a:xfrm>
            <a:off x="513769" y="5399173"/>
            <a:ext cx="4490601" cy="384721"/>
          </a:xfrm>
          <a:prstGeom prst="rect">
            <a:avLst/>
          </a:prstGeom>
          <a:noFill/>
        </p:spPr>
        <p:txBody>
          <a:bodyPr wrap="square" rtlCol="0">
            <a:spAutoFit/>
          </a:bodyPr>
          <a:lstStyle/>
          <a:p>
            <a:pPr algn="ctr"/>
            <a:r>
              <a:rPr lang="ja-JP" altLang="en-US" sz="800" dirty="0">
                <a:effectLst>
                  <a:glow rad="63500">
                    <a:schemeClr val="bg1"/>
                  </a:glow>
                </a:effectLst>
                <a:latin typeface="Meiryo" charset="-128"/>
                <a:ea typeface="Meiryo" charset="-128"/>
                <a:cs typeface="Meiryo" charset="-128"/>
              </a:rPr>
              <a:t>遷移先は</a:t>
            </a:r>
            <a:r>
              <a:rPr lang="en-US" altLang="ja-JP" sz="1050" b="1" dirty="0">
                <a:effectLst>
                  <a:glow rad="63500">
                    <a:schemeClr val="bg1"/>
                  </a:glow>
                </a:effectLst>
                <a:latin typeface="Meiryo" charset="-128"/>
                <a:ea typeface="Meiryo" charset="-128"/>
                <a:cs typeface="Meiryo" charset="-128"/>
              </a:rPr>
              <a:t>【 </a:t>
            </a:r>
            <a:r>
              <a:rPr lang="ja-JP" altLang="en-US" sz="1100" b="1" dirty="0">
                <a:effectLst>
                  <a:glow rad="63500">
                    <a:schemeClr val="bg1"/>
                  </a:glow>
                </a:effectLst>
                <a:latin typeface="Meiryo" charset="-128"/>
                <a:ea typeface="Meiryo" charset="-128"/>
                <a:cs typeface="Meiryo" charset="-128"/>
              </a:rPr>
              <a:t>ご指定の</a:t>
            </a:r>
            <a:r>
              <a:rPr lang="en-US" altLang="ja-JP" sz="1100" b="1" dirty="0">
                <a:effectLst>
                  <a:glow rad="63500">
                    <a:schemeClr val="bg1"/>
                  </a:glow>
                </a:effectLst>
                <a:latin typeface="Meiryo" charset="-128"/>
                <a:ea typeface="Meiryo" charset="-128"/>
                <a:cs typeface="Meiryo" charset="-128"/>
              </a:rPr>
              <a:t>WEB</a:t>
            </a:r>
            <a:r>
              <a:rPr lang="ja-JP" altLang="en-US" sz="1100" b="1" dirty="0">
                <a:effectLst>
                  <a:glow rad="63500">
                    <a:schemeClr val="bg1"/>
                  </a:glow>
                </a:effectLst>
                <a:latin typeface="Meiryo" charset="-128"/>
                <a:ea typeface="Meiryo" charset="-128"/>
                <a:cs typeface="Meiryo" charset="-128"/>
              </a:rPr>
              <a:t>サイト</a:t>
            </a:r>
            <a:r>
              <a:rPr lang="ja-JP" altLang="en-US" sz="1050" dirty="0">
                <a:effectLst>
                  <a:glow rad="63500">
                    <a:schemeClr val="bg1"/>
                  </a:glow>
                </a:effectLst>
                <a:latin typeface="Meiryo" charset="-128"/>
                <a:ea typeface="Meiryo" charset="-128"/>
                <a:cs typeface="Meiryo" charset="-128"/>
              </a:rPr>
              <a:t>　　</a:t>
            </a:r>
            <a:r>
              <a:rPr lang="ja-JP" altLang="en-US" sz="1100" b="1" dirty="0">
                <a:effectLst>
                  <a:glow rad="63500">
                    <a:schemeClr val="bg1"/>
                  </a:glow>
                </a:effectLst>
                <a:latin typeface="Meiryo" charset="-128"/>
                <a:ea typeface="Meiryo" charset="-128"/>
                <a:cs typeface="Meiryo" charset="-128"/>
              </a:rPr>
              <a:t>無償</a:t>
            </a:r>
            <a:r>
              <a:rPr lang="en-US" altLang="ja-JP" sz="1100" b="1" dirty="0">
                <a:effectLst>
                  <a:glow rad="63500">
                    <a:schemeClr val="bg1"/>
                  </a:glow>
                </a:effectLst>
                <a:latin typeface="Meiryo" charset="-128"/>
                <a:ea typeface="Meiryo" charset="-128"/>
                <a:cs typeface="Meiryo" charset="-128"/>
              </a:rPr>
              <a:t>WEB</a:t>
            </a:r>
            <a:r>
              <a:rPr lang="ja-JP" altLang="en-US" sz="1100" b="1">
                <a:effectLst>
                  <a:glow rad="63500">
                    <a:schemeClr val="bg1"/>
                  </a:glow>
                </a:effectLst>
                <a:latin typeface="Meiryo" charset="-128"/>
                <a:ea typeface="Meiryo" charset="-128"/>
                <a:cs typeface="Meiryo" charset="-128"/>
              </a:rPr>
              <a:t>チラシビューアー</a:t>
            </a:r>
            <a:r>
              <a:rPr lang="en-US" altLang="ja-JP" sz="1100" b="1" dirty="0">
                <a:effectLst>
                  <a:glow rad="63500">
                    <a:schemeClr val="bg1"/>
                  </a:glow>
                </a:effectLst>
                <a:latin typeface="Meiryo" charset="-128"/>
                <a:ea typeface="Meiryo" charset="-128"/>
                <a:cs typeface="Meiryo" charset="-128"/>
              </a:rPr>
              <a:t> </a:t>
            </a:r>
            <a:r>
              <a:rPr lang="en-US" altLang="ja-JP" sz="1050" b="1" dirty="0">
                <a:effectLst>
                  <a:glow rad="63500">
                    <a:schemeClr val="bg1"/>
                  </a:glow>
                </a:effectLst>
                <a:latin typeface="Meiryo" charset="-128"/>
                <a:ea typeface="Meiryo" charset="-128"/>
                <a:cs typeface="Meiryo" charset="-128"/>
              </a:rPr>
              <a:t>】</a:t>
            </a:r>
          </a:p>
          <a:p>
            <a:pPr algn="ctr"/>
            <a:r>
              <a:rPr lang="ja-JP" altLang="en-US" sz="800">
                <a:effectLst>
                  <a:glow rad="63500">
                    <a:schemeClr val="bg1"/>
                  </a:glow>
                </a:effectLst>
                <a:latin typeface="Meiryo" charset="-128"/>
                <a:ea typeface="Meiryo" charset="-128"/>
                <a:cs typeface="Meiryo" charset="-128"/>
              </a:rPr>
              <a:t>いずれ</a:t>
            </a:r>
            <a:r>
              <a:rPr lang="ja-JP" altLang="en-US" sz="800" dirty="0">
                <a:effectLst>
                  <a:glow rad="63500">
                    <a:schemeClr val="bg1"/>
                  </a:glow>
                </a:effectLst>
                <a:latin typeface="Meiryo" charset="-128"/>
                <a:ea typeface="Meiryo" charset="-128"/>
                <a:cs typeface="Meiryo" charset="-128"/>
              </a:rPr>
              <a:t>かよりお選びください。</a:t>
            </a:r>
          </a:p>
        </p:txBody>
      </p:sp>
      <p:pic>
        <p:nvPicPr>
          <p:cNvPr id="194" name="図 193">
            <a:extLst>
              <a:ext uri="{FF2B5EF4-FFF2-40B4-BE49-F238E27FC236}">
                <a16:creationId xmlns:a16="http://schemas.microsoft.com/office/drawing/2014/main" id="{DDD697D1-76A8-6149-991A-F18F202598BD}"/>
              </a:ext>
            </a:extLst>
          </p:cNvPr>
          <p:cNvPicPr>
            <a:picLocks noChangeAspect="1"/>
          </p:cNvPicPr>
          <p:nvPr/>
        </p:nvPicPr>
        <p:blipFill>
          <a:blip r:embed="rId3"/>
          <a:stretch>
            <a:fillRect/>
          </a:stretch>
        </p:blipFill>
        <p:spPr>
          <a:xfrm>
            <a:off x="2667705" y="5423027"/>
            <a:ext cx="155445" cy="148002"/>
          </a:xfrm>
          <a:prstGeom prst="rect">
            <a:avLst/>
          </a:prstGeom>
          <a:effectLst>
            <a:glow rad="50800">
              <a:schemeClr val="bg1"/>
            </a:glow>
          </a:effectLst>
        </p:spPr>
      </p:pic>
      <p:sp>
        <p:nvSpPr>
          <p:cNvPr id="8" name="テキスト ボックス 7">
            <a:extLst>
              <a:ext uri="{FF2B5EF4-FFF2-40B4-BE49-F238E27FC236}">
                <a16:creationId xmlns:a16="http://schemas.microsoft.com/office/drawing/2014/main" id="{F9A915B2-5890-B74A-B899-46CA3A920156}"/>
              </a:ext>
            </a:extLst>
          </p:cNvPr>
          <p:cNvSpPr txBox="1"/>
          <p:nvPr/>
        </p:nvSpPr>
        <p:spPr>
          <a:xfrm>
            <a:off x="167316" y="631578"/>
            <a:ext cx="9547297" cy="337400"/>
          </a:xfrm>
          <a:prstGeom prst="rect">
            <a:avLst/>
          </a:prstGeom>
          <a:noFill/>
        </p:spPr>
        <p:txBody>
          <a:bodyPr wrap="square" rtlCol="0">
            <a:spAutoFit/>
          </a:bodyPr>
          <a:lstStyle/>
          <a:p>
            <a:pPr algn="ctr">
              <a:lnSpc>
                <a:spcPct val="130000"/>
              </a:lnSpc>
            </a:pPr>
            <a:r>
              <a:rPr kumimoji="1" lang="ja-JP" altLang="en-US" sz="1300" b="1" dirty="0">
                <a:latin typeface="Meiryo" panose="020B0604030504040204" pitchFamily="34" charset="-128"/>
                <a:ea typeface="Meiryo" panose="020B0604030504040204" pitchFamily="34" charset="-128"/>
              </a:rPr>
              <a:t>チラシ</a:t>
            </a:r>
            <a:r>
              <a:rPr lang="ja-JP" altLang="en-US" sz="1300" b="1" dirty="0">
                <a:latin typeface="Meiryo" panose="020B0604030504040204" pitchFamily="34" charset="-128"/>
                <a:ea typeface="Meiryo" panose="020B0604030504040204" pitchFamily="34" charset="-128"/>
              </a:rPr>
              <a:t>など</a:t>
            </a:r>
            <a:r>
              <a:rPr kumimoji="1" lang="ja-JP" altLang="en-US" sz="1300" b="1" dirty="0">
                <a:latin typeface="Meiryo" panose="020B0604030504040204" pitchFamily="34" charset="-128"/>
                <a:ea typeface="Meiryo" panose="020B0604030504040204" pitchFamily="34" charset="-128"/>
              </a:rPr>
              <a:t>のデータから</a:t>
            </a:r>
            <a:r>
              <a:rPr lang="en-US" altLang="ja-JP" sz="1300" b="1" dirty="0">
                <a:latin typeface="Meiryo" panose="020B0604030504040204" pitchFamily="34" charset="-128"/>
                <a:ea typeface="Meiryo" panose="020B0604030504040204" pitchFamily="34" charset="-128"/>
              </a:rPr>
              <a:t>15</a:t>
            </a:r>
            <a:r>
              <a:rPr lang="ja-JP" altLang="en-US" sz="1300" b="1" dirty="0">
                <a:latin typeface="Meiryo" panose="020B0604030504040204" pitchFamily="34" charset="-128"/>
                <a:ea typeface="Meiryo" panose="020B0604030504040204" pitchFamily="34" charset="-128"/>
              </a:rPr>
              <a:t>秒の動画を制作し、</a:t>
            </a:r>
            <a:r>
              <a:rPr lang="en-US" altLang="ja-JP" sz="1300" b="1" dirty="0">
                <a:latin typeface="Meiryo" panose="020B0604030504040204" pitchFamily="34" charset="-128"/>
                <a:ea typeface="Meiryo" panose="020B0604030504040204" pitchFamily="34" charset="-128"/>
              </a:rPr>
              <a:t>Yahoo! JAPAN </a:t>
            </a:r>
            <a:r>
              <a:rPr kumimoji="1" lang="ja-JP" altLang="en-US" sz="1300" b="1" dirty="0">
                <a:latin typeface="Meiryo" panose="020B0604030504040204" pitchFamily="34" charset="-128"/>
                <a:ea typeface="Meiryo" panose="020B0604030504040204" pitchFamily="34" charset="-128"/>
              </a:rPr>
              <a:t>トップページと東京メトロ主要駅のデジタルサイネージで</a:t>
            </a:r>
            <a:r>
              <a:rPr kumimoji="1" lang="en-US" altLang="ja-JP" sz="1300" b="1" dirty="0">
                <a:latin typeface="Meiryo" panose="020B0604030504040204" pitchFamily="34" charset="-128"/>
                <a:ea typeface="Meiryo" panose="020B0604030504040204" pitchFamily="34" charset="-128"/>
              </a:rPr>
              <a:t>PR</a:t>
            </a:r>
          </a:p>
        </p:txBody>
      </p:sp>
      <p:pic>
        <p:nvPicPr>
          <p:cNvPr id="141" name="図 140">
            <a:extLst>
              <a:ext uri="{FF2B5EF4-FFF2-40B4-BE49-F238E27FC236}">
                <a16:creationId xmlns:a16="http://schemas.microsoft.com/office/drawing/2014/main" id="{4FDD54E3-E6DC-8247-AFC8-752FBB43C2B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8168" y="197496"/>
            <a:ext cx="1917821" cy="402844"/>
          </a:xfrm>
          <a:prstGeom prst="rect">
            <a:avLst/>
          </a:prstGeom>
          <a:ln>
            <a:noFill/>
          </a:ln>
          <a:effectLst/>
        </p:spPr>
      </p:pic>
      <p:sp>
        <p:nvSpPr>
          <p:cNvPr id="123" name="角丸四角形 122">
            <a:extLst>
              <a:ext uri="{FF2B5EF4-FFF2-40B4-BE49-F238E27FC236}">
                <a16:creationId xmlns:a16="http://schemas.microsoft.com/office/drawing/2014/main" id="{EF85DBC4-A557-7642-B1DA-73B66BC7065B}"/>
              </a:ext>
            </a:extLst>
          </p:cNvPr>
          <p:cNvSpPr/>
          <p:nvPr/>
        </p:nvSpPr>
        <p:spPr>
          <a:xfrm>
            <a:off x="173518" y="5971322"/>
            <a:ext cx="6063316" cy="758481"/>
          </a:xfrm>
          <a:prstGeom prst="roundRect">
            <a:avLst>
              <a:gd name="adj" fmla="val 0"/>
            </a:avLst>
          </a:prstGeom>
          <a:solidFill>
            <a:srgbClr val="FF0053"/>
          </a:solidFill>
          <a:ln w="28575">
            <a:no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124" name="角丸四角形 123">
            <a:extLst>
              <a:ext uri="{FF2B5EF4-FFF2-40B4-BE49-F238E27FC236}">
                <a16:creationId xmlns:a16="http://schemas.microsoft.com/office/drawing/2014/main" id="{4D60F74B-357F-4F49-AC01-E1EBFD490F32}"/>
              </a:ext>
            </a:extLst>
          </p:cNvPr>
          <p:cNvSpPr/>
          <p:nvPr/>
        </p:nvSpPr>
        <p:spPr>
          <a:xfrm>
            <a:off x="309232" y="6407500"/>
            <a:ext cx="5801467" cy="216000"/>
          </a:xfrm>
          <a:prstGeom prst="roundRect">
            <a:avLst>
              <a:gd name="adj" fmla="val 13067"/>
            </a:avLst>
          </a:prstGeom>
          <a:solidFill>
            <a:schemeClr val="bg1"/>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99060" bIns="49530" numCol="1" spcCol="0" rtlCol="0" fromWordArt="0" anchor="ctr" anchorCtr="0" forceAA="0" compatLnSpc="1">
            <a:prstTxWarp prst="textNoShape">
              <a:avLst/>
            </a:prstTxWarp>
            <a:noAutofit/>
          </a:bodyPr>
          <a:lstStyle/>
          <a:p>
            <a:pPr defTabSz="990570">
              <a:spcBef>
                <a:spcPct val="0"/>
              </a:spcBef>
              <a:defRPr/>
            </a:pPr>
            <a:r>
              <a:rPr lang="ja-JP" altLang="en-US" sz="800" b="1" kern="0" spc="100" dirty="0">
                <a:solidFill>
                  <a:srgbClr val="FF0053"/>
                </a:solidFill>
                <a:latin typeface="Meiryo" charset="-128"/>
                <a:ea typeface="Meiryo" charset="-128"/>
                <a:cs typeface="Meiryo" charset="-128"/>
              </a:rPr>
              <a:t>　セット内容</a:t>
            </a:r>
            <a:endParaRPr lang="en-US" altLang="ja-JP" sz="800" b="1" kern="0" spc="100" dirty="0">
              <a:solidFill>
                <a:srgbClr val="FF0053"/>
              </a:solidFill>
              <a:latin typeface="Meiryo" charset="-128"/>
              <a:ea typeface="Meiryo" charset="-128"/>
              <a:cs typeface="Meiryo" charset="-128"/>
            </a:endParaRPr>
          </a:p>
        </p:txBody>
      </p:sp>
      <p:sp>
        <p:nvSpPr>
          <p:cNvPr id="125" name="正方形/長方形 124">
            <a:extLst>
              <a:ext uri="{FF2B5EF4-FFF2-40B4-BE49-F238E27FC236}">
                <a16:creationId xmlns:a16="http://schemas.microsoft.com/office/drawing/2014/main" id="{9C438014-C05F-1F49-96E8-3E16C061185E}"/>
              </a:ext>
            </a:extLst>
          </p:cNvPr>
          <p:cNvSpPr/>
          <p:nvPr/>
        </p:nvSpPr>
        <p:spPr>
          <a:xfrm>
            <a:off x="317823" y="5991826"/>
            <a:ext cx="5684409" cy="461665"/>
          </a:xfrm>
          <a:prstGeom prst="rect">
            <a:avLst/>
          </a:prstGeom>
          <a:noFill/>
          <a:ln>
            <a:noFill/>
          </a:ln>
        </p:spPr>
        <p:txBody>
          <a:bodyPr wrap="square">
            <a:spAutoFit/>
          </a:bodyPr>
          <a:lstStyle/>
          <a:p>
            <a:pPr algn="ctr"/>
            <a:r>
              <a:rPr lang="ja-JP" altLang="en-US" sz="1600" b="1" dirty="0">
                <a:solidFill>
                  <a:schemeClr val="bg1"/>
                </a:solidFill>
                <a:latin typeface="Meiryo" charset="-128"/>
                <a:ea typeface="Meiryo" charset="-128"/>
                <a:cs typeface="Meiryo" charset="-128"/>
              </a:rPr>
              <a:t>［</a:t>
            </a:r>
            <a:r>
              <a:rPr lang="en-US" altLang="ja-JP" sz="1600" b="1" dirty="0">
                <a:solidFill>
                  <a:schemeClr val="bg1"/>
                </a:solidFill>
                <a:latin typeface="Meiryo" charset="-128"/>
                <a:ea typeface="Meiryo" charset="-128"/>
                <a:cs typeface="Meiryo" charset="-128"/>
              </a:rPr>
              <a:t> </a:t>
            </a:r>
            <a:r>
              <a:rPr lang="ja-JP" altLang="en-US" sz="1600" b="1" dirty="0">
                <a:solidFill>
                  <a:schemeClr val="bg1"/>
                </a:solidFill>
                <a:latin typeface="Meiryo" charset="-128"/>
                <a:ea typeface="Meiryo" charset="-128"/>
                <a:cs typeface="Meiryo" charset="-128"/>
              </a:rPr>
              <a:t>実施料金 ］</a:t>
            </a:r>
            <a:r>
              <a:rPr lang="ja-JP" altLang="en-US" b="1" dirty="0">
                <a:solidFill>
                  <a:schemeClr val="bg1"/>
                </a:solidFill>
                <a:latin typeface="Meiryo" charset="-128"/>
                <a:ea typeface="Meiryo" charset="-128"/>
                <a:cs typeface="Meiryo" charset="-128"/>
              </a:rPr>
              <a:t>　</a:t>
            </a:r>
            <a:r>
              <a:rPr lang="en-US" altLang="ja-JP" sz="2400" b="1" dirty="0">
                <a:solidFill>
                  <a:schemeClr val="bg1"/>
                </a:solidFill>
                <a:latin typeface="Meiryo" charset="-128"/>
                <a:ea typeface="Meiryo" charset="-128"/>
                <a:cs typeface="Meiryo" charset="-128"/>
              </a:rPr>
              <a:t>1,300,000</a:t>
            </a:r>
            <a:r>
              <a:rPr lang="ja-JP" altLang="en-US" sz="2400" b="1" dirty="0">
                <a:solidFill>
                  <a:schemeClr val="bg1"/>
                </a:solidFill>
                <a:latin typeface="Meiryo" charset="-128"/>
                <a:ea typeface="Meiryo" charset="-128"/>
                <a:cs typeface="Meiryo" charset="-128"/>
              </a:rPr>
              <a:t>円</a:t>
            </a:r>
            <a:r>
              <a:rPr lang="ja-JP" altLang="en-US" sz="1400" b="1" dirty="0">
                <a:solidFill>
                  <a:schemeClr val="bg1"/>
                </a:solidFill>
                <a:latin typeface="Meiryo" charset="-128"/>
                <a:ea typeface="Meiryo" charset="-128"/>
                <a:cs typeface="Meiryo" charset="-128"/>
              </a:rPr>
              <a:t>（税別）</a:t>
            </a:r>
            <a:endParaRPr lang="en-US" altLang="ja-JP" sz="1100" b="1" dirty="0">
              <a:solidFill>
                <a:schemeClr val="bg1"/>
              </a:solidFill>
              <a:latin typeface="Meiryo" charset="-128"/>
              <a:ea typeface="Meiryo" charset="-128"/>
              <a:cs typeface="Meiryo" charset="-128"/>
            </a:endParaRPr>
          </a:p>
        </p:txBody>
      </p:sp>
      <p:sp>
        <p:nvSpPr>
          <p:cNvPr id="2" name="メモ 1">
            <a:extLst>
              <a:ext uri="{FF2B5EF4-FFF2-40B4-BE49-F238E27FC236}">
                <a16:creationId xmlns:a16="http://schemas.microsoft.com/office/drawing/2014/main" id="{807ABD17-4609-6A40-BD3C-4F1FE76FB2A4}"/>
              </a:ext>
            </a:extLst>
          </p:cNvPr>
          <p:cNvSpPr/>
          <p:nvPr/>
        </p:nvSpPr>
        <p:spPr>
          <a:xfrm>
            <a:off x="2411730" y="186875"/>
            <a:ext cx="7178837" cy="434898"/>
          </a:xfrm>
          <a:prstGeom prst="foldedCorner">
            <a:avLst>
              <a:gd name="adj" fmla="val 50000"/>
            </a:avLst>
          </a:prstGeom>
          <a:solidFill>
            <a:srgbClr val="FF00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05F567FF-1B60-B445-BA82-AC26529484AA}"/>
              </a:ext>
            </a:extLst>
          </p:cNvPr>
          <p:cNvSpPr/>
          <p:nvPr/>
        </p:nvSpPr>
        <p:spPr>
          <a:xfrm>
            <a:off x="3487484" y="223407"/>
            <a:ext cx="3809056" cy="400110"/>
          </a:xfrm>
          <a:prstGeom prst="rect">
            <a:avLst/>
          </a:prstGeom>
        </p:spPr>
        <p:txBody>
          <a:bodyPr wrap="none">
            <a:spAutoFit/>
          </a:bodyPr>
          <a:lstStyle/>
          <a:p>
            <a:pPr algn="ctr" defTabSz="990570">
              <a:spcBef>
                <a:spcPct val="0"/>
              </a:spcBef>
              <a:defRPr/>
            </a:pP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東京メトロサイネージセット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cxnSp>
        <p:nvCxnSpPr>
          <p:cNvPr id="7" name="直線コネクタ 6">
            <a:extLst>
              <a:ext uri="{FF2B5EF4-FFF2-40B4-BE49-F238E27FC236}">
                <a16:creationId xmlns:a16="http://schemas.microsoft.com/office/drawing/2014/main" id="{9B3E9293-D416-7047-AA34-3522A007EA90}"/>
              </a:ext>
            </a:extLst>
          </p:cNvPr>
          <p:cNvCxnSpPr/>
          <p:nvPr/>
        </p:nvCxnSpPr>
        <p:spPr>
          <a:xfrm>
            <a:off x="1265566" y="6386789"/>
            <a:ext cx="0" cy="288000"/>
          </a:xfrm>
          <a:prstGeom prst="line">
            <a:avLst/>
          </a:prstGeom>
          <a:ln w="19050">
            <a:solidFill>
              <a:srgbClr val="FF0053"/>
            </a:solidFill>
          </a:ln>
        </p:spPr>
        <p:style>
          <a:lnRef idx="1">
            <a:schemeClr val="accent1"/>
          </a:lnRef>
          <a:fillRef idx="0">
            <a:schemeClr val="accent1"/>
          </a:fillRef>
          <a:effectRef idx="0">
            <a:schemeClr val="accent1"/>
          </a:effectRef>
          <a:fontRef idx="minor">
            <a:schemeClr val="tx1"/>
          </a:fontRef>
        </p:style>
      </p:cxnSp>
      <p:sp>
        <p:nvSpPr>
          <p:cNvPr id="130" name="正方形/長方形 129">
            <a:extLst>
              <a:ext uri="{FF2B5EF4-FFF2-40B4-BE49-F238E27FC236}">
                <a16:creationId xmlns:a16="http://schemas.microsoft.com/office/drawing/2014/main" id="{3DD76A6B-57E7-C144-B218-FDB2425F8488}"/>
              </a:ext>
            </a:extLst>
          </p:cNvPr>
          <p:cNvSpPr/>
          <p:nvPr/>
        </p:nvSpPr>
        <p:spPr>
          <a:xfrm>
            <a:off x="1401281" y="6419863"/>
            <a:ext cx="4763691" cy="215444"/>
          </a:xfrm>
          <a:prstGeom prst="rect">
            <a:avLst/>
          </a:prstGeom>
        </p:spPr>
        <p:txBody>
          <a:bodyPr wrap="square">
            <a:spAutoFit/>
          </a:bodyPr>
          <a:lstStyle/>
          <a:p>
            <a:pPr defTabSz="990570">
              <a:spcBef>
                <a:spcPct val="0"/>
              </a:spcBef>
              <a:defRPr/>
            </a:pPr>
            <a:r>
              <a:rPr lang="ja-JP" altLang="en-US" sz="800" b="1" dirty="0">
                <a:latin typeface="Meiryo" charset="-128"/>
                <a:ea typeface="Meiryo" charset="-128"/>
                <a:cs typeface="Meiryo" charset="-128"/>
              </a:rPr>
              <a:t>動画・バナー制作、ヤフー広告掲載料金、メトロ広告放映料金　（動画二次利用オプション別途）</a:t>
            </a:r>
            <a:endParaRPr lang="en-US" altLang="ja-JP" sz="200" b="1" dirty="0">
              <a:latin typeface="Meiryo" charset="-128"/>
              <a:ea typeface="Meiryo" charset="-128"/>
              <a:cs typeface="Meiryo" charset="-128"/>
            </a:endParaRPr>
          </a:p>
        </p:txBody>
      </p:sp>
      <p:sp>
        <p:nvSpPr>
          <p:cNvPr id="136" name="角丸四角形 135">
            <a:extLst>
              <a:ext uri="{FF2B5EF4-FFF2-40B4-BE49-F238E27FC236}">
                <a16:creationId xmlns:a16="http://schemas.microsoft.com/office/drawing/2014/main" id="{874736C9-A995-2E49-BE9D-819076A5779C}"/>
              </a:ext>
            </a:extLst>
          </p:cNvPr>
          <p:cNvSpPr/>
          <p:nvPr/>
        </p:nvSpPr>
        <p:spPr>
          <a:xfrm>
            <a:off x="369194" y="2677755"/>
            <a:ext cx="5040000" cy="216000"/>
          </a:xfrm>
          <a:prstGeom prst="roundRect">
            <a:avLst>
              <a:gd name="adj" fmla="val 50000"/>
            </a:avLst>
          </a:prstGeom>
          <a:solidFill>
            <a:schemeClr val="bg1">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38" name="テキスト ボックス 137">
            <a:extLst>
              <a:ext uri="{FF2B5EF4-FFF2-40B4-BE49-F238E27FC236}">
                <a16:creationId xmlns:a16="http://schemas.microsoft.com/office/drawing/2014/main" id="{ED1B55A4-2BE6-FF46-835D-C170A7487B1E}"/>
              </a:ext>
            </a:extLst>
          </p:cNvPr>
          <p:cNvSpPr txBox="1"/>
          <p:nvPr/>
        </p:nvSpPr>
        <p:spPr>
          <a:xfrm>
            <a:off x="1065100" y="2670184"/>
            <a:ext cx="3501028" cy="276999"/>
          </a:xfrm>
          <a:prstGeom prst="rect">
            <a:avLst/>
          </a:prstGeom>
          <a:noFill/>
          <a:ln>
            <a:noFill/>
          </a:ln>
        </p:spPr>
        <p:txBody>
          <a:bodyPr wrap="square" rtlCol="0">
            <a:spAutoFit/>
          </a:bodyPr>
          <a:lstStyle/>
          <a:p>
            <a:pPr algn="ctr"/>
            <a:r>
              <a:rPr lang="ja-JP" altLang="en-US" sz="1200" b="1" spc="50" dirty="0">
                <a:effectLst>
                  <a:glow rad="63500">
                    <a:schemeClr val="bg1"/>
                  </a:glow>
                </a:effectLst>
                <a:latin typeface="Meiryo" charset="-128"/>
                <a:ea typeface="Meiryo" charset="-128"/>
                <a:cs typeface="Meiryo" charset="-128"/>
              </a:rPr>
              <a:t>ヤフートップページ東京</a:t>
            </a:r>
            <a:r>
              <a:rPr lang="en-US" altLang="ja-JP" sz="1200" b="1" spc="50" dirty="0">
                <a:effectLst>
                  <a:glow rad="63500">
                    <a:schemeClr val="bg1"/>
                  </a:glow>
                </a:effectLst>
                <a:latin typeface="Meiryo" charset="-128"/>
                <a:ea typeface="Meiryo" charset="-128"/>
                <a:cs typeface="Meiryo" charset="-128"/>
              </a:rPr>
              <a:t>23</a:t>
            </a:r>
            <a:r>
              <a:rPr lang="ja-JP" altLang="en-US" sz="1200" b="1" spc="50" dirty="0">
                <a:effectLst>
                  <a:glow rad="63500">
                    <a:schemeClr val="bg1"/>
                  </a:glow>
                </a:effectLst>
                <a:latin typeface="Meiryo" charset="-128"/>
                <a:ea typeface="Meiryo" charset="-128"/>
                <a:cs typeface="Meiryo" charset="-128"/>
              </a:rPr>
              <a:t>区エリア　全域</a:t>
            </a:r>
          </a:p>
        </p:txBody>
      </p:sp>
      <p:sp>
        <p:nvSpPr>
          <p:cNvPr id="145" name="右矢印 199">
            <a:extLst>
              <a:ext uri="{FF2B5EF4-FFF2-40B4-BE49-F238E27FC236}">
                <a16:creationId xmlns:a16="http://schemas.microsoft.com/office/drawing/2014/main" id="{DBB8B405-553D-0748-BAA3-FC2F23954DCC}"/>
              </a:ext>
            </a:extLst>
          </p:cNvPr>
          <p:cNvSpPr/>
          <p:nvPr/>
        </p:nvSpPr>
        <p:spPr>
          <a:xfrm rot="5400000">
            <a:off x="3032789" y="2095110"/>
            <a:ext cx="221965" cy="1004888"/>
          </a:xfrm>
          <a:prstGeom prst="rightArrow">
            <a:avLst>
              <a:gd name="adj1" fmla="val 63069"/>
              <a:gd name="adj2" fmla="val 651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 name="正方形/長方形 187">
            <a:extLst>
              <a:ext uri="{FF2B5EF4-FFF2-40B4-BE49-F238E27FC236}">
                <a16:creationId xmlns:a16="http://schemas.microsoft.com/office/drawing/2014/main" id="{4F8B6B44-D366-452B-89D0-AB5551661FF8}"/>
              </a:ext>
            </a:extLst>
          </p:cNvPr>
          <p:cNvSpPr/>
          <p:nvPr/>
        </p:nvSpPr>
        <p:spPr>
          <a:xfrm>
            <a:off x="163630" y="973506"/>
            <a:ext cx="9577136" cy="252000"/>
          </a:xfrm>
          <a:prstGeom prst="rect">
            <a:avLst/>
          </a:prstGeom>
          <a:gradFill>
            <a:gsLst>
              <a:gs pos="100000">
                <a:srgbClr val="E8D9B7">
                  <a:alpha val="0"/>
                </a:srgbClr>
              </a:gs>
              <a:gs pos="66000">
                <a:srgbClr val="FF0053"/>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 name="正方形/長方形 186">
            <a:extLst>
              <a:ext uri="{FF2B5EF4-FFF2-40B4-BE49-F238E27FC236}">
                <a16:creationId xmlns:a16="http://schemas.microsoft.com/office/drawing/2014/main" id="{DCF2A811-4F18-4DB0-83DD-9CE0B8F59764}"/>
              </a:ext>
            </a:extLst>
          </p:cNvPr>
          <p:cNvSpPr/>
          <p:nvPr/>
        </p:nvSpPr>
        <p:spPr>
          <a:xfrm>
            <a:off x="191386" y="5792096"/>
            <a:ext cx="9540000" cy="25200"/>
          </a:xfrm>
          <a:prstGeom prst="rect">
            <a:avLst/>
          </a:prstGeom>
          <a:gradFill flip="none" rotWithShape="1">
            <a:gsLst>
              <a:gs pos="100000">
                <a:srgbClr val="E8D9B7">
                  <a:alpha val="0"/>
                </a:srgbClr>
              </a:gs>
              <a:gs pos="56000">
                <a:schemeClr val="accent4">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角丸四角形 162">
            <a:extLst>
              <a:ext uri="{FF2B5EF4-FFF2-40B4-BE49-F238E27FC236}">
                <a16:creationId xmlns:a16="http://schemas.microsoft.com/office/drawing/2014/main" id="{684985D5-26AE-224A-8FFD-A7E6E944248D}"/>
              </a:ext>
            </a:extLst>
          </p:cNvPr>
          <p:cNvSpPr/>
          <p:nvPr/>
        </p:nvSpPr>
        <p:spPr>
          <a:xfrm>
            <a:off x="8450739" y="251374"/>
            <a:ext cx="854900" cy="305032"/>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5" name="Picture 4" descr="「ヤフーロゴ」の画像検索結果">
            <a:hlinkClick r:id="rId5"/>
            <a:extLst>
              <a:ext uri="{FF2B5EF4-FFF2-40B4-BE49-F238E27FC236}">
                <a16:creationId xmlns:a16="http://schemas.microsoft.com/office/drawing/2014/main" id="{483ED4DE-4D27-9249-9321-7D3FB4FFF5E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rcRect l="9824" t="25462" r="8404" b="23947"/>
          <a:stretch/>
        </p:blipFill>
        <p:spPr bwMode="auto">
          <a:xfrm>
            <a:off x="8548716" y="300033"/>
            <a:ext cx="669243" cy="210957"/>
          </a:xfrm>
          <a:prstGeom prst="rect">
            <a:avLst/>
          </a:prstGeom>
          <a:noFill/>
        </p:spPr>
      </p:pic>
      <p:sp>
        <p:nvSpPr>
          <p:cNvPr id="135" name="角丸四角形 195">
            <a:extLst>
              <a:ext uri="{FF2B5EF4-FFF2-40B4-BE49-F238E27FC236}">
                <a16:creationId xmlns:a16="http://schemas.microsoft.com/office/drawing/2014/main" id="{264A8E07-114E-415A-ADF2-9A3944EA7810}"/>
              </a:ext>
            </a:extLst>
          </p:cNvPr>
          <p:cNvSpPr/>
          <p:nvPr/>
        </p:nvSpPr>
        <p:spPr>
          <a:xfrm>
            <a:off x="6499704" y="5866003"/>
            <a:ext cx="2977232" cy="864000"/>
          </a:xfrm>
          <a:prstGeom prst="roundRect">
            <a:avLst>
              <a:gd name="adj" fmla="val 5393"/>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40" name="テキスト ボックス 139">
            <a:extLst>
              <a:ext uri="{FF2B5EF4-FFF2-40B4-BE49-F238E27FC236}">
                <a16:creationId xmlns:a16="http://schemas.microsoft.com/office/drawing/2014/main" id="{2071A2B0-780D-476B-B5E2-E02F797B9B46}"/>
              </a:ext>
            </a:extLst>
          </p:cNvPr>
          <p:cNvSpPr txBox="1"/>
          <p:nvPr/>
        </p:nvSpPr>
        <p:spPr>
          <a:xfrm>
            <a:off x="6639164" y="6076072"/>
            <a:ext cx="1768433" cy="521938"/>
          </a:xfrm>
          <a:prstGeom prst="rect">
            <a:avLst/>
          </a:prstGeom>
          <a:noFill/>
        </p:spPr>
        <p:txBody>
          <a:bodyPr wrap="none" rtlCol="0">
            <a:spAutoFit/>
          </a:bodyPr>
          <a:lstStyle/>
          <a:p>
            <a:pPr marL="171450" indent="-171450">
              <a:lnSpc>
                <a:spcPct val="150000"/>
              </a:lnSpc>
              <a:spcBef>
                <a:spcPts val="130"/>
              </a:spcBef>
              <a:buFont typeface="Wingdings" pitchFamily="2" charset="2"/>
              <a:buChar char="p"/>
            </a:pPr>
            <a:r>
              <a:rPr lang="ja-JP" altLang="en-US" sz="600" dirty="0">
                <a:latin typeface="Meiryo" charset="-128"/>
                <a:ea typeface="Meiryo" charset="-128"/>
                <a:cs typeface="Meiryo" charset="-128"/>
              </a:rPr>
              <a:t>動画一部差し替え別タイプ制作　　　　</a:t>
            </a:r>
            <a:r>
              <a:rPr lang="en-US" altLang="ja-JP" sz="600" dirty="0">
                <a:latin typeface="Meiryo" charset="-128"/>
                <a:ea typeface="Meiryo" charset="-128"/>
                <a:cs typeface="Meiryo" charset="-128"/>
              </a:rPr>
              <a:t> </a:t>
            </a:r>
            <a:endParaRPr lang="en-US" altLang="ja-JP" sz="600" b="1" dirty="0">
              <a:latin typeface="Meiryo" charset="-128"/>
              <a:ea typeface="Meiryo" charset="-128"/>
              <a:cs typeface="Meiryo" charset="-128"/>
            </a:endParaRPr>
          </a:p>
          <a:p>
            <a:pPr marL="171450" indent="-171450">
              <a:lnSpc>
                <a:spcPct val="150000"/>
              </a:lnSpc>
              <a:spcBef>
                <a:spcPts val="130"/>
              </a:spcBef>
              <a:buFont typeface="Wingdings" pitchFamily="2" charset="2"/>
              <a:buChar char="p"/>
            </a:pPr>
            <a:r>
              <a:rPr lang="en-US" altLang="ja-JP" sz="600" dirty="0">
                <a:latin typeface="Meiryo" charset="-128"/>
                <a:ea typeface="Meiryo" charset="-128"/>
                <a:cs typeface="Meiryo" charset="-128"/>
              </a:rPr>
              <a:t>TV</a:t>
            </a:r>
            <a:r>
              <a:rPr lang="ja-JP" altLang="en-US" sz="600" dirty="0">
                <a:latin typeface="Meiryo" charset="-128"/>
                <a:ea typeface="Meiryo" charset="-128"/>
                <a:cs typeface="Meiryo" charset="-128"/>
              </a:rPr>
              <a:t>局用テープ追加プリント</a:t>
            </a:r>
            <a:endParaRPr lang="en-US" altLang="ja-JP" sz="600" dirty="0">
              <a:latin typeface="Meiryo" charset="-128"/>
              <a:ea typeface="Meiryo" charset="-128"/>
              <a:cs typeface="Meiryo" charset="-128"/>
            </a:endParaRPr>
          </a:p>
          <a:p>
            <a:pPr marL="171450" indent="-171450">
              <a:lnSpc>
                <a:spcPct val="150000"/>
              </a:lnSpc>
              <a:spcBef>
                <a:spcPts val="130"/>
              </a:spcBef>
              <a:buFont typeface="Wingdings" pitchFamily="2" charset="2"/>
              <a:buChar char="p"/>
            </a:pPr>
            <a:r>
              <a:rPr lang="ja-JP" altLang="en-US" sz="600" dirty="0">
                <a:latin typeface="Meiryo" charset="-128"/>
                <a:ea typeface="Meiryo" charset="-128"/>
                <a:cs typeface="Meiryo" charset="-128"/>
              </a:rPr>
              <a:t>他メディア用動画データ変換</a:t>
            </a:r>
            <a:endParaRPr lang="en-US" altLang="ja-JP" sz="600" dirty="0">
              <a:latin typeface="Meiryo" charset="-128"/>
              <a:ea typeface="Meiryo" charset="-128"/>
              <a:cs typeface="Meiryo" charset="-128"/>
            </a:endParaRPr>
          </a:p>
        </p:txBody>
      </p:sp>
      <p:sp>
        <p:nvSpPr>
          <p:cNvPr id="142" name="テキスト ボックス 141">
            <a:extLst>
              <a:ext uri="{FF2B5EF4-FFF2-40B4-BE49-F238E27FC236}">
                <a16:creationId xmlns:a16="http://schemas.microsoft.com/office/drawing/2014/main" id="{7647A82B-14F8-4456-A9BF-B23F012ADD96}"/>
              </a:ext>
            </a:extLst>
          </p:cNvPr>
          <p:cNvSpPr txBox="1"/>
          <p:nvPr/>
        </p:nvSpPr>
        <p:spPr>
          <a:xfrm>
            <a:off x="6694196" y="6585845"/>
            <a:ext cx="2492991" cy="184666"/>
          </a:xfrm>
          <a:prstGeom prst="rect">
            <a:avLst/>
          </a:prstGeom>
          <a:noFill/>
        </p:spPr>
        <p:txBody>
          <a:bodyPr wrap="none" rtlCol="0">
            <a:spAutoFit/>
          </a:bodyPr>
          <a:lstStyle/>
          <a:p>
            <a:pPr algn="ctr"/>
            <a:r>
              <a:rPr lang="en-US" altLang="ja-JP" sz="600" dirty="0">
                <a:latin typeface="Meiryo" charset="-128"/>
                <a:ea typeface="Meiryo" charset="-128"/>
                <a:cs typeface="Meiryo" charset="-128"/>
              </a:rPr>
              <a:t>※</a:t>
            </a:r>
            <a:r>
              <a:rPr lang="ja-JP" altLang="en-US" sz="600" dirty="0">
                <a:latin typeface="Meiryo" charset="-128"/>
                <a:ea typeface="Meiryo" charset="-128"/>
                <a:cs typeface="Meiryo" charset="-128"/>
              </a:rPr>
              <a:t>その他のオプションや各費用についてはお問い合わせください。</a:t>
            </a:r>
            <a:endParaRPr lang="en-US" altLang="ja-JP" sz="600" dirty="0">
              <a:latin typeface="Meiryo" charset="-128"/>
              <a:ea typeface="Meiryo" charset="-128"/>
              <a:cs typeface="Meiryo" charset="-128"/>
            </a:endParaRPr>
          </a:p>
        </p:txBody>
      </p:sp>
      <p:sp>
        <p:nvSpPr>
          <p:cNvPr id="143" name="テキスト ボックス 142">
            <a:extLst>
              <a:ext uri="{FF2B5EF4-FFF2-40B4-BE49-F238E27FC236}">
                <a16:creationId xmlns:a16="http://schemas.microsoft.com/office/drawing/2014/main" id="{1DDDFAAB-D52F-410F-A9EB-FC777302AD7C}"/>
              </a:ext>
            </a:extLst>
          </p:cNvPr>
          <p:cNvSpPr txBox="1"/>
          <p:nvPr/>
        </p:nvSpPr>
        <p:spPr>
          <a:xfrm>
            <a:off x="7099226" y="5862250"/>
            <a:ext cx="1781257" cy="261610"/>
          </a:xfrm>
          <a:prstGeom prst="rect">
            <a:avLst/>
          </a:prstGeom>
          <a:noFill/>
        </p:spPr>
        <p:txBody>
          <a:bodyPr wrap="none" rtlCol="0">
            <a:spAutoFit/>
          </a:bodyPr>
          <a:lstStyle/>
          <a:p>
            <a:r>
              <a:rPr lang="ja-JP" altLang="en-US" sz="700" b="1" dirty="0">
                <a:solidFill>
                  <a:srgbClr val="FF0053"/>
                </a:solidFill>
                <a:latin typeface="Meiryo" charset="-128"/>
                <a:ea typeface="Meiryo" charset="-128"/>
                <a:cs typeface="Meiryo" charset="-128"/>
              </a:rPr>
              <a:t>さらに</a:t>
            </a:r>
            <a:r>
              <a:rPr lang="ja-JP" altLang="en-US" sz="1100" b="1" dirty="0">
                <a:solidFill>
                  <a:srgbClr val="FF0053"/>
                </a:solidFill>
                <a:latin typeface="Meiryo" charset="-128"/>
                <a:ea typeface="Meiryo" charset="-128"/>
                <a:cs typeface="Meiryo" charset="-128"/>
              </a:rPr>
              <a:t>オプション</a:t>
            </a:r>
            <a:r>
              <a:rPr lang="ja-JP" altLang="en-US" sz="700" b="1" dirty="0">
                <a:solidFill>
                  <a:srgbClr val="FF0053"/>
                </a:solidFill>
                <a:latin typeface="Meiryo" charset="-128"/>
                <a:ea typeface="Meiryo" charset="-128"/>
                <a:cs typeface="Meiryo" charset="-128"/>
              </a:rPr>
              <a:t>も</a:t>
            </a:r>
            <a:r>
              <a:rPr lang="ja-JP" altLang="en-US" sz="1100" b="1" dirty="0">
                <a:solidFill>
                  <a:srgbClr val="FF0053"/>
                </a:solidFill>
                <a:latin typeface="Meiryo" charset="-128"/>
                <a:ea typeface="Meiryo" charset="-128"/>
                <a:cs typeface="Meiryo" charset="-128"/>
              </a:rPr>
              <a:t>豊富</a:t>
            </a:r>
            <a:r>
              <a:rPr lang="ja-JP" altLang="en-US" sz="700" b="1" dirty="0">
                <a:solidFill>
                  <a:srgbClr val="FF0053"/>
                </a:solidFill>
                <a:latin typeface="Meiryo" charset="-128"/>
                <a:ea typeface="Meiryo" charset="-128"/>
                <a:cs typeface="Meiryo" charset="-128"/>
              </a:rPr>
              <a:t>です</a:t>
            </a:r>
            <a:r>
              <a:rPr lang="en-US" altLang="ja-JP" sz="700" b="1" dirty="0">
                <a:solidFill>
                  <a:srgbClr val="FF0053"/>
                </a:solidFill>
                <a:latin typeface="Meiryo" charset="-128"/>
                <a:ea typeface="Meiryo" charset="-128"/>
                <a:cs typeface="Meiryo" charset="-128"/>
              </a:rPr>
              <a:t>!!</a:t>
            </a:r>
          </a:p>
        </p:txBody>
      </p:sp>
      <p:cxnSp>
        <p:nvCxnSpPr>
          <p:cNvPr id="146" name="直線矢印コネクタ 145">
            <a:extLst>
              <a:ext uri="{FF2B5EF4-FFF2-40B4-BE49-F238E27FC236}">
                <a16:creationId xmlns:a16="http://schemas.microsoft.com/office/drawing/2014/main" id="{CBDD3DB1-243E-430B-970A-CAE6BD7C4E09}"/>
              </a:ext>
            </a:extLst>
          </p:cNvPr>
          <p:cNvCxnSpPr>
            <a:cxnSpLocks/>
          </p:cNvCxnSpPr>
          <p:nvPr/>
        </p:nvCxnSpPr>
        <p:spPr>
          <a:xfrm>
            <a:off x="6536638" y="6063891"/>
            <a:ext cx="2889146" cy="0"/>
          </a:xfrm>
          <a:prstGeom prst="straightConnector1">
            <a:avLst/>
          </a:prstGeom>
          <a:ln>
            <a:solidFill>
              <a:srgbClr val="FF005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8" name="ホームベース 26">
            <a:extLst>
              <a:ext uri="{FF2B5EF4-FFF2-40B4-BE49-F238E27FC236}">
                <a16:creationId xmlns:a16="http://schemas.microsoft.com/office/drawing/2014/main" id="{AA13DF9A-53F8-40DF-AF66-34C9DB76492B}"/>
              </a:ext>
            </a:extLst>
          </p:cNvPr>
          <p:cNvSpPr/>
          <p:nvPr/>
        </p:nvSpPr>
        <p:spPr>
          <a:xfrm rot="265289">
            <a:off x="6465362" y="5848007"/>
            <a:ext cx="576943" cy="239485"/>
          </a:xfrm>
          <a:prstGeom prst="homePlate">
            <a:avLst>
              <a:gd name="adj" fmla="val 33673"/>
            </a:avLst>
          </a:prstGeom>
          <a:solidFill>
            <a:srgbClr val="FF00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36000" rtlCol="0" anchor="ctr"/>
          <a:lstStyle/>
          <a:p>
            <a:pPr algn="ctr"/>
            <a:r>
              <a:rPr lang="en-US" altLang="ja-JP" sz="900" b="1" dirty="0"/>
              <a:t>OPTION</a:t>
            </a:r>
            <a:endParaRPr lang="ja-JP" altLang="en-US" sz="900" b="1" dirty="0"/>
          </a:p>
        </p:txBody>
      </p:sp>
      <p:pic>
        <p:nvPicPr>
          <p:cNvPr id="149" name="図 148">
            <a:extLst>
              <a:ext uri="{FF2B5EF4-FFF2-40B4-BE49-F238E27FC236}">
                <a16:creationId xmlns:a16="http://schemas.microsoft.com/office/drawing/2014/main" id="{A1CDFC38-1C1D-4AF9-84BB-CAB8CA90C86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20666" y="5865477"/>
            <a:ext cx="627996" cy="928910"/>
          </a:xfrm>
          <a:prstGeom prst="rect">
            <a:avLst/>
          </a:prstGeom>
        </p:spPr>
      </p:pic>
      <p:sp>
        <p:nvSpPr>
          <p:cNvPr id="215" name="テキスト ボックス 214">
            <a:extLst>
              <a:ext uri="{FF2B5EF4-FFF2-40B4-BE49-F238E27FC236}">
                <a16:creationId xmlns:a16="http://schemas.microsoft.com/office/drawing/2014/main" id="{865A90E7-8969-44A9-8983-766C14CBB2DE}"/>
              </a:ext>
            </a:extLst>
          </p:cNvPr>
          <p:cNvSpPr txBox="1"/>
          <p:nvPr/>
        </p:nvSpPr>
        <p:spPr>
          <a:xfrm>
            <a:off x="8041054" y="6068452"/>
            <a:ext cx="1050288" cy="521938"/>
          </a:xfrm>
          <a:prstGeom prst="rect">
            <a:avLst/>
          </a:prstGeom>
          <a:noFill/>
        </p:spPr>
        <p:txBody>
          <a:bodyPr wrap="none" rtlCol="0">
            <a:spAutoFit/>
          </a:bodyPr>
          <a:lstStyle/>
          <a:p>
            <a:pPr marL="171450" indent="-171450">
              <a:lnSpc>
                <a:spcPct val="150000"/>
              </a:lnSpc>
              <a:spcBef>
                <a:spcPts val="130"/>
              </a:spcBef>
              <a:buFont typeface="Wingdings" pitchFamily="2" charset="2"/>
              <a:buChar char="p"/>
            </a:pPr>
            <a:r>
              <a:rPr lang="ja-JP" altLang="en-US" sz="600" dirty="0">
                <a:latin typeface="Meiryo" charset="-128"/>
                <a:ea typeface="Meiryo" charset="-128"/>
                <a:cs typeface="Meiryo" charset="-128"/>
              </a:rPr>
              <a:t>動画尺短・尺長調整</a:t>
            </a:r>
            <a:endParaRPr lang="en-US" altLang="ja-JP" sz="600" dirty="0">
              <a:latin typeface="Meiryo" charset="-128"/>
              <a:ea typeface="Meiryo" charset="-128"/>
              <a:cs typeface="Meiryo" charset="-128"/>
            </a:endParaRPr>
          </a:p>
          <a:p>
            <a:pPr marL="171450" indent="-171450">
              <a:lnSpc>
                <a:spcPct val="150000"/>
              </a:lnSpc>
              <a:spcBef>
                <a:spcPts val="130"/>
              </a:spcBef>
              <a:buFont typeface="Wingdings" pitchFamily="2" charset="2"/>
              <a:buChar char="p"/>
            </a:pPr>
            <a:r>
              <a:rPr lang="ja-JP" altLang="en-US" sz="600" dirty="0">
                <a:latin typeface="Meiryo" charset="-128"/>
                <a:ea typeface="Meiryo" charset="-128"/>
                <a:cs typeface="Meiryo" charset="-128"/>
              </a:rPr>
              <a:t>ナレーター指名</a:t>
            </a:r>
            <a:endParaRPr lang="en-US" altLang="ja-JP" sz="600" dirty="0">
              <a:latin typeface="Meiryo" charset="-128"/>
              <a:ea typeface="Meiryo" charset="-128"/>
              <a:cs typeface="Meiryo" charset="-128"/>
            </a:endParaRPr>
          </a:p>
          <a:p>
            <a:pPr marL="171450" indent="-171450">
              <a:lnSpc>
                <a:spcPct val="150000"/>
              </a:lnSpc>
              <a:spcBef>
                <a:spcPts val="130"/>
              </a:spcBef>
              <a:buFont typeface="Wingdings" pitchFamily="2" charset="2"/>
              <a:buChar char="p"/>
            </a:pPr>
            <a:r>
              <a:rPr lang="ja-JP" altLang="en-US" sz="600" dirty="0">
                <a:latin typeface="Meiryo" charset="-128"/>
                <a:ea typeface="Meiryo" charset="-128"/>
                <a:cs typeface="Meiryo" charset="-128"/>
              </a:rPr>
              <a:t>動画早期納品</a:t>
            </a:r>
            <a:endParaRPr lang="en-US" altLang="ja-JP" sz="600" dirty="0">
              <a:latin typeface="Meiryo" charset="-128"/>
              <a:ea typeface="Meiryo" charset="-128"/>
              <a:cs typeface="Meiryo" charset="-128"/>
            </a:endParaRPr>
          </a:p>
        </p:txBody>
      </p:sp>
      <p:sp>
        <p:nvSpPr>
          <p:cNvPr id="137" name="角丸四角形 135">
            <a:extLst>
              <a:ext uri="{FF2B5EF4-FFF2-40B4-BE49-F238E27FC236}">
                <a16:creationId xmlns:a16="http://schemas.microsoft.com/office/drawing/2014/main" id="{B409626D-D3FF-4522-9E50-C95CCA874C62}"/>
              </a:ext>
            </a:extLst>
          </p:cNvPr>
          <p:cNvSpPr/>
          <p:nvPr/>
        </p:nvSpPr>
        <p:spPr>
          <a:xfrm>
            <a:off x="5872082" y="2677755"/>
            <a:ext cx="3600000" cy="216000"/>
          </a:xfrm>
          <a:prstGeom prst="roundRect">
            <a:avLst>
              <a:gd name="adj" fmla="val 50000"/>
            </a:avLst>
          </a:prstGeom>
          <a:solidFill>
            <a:schemeClr val="bg1">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67" name="テキスト ボックス 166">
            <a:extLst>
              <a:ext uri="{FF2B5EF4-FFF2-40B4-BE49-F238E27FC236}">
                <a16:creationId xmlns:a16="http://schemas.microsoft.com/office/drawing/2014/main" id="{7DEA4CDD-81D4-498D-AE07-BD9C4C59CEED}"/>
              </a:ext>
            </a:extLst>
          </p:cNvPr>
          <p:cNvSpPr txBox="1"/>
          <p:nvPr/>
        </p:nvSpPr>
        <p:spPr>
          <a:xfrm>
            <a:off x="6114248" y="2667719"/>
            <a:ext cx="3115668" cy="276999"/>
          </a:xfrm>
          <a:prstGeom prst="rect">
            <a:avLst/>
          </a:prstGeom>
          <a:noFill/>
          <a:ln>
            <a:noFill/>
          </a:ln>
        </p:spPr>
        <p:txBody>
          <a:bodyPr wrap="square" rtlCol="0">
            <a:spAutoFit/>
          </a:bodyPr>
          <a:lstStyle/>
          <a:p>
            <a:pPr algn="r"/>
            <a:r>
              <a:rPr lang="ja-JP" altLang="en-US" sz="1200" b="1" spc="50" dirty="0">
                <a:effectLst>
                  <a:glow rad="63500">
                    <a:schemeClr val="bg1"/>
                  </a:glow>
                </a:effectLst>
                <a:latin typeface="Meiryo" charset="-128"/>
                <a:ea typeface="Meiryo" charset="-128"/>
                <a:cs typeface="Meiryo" charset="-128"/>
              </a:rPr>
              <a:t>東京メトロ</a:t>
            </a:r>
            <a:r>
              <a:rPr lang="en-US" altLang="ja-JP" sz="1200" b="1" spc="50" dirty="0">
                <a:effectLst>
                  <a:glow rad="63500">
                    <a:schemeClr val="bg1"/>
                  </a:glow>
                </a:effectLst>
                <a:latin typeface="Meiryo" charset="-128"/>
                <a:ea typeface="Meiryo" charset="-128"/>
                <a:cs typeface="Meiryo" charset="-128"/>
              </a:rPr>
              <a:t>23</a:t>
            </a:r>
            <a:r>
              <a:rPr lang="ja-JP" altLang="en-US" sz="1200" b="1" spc="50" dirty="0">
                <a:effectLst>
                  <a:glow rad="63500">
                    <a:schemeClr val="bg1"/>
                  </a:glow>
                </a:effectLst>
                <a:latin typeface="Meiryo" charset="-128"/>
                <a:ea typeface="Meiryo" charset="-128"/>
                <a:cs typeface="Meiryo" charset="-128"/>
              </a:rPr>
              <a:t>区内 主要駅のサイネージ</a:t>
            </a:r>
          </a:p>
        </p:txBody>
      </p:sp>
      <p:sp>
        <p:nvSpPr>
          <p:cNvPr id="180" name="正方形/長方形 179">
            <a:extLst>
              <a:ext uri="{FF2B5EF4-FFF2-40B4-BE49-F238E27FC236}">
                <a16:creationId xmlns:a16="http://schemas.microsoft.com/office/drawing/2014/main" id="{DD01C7B6-62AD-4A9F-8DB4-257332BC0165}"/>
              </a:ext>
            </a:extLst>
          </p:cNvPr>
          <p:cNvSpPr/>
          <p:nvPr/>
        </p:nvSpPr>
        <p:spPr>
          <a:xfrm>
            <a:off x="6031417" y="4248619"/>
            <a:ext cx="1231327" cy="400110"/>
          </a:xfrm>
          <a:prstGeom prst="rect">
            <a:avLst/>
          </a:prstGeom>
        </p:spPr>
        <p:txBody>
          <a:bodyPr wrap="square">
            <a:spAutoFit/>
          </a:bodyPr>
          <a:lstStyle/>
          <a:p>
            <a:pPr algn="ctr"/>
            <a:r>
              <a:rPr lang="ja-JP" altLang="en-US" sz="1000" b="1" dirty="0">
                <a:solidFill>
                  <a:schemeClr val="bg1"/>
                </a:solidFill>
                <a:latin typeface="メイリオ" pitchFamily="50" charset="-128"/>
                <a:ea typeface="メイリオ" pitchFamily="50" charset="-128"/>
                <a:cs typeface="メイリオ" pitchFamily="50" charset="-128"/>
              </a:rPr>
              <a:t>上記</a:t>
            </a:r>
            <a:r>
              <a:rPr lang="en-US" altLang="ja-JP" sz="1000" b="1" dirty="0">
                <a:solidFill>
                  <a:schemeClr val="bg1"/>
                </a:solidFill>
                <a:latin typeface="メイリオ" pitchFamily="50" charset="-128"/>
                <a:ea typeface="メイリオ" pitchFamily="50" charset="-128"/>
                <a:cs typeface="メイリオ" pitchFamily="50" charset="-128"/>
              </a:rPr>
              <a:t>7</a:t>
            </a:r>
            <a:r>
              <a:rPr lang="ja-JP" altLang="en-US" sz="1000" b="1" dirty="0">
                <a:solidFill>
                  <a:schemeClr val="bg1"/>
                </a:solidFill>
                <a:latin typeface="メイリオ" pitchFamily="50" charset="-128"/>
                <a:ea typeface="メイリオ" pitchFamily="50" charset="-128"/>
                <a:cs typeface="メイリオ" pitchFamily="50" charset="-128"/>
              </a:rPr>
              <a:t>駅</a:t>
            </a:r>
            <a:endParaRPr lang="en-US" altLang="ja-JP" sz="1000" b="1" dirty="0">
              <a:solidFill>
                <a:schemeClr val="bg1"/>
              </a:solidFill>
              <a:latin typeface="メイリオ" pitchFamily="50" charset="-128"/>
              <a:ea typeface="メイリオ" pitchFamily="50" charset="-128"/>
              <a:cs typeface="メイリオ" pitchFamily="50" charset="-128"/>
            </a:endParaRPr>
          </a:p>
          <a:p>
            <a:pPr algn="ctr"/>
            <a:r>
              <a:rPr lang="ja-JP" altLang="en-US" sz="1000" b="1" dirty="0">
                <a:solidFill>
                  <a:schemeClr val="bg1"/>
                </a:solidFill>
                <a:latin typeface="メイリオ" pitchFamily="50" charset="-128"/>
                <a:ea typeface="メイリオ" pitchFamily="50" charset="-128"/>
                <a:cs typeface="メイリオ" pitchFamily="50" charset="-128"/>
              </a:rPr>
              <a:t> 合計放映回数</a:t>
            </a:r>
            <a:endParaRPr lang="en-US" altLang="ja-JP" sz="700" b="1" dirty="0">
              <a:solidFill>
                <a:schemeClr val="bg1"/>
              </a:solidFill>
              <a:latin typeface="Meiryo" charset="-128"/>
              <a:ea typeface="Meiryo" charset="-128"/>
              <a:cs typeface="Meiryo" charset="-128"/>
            </a:endParaRPr>
          </a:p>
        </p:txBody>
      </p:sp>
      <p:sp>
        <p:nvSpPr>
          <p:cNvPr id="181" name="正方形/長方形 180">
            <a:extLst>
              <a:ext uri="{FF2B5EF4-FFF2-40B4-BE49-F238E27FC236}">
                <a16:creationId xmlns:a16="http://schemas.microsoft.com/office/drawing/2014/main" id="{595B5735-830E-4959-BA33-0851FB1C6954}"/>
              </a:ext>
            </a:extLst>
          </p:cNvPr>
          <p:cNvSpPr/>
          <p:nvPr/>
        </p:nvSpPr>
        <p:spPr>
          <a:xfrm>
            <a:off x="7487411" y="4205652"/>
            <a:ext cx="1402948" cy="369332"/>
          </a:xfrm>
          <a:prstGeom prst="rect">
            <a:avLst/>
          </a:prstGeom>
        </p:spPr>
        <p:txBody>
          <a:bodyPr wrap="none">
            <a:spAutoFit/>
          </a:bodyPr>
          <a:lstStyle/>
          <a:p>
            <a:pPr algn="ctr"/>
            <a:r>
              <a:rPr lang="en-US" altLang="ja-JP" b="1" dirty="0">
                <a:solidFill>
                  <a:schemeClr val="bg1"/>
                </a:solidFill>
                <a:latin typeface="Meiryo" charset="-128"/>
                <a:ea typeface="Meiryo" charset="-128"/>
                <a:cs typeface="Meiryo" charset="-128"/>
              </a:rPr>
              <a:t>120,000</a:t>
            </a:r>
            <a:r>
              <a:rPr lang="ja-JP" altLang="en-US" sz="1600" b="1" dirty="0">
                <a:solidFill>
                  <a:schemeClr val="bg1"/>
                </a:solidFill>
                <a:latin typeface="Meiryo" charset="-128"/>
                <a:ea typeface="Meiryo" charset="-128"/>
                <a:cs typeface="Meiryo" charset="-128"/>
              </a:rPr>
              <a:t>回</a:t>
            </a:r>
            <a:endParaRPr lang="ja-JP" altLang="en-US" sz="1000" b="1" dirty="0">
              <a:solidFill>
                <a:schemeClr val="bg1"/>
              </a:solidFill>
              <a:latin typeface="Meiryo" charset="-128"/>
              <a:ea typeface="Meiryo" charset="-128"/>
              <a:cs typeface="Meiryo" charset="-128"/>
            </a:endParaRPr>
          </a:p>
        </p:txBody>
      </p:sp>
      <p:sp>
        <p:nvSpPr>
          <p:cNvPr id="20" name="十字形 19">
            <a:extLst>
              <a:ext uri="{FF2B5EF4-FFF2-40B4-BE49-F238E27FC236}">
                <a16:creationId xmlns:a16="http://schemas.microsoft.com/office/drawing/2014/main" id="{36E54579-F4E6-4E70-AACB-8694632F4B4D}"/>
              </a:ext>
            </a:extLst>
          </p:cNvPr>
          <p:cNvSpPr/>
          <p:nvPr/>
        </p:nvSpPr>
        <p:spPr>
          <a:xfrm>
            <a:off x="5423623" y="4137657"/>
            <a:ext cx="414538" cy="408502"/>
          </a:xfrm>
          <a:prstGeom prst="plus">
            <a:avLst>
              <a:gd name="adj" fmla="val 38431"/>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天井, 屋内, 部屋, 画面 が含まれている画像&#10;&#10;自動的に生成された説明">
            <a:extLst>
              <a:ext uri="{FF2B5EF4-FFF2-40B4-BE49-F238E27FC236}">
                <a16:creationId xmlns:a16="http://schemas.microsoft.com/office/drawing/2014/main" id="{3C29D826-2FF7-41DE-9427-ADBFB433035F}"/>
              </a:ext>
            </a:extLst>
          </p:cNvPr>
          <p:cNvPicPr>
            <a:picLocks noChangeAspect="1"/>
          </p:cNvPicPr>
          <p:nvPr/>
        </p:nvPicPr>
        <p:blipFill rotWithShape="1">
          <a:blip r:embed="rId8"/>
          <a:srcRect t="2162" b="5009"/>
          <a:stretch/>
        </p:blipFill>
        <p:spPr>
          <a:xfrm>
            <a:off x="7701212" y="3117937"/>
            <a:ext cx="1624998" cy="1001027"/>
          </a:xfrm>
          <a:prstGeom prst="rect">
            <a:avLst/>
          </a:prstGeom>
        </p:spPr>
      </p:pic>
      <p:sp>
        <p:nvSpPr>
          <p:cNvPr id="239" name="正方形/長方形 238">
            <a:extLst>
              <a:ext uri="{FF2B5EF4-FFF2-40B4-BE49-F238E27FC236}">
                <a16:creationId xmlns:a16="http://schemas.microsoft.com/office/drawing/2014/main" id="{47A63BA3-1A35-444A-8FAD-C3CCF4B49CD3}"/>
              </a:ext>
            </a:extLst>
          </p:cNvPr>
          <p:cNvSpPr/>
          <p:nvPr/>
        </p:nvSpPr>
        <p:spPr>
          <a:xfrm>
            <a:off x="2669362" y="955169"/>
            <a:ext cx="4567277" cy="338554"/>
          </a:xfrm>
          <a:prstGeom prst="rect">
            <a:avLst/>
          </a:prstGeom>
        </p:spPr>
        <p:txBody>
          <a:bodyPr wrap="none">
            <a:spAutoFit/>
          </a:bodyPr>
          <a:lstStyle/>
          <a:p>
            <a:pPr algn="ct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a:t>
            </a:r>
            <a:r>
              <a:rPr lang="en-US" altLang="ja-JP" sz="1600" b="1" dirty="0">
                <a:solidFill>
                  <a:schemeClr val="bg1"/>
                </a:solidFill>
                <a:latin typeface="メイリオ" panose="020B0604030504040204" pitchFamily="50" charset="-128"/>
                <a:ea typeface="メイリオ" panose="020B0604030504040204" pitchFamily="50" charset="-128"/>
                <a:cs typeface="Hiragino Kaku Gothic StdN W8" charset="-128"/>
              </a:rPr>
              <a:t>23</a:t>
            </a: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区内で集中型のプロモーションに最適！</a:t>
            </a:r>
            <a:endParaRPr lang="en-US" altLang="ja-JP" sz="1600" b="1" dirty="0">
              <a:solidFill>
                <a:schemeClr val="bg1"/>
              </a:solidFill>
              <a:latin typeface="Meiryo" charset="-128"/>
              <a:ea typeface="Meiryo" charset="-128"/>
              <a:cs typeface="Meiryo" charset="-128"/>
            </a:endParaRPr>
          </a:p>
        </p:txBody>
      </p:sp>
      <p:sp>
        <p:nvSpPr>
          <p:cNvPr id="495" name="角丸四角形 494">
            <a:extLst>
              <a:ext uri="{FF2B5EF4-FFF2-40B4-BE49-F238E27FC236}">
                <a16:creationId xmlns:a16="http://schemas.microsoft.com/office/drawing/2014/main" id="{C9968939-1E0B-DE4E-8961-446B1FE8C573}"/>
              </a:ext>
            </a:extLst>
          </p:cNvPr>
          <p:cNvSpPr/>
          <p:nvPr/>
        </p:nvSpPr>
        <p:spPr>
          <a:xfrm>
            <a:off x="6069964" y="3104857"/>
            <a:ext cx="1512799" cy="234459"/>
          </a:xfrm>
          <a:prstGeom prst="roundRect">
            <a:avLst>
              <a:gd name="adj" fmla="val 50000"/>
            </a:avLst>
          </a:prstGeom>
          <a:solidFill>
            <a:srgbClr val="FF0053"/>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0" numCol="1" spcCol="0" rtlCol="0" fromWordArt="0" anchor="ctr" anchorCtr="0" forceAA="0" compatLnSpc="1">
            <a:prstTxWarp prst="textNoShape">
              <a:avLst/>
            </a:prstTxWarp>
            <a:noAutofit/>
          </a:bodyPr>
          <a:lstStyle/>
          <a:p>
            <a:pPr algn="ctr"/>
            <a:r>
              <a:rPr lang="ja-JP" altLang="en-US" sz="1050" b="1">
                <a:solidFill>
                  <a:schemeClr val="bg1"/>
                </a:solidFill>
                <a:latin typeface="Meiryo" charset="-128"/>
                <a:ea typeface="Meiryo" charset="-128"/>
                <a:cs typeface="Meiryo" charset="-128"/>
              </a:rPr>
              <a:t>デジタルサイネージ</a:t>
            </a:r>
            <a:endParaRPr lang="ja-JP" altLang="en-US" sz="1050" b="1" dirty="0">
              <a:solidFill>
                <a:schemeClr val="bg1"/>
              </a:solidFill>
              <a:latin typeface="Meiryo" charset="-128"/>
              <a:ea typeface="Meiryo" charset="-128"/>
              <a:cs typeface="Meiryo" charset="-128"/>
            </a:endParaRPr>
          </a:p>
        </p:txBody>
      </p:sp>
      <p:sp>
        <p:nvSpPr>
          <p:cNvPr id="174" name="Text Box 11">
            <a:extLst>
              <a:ext uri="{FF2B5EF4-FFF2-40B4-BE49-F238E27FC236}">
                <a16:creationId xmlns:a16="http://schemas.microsoft.com/office/drawing/2014/main" id="{3D6DBE9B-3669-4FF8-B704-11949476D728}"/>
              </a:ext>
            </a:extLst>
          </p:cNvPr>
          <p:cNvSpPr txBox="1">
            <a:spLocks noChangeArrowheads="1"/>
          </p:cNvSpPr>
          <p:nvPr/>
        </p:nvSpPr>
        <p:spPr bwMode="auto">
          <a:xfrm>
            <a:off x="7224595" y="4509890"/>
            <a:ext cx="2281802" cy="147733"/>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600" dirty="0">
                <a:solidFill>
                  <a:schemeClr val="bg1"/>
                </a:solidFill>
                <a:latin typeface="メイリオ" pitchFamily="50" charset="-128"/>
                <a:ea typeface="メイリオ" pitchFamily="50" charset="-128"/>
                <a:cs typeface="メイリオ" pitchFamily="50" charset="-128"/>
              </a:rPr>
              <a:t>＜広告到達想定人数　約</a:t>
            </a:r>
            <a:r>
              <a:rPr lang="en-US" altLang="ja-JP" sz="800" b="1" dirty="0">
                <a:solidFill>
                  <a:schemeClr val="bg1"/>
                </a:solidFill>
                <a:latin typeface="メイリオ" pitchFamily="50" charset="-128"/>
                <a:ea typeface="メイリオ" pitchFamily="50" charset="-128"/>
                <a:cs typeface="メイリオ" pitchFamily="50" charset="-128"/>
              </a:rPr>
              <a:t>3,517,580</a:t>
            </a:r>
            <a:r>
              <a:rPr lang="ja-JP" altLang="en-US" sz="600" dirty="0">
                <a:solidFill>
                  <a:schemeClr val="bg1"/>
                </a:solidFill>
                <a:latin typeface="メイリオ" pitchFamily="50" charset="-128"/>
                <a:ea typeface="メイリオ" pitchFamily="50" charset="-128"/>
                <a:cs typeface="メイリオ" pitchFamily="50" charset="-128"/>
              </a:rPr>
              <a:t>人＞</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240" name="Text Box 11">
            <a:extLst>
              <a:ext uri="{FF2B5EF4-FFF2-40B4-BE49-F238E27FC236}">
                <a16:creationId xmlns:a16="http://schemas.microsoft.com/office/drawing/2014/main" id="{2D934AED-03A9-4ADE-A59C-79707F6C2405}"/>
              </a:ext>
            </a:extLst>
          </p:cNvPr>
          <p:cNvSpPr txBox="1">
            <a:spLocks noChangeArrowheads="1"/>
          </p:cNvSpPr>
          <p:nvPr/>
        </p:nvSpPr>
        <p:spPr bwMode="auto">
          <a:xfrm>
            <a:off x="6050786" y="3881677"/>
            <a:ext cx="1552361" cy="252377"/>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600" spc="300" dirty="0">
                <a:latin typeface="メイリオ" pitchFamily="50" charset="-128"/>
                <a:ea typeface="メイリオ" pitchFamily="50" charset="-128"/>
                <a:cs typeface="メイリオ" pitchFamily="50" charset="-128"/>
              </a:rPr>
              <a:t>＜期間＞</a:t>
            </a:r>
            <a:endParaRPr lang="en-US" altLang="ja-JP" sz="600" spc="300" dirty="0">
              <a:latin typeface="メイリオ" pitchFamily="50" charset="-128"/>
              <a:ea typeface="メイリオ" pitchFamily="50" charset="-128"/>
              <a:cs typeface="メイリオ" pitchFamily="50" charset="-128"/>
            </a:endParaRPr>
          </a:p>
          <a:p>
            <a:pPr algn="ctr" defTabSz="913972">
              <a:lnSpc>
                <a:spcPct val="120000"/>
              </a:lnSpc>
            </a:pPr>
            <a:r>
              <a:rPr lang="en-US" altLang="ja-JP" sz="800" b="1" dirty="0">
                <a:ln w="0">
                  <a:noFill/>
                </a:ln>
                <a:solidFill>
                  <a:srgbClr val="FF0053"/>
                </a:solidFill>
                <a:latin typeface="メイリオ" pitchFamily="50" charset="-128"/>
                <a:ea typeface="メイリオ" pitchFamily="50" charset="-128"/>
                <a:cs typeface="メイリオ" pitchFamily="50" charset="-128"/>
              </a:rPr>
              <a:t>1</a:t>
            </a:r>
            <a:r>
              <a:rPr lang="ja-JP" altLang="en-US" sz="800" b="1" dirty="0">
                <a:ln w="0">
                  <a:noFill/>
                </a:ln>
                <a:solidFill>
                  <a:srgbClr val="FF0053"/>
                </a:solidFill>
                <a:latin typeface="メイリオ" pitchFamily="50" charset="-128"/>
                <a:ea typeface="メイリオ" pitchFamily="50" charset="-128"/>
                <a:cs typeface="メイリオ" pitchFamily="50" charset="-128"/>
              </a:rPr>
              <a:t>週間</a:t>
            </a:r>
            <a:r>
              <a:rPr lang="ja-JP" altLang="en-US" sz="800" b="1" dirty="0">
                <a:solidFill>
                  <a:srgbClr val="FF0053"/>
                </a:solidFill>
                <a:latin typeface="メイリオ" pitchFamily="50" charset="-128"/>
                <a:ea typeface="メイリオ" pitchFamily="50" charset="-128"/>
                <a:cs typeface="メイリオ" pitchFamily="50" charset="-128"/>
              </a:rPr>
              <a:t>（月曜日～日曜日）固定</a:t>
            </a:r>
            <a:endParaRPr lang="en-US" altLang="ja-JP" sz="800" b="1" dirty="0">
              <a:solidFill>
                <a:srgbClr val="FF0053"/>
              </a:solidFill>
              <a:latin typeface="メイリオ" pitchFamily="50" charset="-128"/>
              <a:ea typeface="メイリオ" pitchFamily="50" charset="-128"/>
              <a:cs typeface="メイリオ" pitchFamily="50" charset="-128"/>
            </a:endParaRPr>
          </a:p>
        </p:txBody>
      </p:sp>
      <p:sp>
        <p:nvSpPr>
          <p:cNvPr id="242" name="テキスト ボックス 241">
            <a:extLst>
              <a:ext uri="{FF2B5EF4-FFF2-40B4-BE49-F238E27FC236}">
                <a16:creationId xmlns:a16="http://schemas.microsoft.com/office/drawing/2014/main" id="{47AC8657-9E63-486D-AEF6-151442D1C8EC}"/>
              </a:ext>
            </a:extLst>
          </p:cNvPr>
          <p:cNvSpPr txBox="1"/>
          <p:nvPr/>
        </p:nvSpPr>
        <p:spPr>
          <a:xfrm>
            <a:off x="5953361" y="3403338"/>
            <a:ext cx="1831323" cy="350865"/>
          </a:xfrm>
          <a:prstGeom prst="rect">
            <a:avLst/>
          </a:prstGeom>
          <a:noFill/>
        </p:spPr>
        <p:txBody>
          <a:bodyPr wrap="square" rtlCol="0">
            <a:spAutoFit/>
          </a:bodyPr>
          <a:lstStyle/>
          <a:p>
            <a:pPr defTabSz="913972">
              <a:lnSpc>
                <a:spcPct val="120000"/>
              </a:lnSpc>
            </a:pPr>
            <a:r>
              <a:rPr lang="ja-JP" altLang="en-US" sz="700" dirty="0">
                <a:latin typeface="メイリオ" pitchFamily="50" charset="-128"/>
                <a:ea typeface="メイリオ" pitchFamily="50" charset="-128"/>
                <a:cs typeface="メイリオ" pitchFamily="50" charset="-128"/>
              </a:rPr>
              <a:t>東京駅、銀座駅、赤坂見附駅、</a:t>
            </a:r>
            <a:endParaRPr lang="en-US" altLang="ja-JP" sz="700" dirty="0">
              <a:latin typeface="メイリオ" pitchFamily="50" charset="-128"/>
              <a:ea typeface="メイリオ" pitchFamily="50" charset="-128"/>
              <a:cs typeface="メイリオ" pitchFamily="50" charset="-128"/>
            </a:endParaRPr>
          </a:p>
          <a:p>
            <a:pPr defTabSz="913972">
              <a:lnSpc>
                <a:spcPct val="120000"/>
              </a:lnSpc>
            </a:pPr>
            <a:r>
              <a:rPr lang="ja-JP" altLang="en-US" sz="700" dirty="0">
                <a:latin typeface="メイリオ" pitchFamily="50" charset="-128"/>
                <a:ea typeface="メイリオ" pitchFamily="50" charset="-128"/>
                <a:cs typeface="メイリオ" pitchFamily="50" charset="-128"/>
              </a:rPr>
              <a:t>中野坂上駅、赤坂駅、虎ノ門駅、新宿駅　</a:t>
            </a:r>
            <a:endParaRPr lang="en-US" altLang="ja-JP" sz="700" dirty="0">
              <a:latin typeface="メイリオ" pitchFamily="50" charset="-128"/>
              <a:ea typeface="メイリオ" pitchFamily="50" charset="-128"/>
              <a:cs typeface="メイリオ" pitchFamily="50" charset="-128"/>
            </a:endParaRPr>
          </a:p>
        </p:txBody>
      </p:sp>
      <p:sp>
        <p:nvSpPr>
          <p:cNvPr id="168" name="角丸四角形 167">
            <a:extLst>
              <a:ext uri="{FF2B5EF4-FFF2-40B4-BE49-F238E27FC236}">
                <a16:creationId xmlns:a16="http://schemas.microsoft.com/office/drawing/2014/main" id="{B1E64E6A-43DA-A14A-9364-C718B8E620F4}"/>
              </a:ext>
            </a:extLst>
          </p:cNvPr>
          <p:cNvSpPr/>
          <p:nvPr/>
        </p:nvSpPr>
        <p:spPr>
          <a:xfrm>
            <a:off x="369462" y="2984747"/>
            <a:ext cx="5039731" cy="2232000"/>
          </a:xfrm>
          <a:prstGeom prst="roundRect">
            <a:avLst>
              <a:gd name="adj" fmla="val 4558"/>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70" name="角丸四角形 169">
            <a:extLst>
              <a:ext uri="{FF2B5EF4-FFF2-40B4-BE49-F238E27FC236}">
                <a16:creationId xmlns:a16="http://schemas.microsoft.com/office/drawing/2014/main" id="{FABAF149-992C-4840-AE18-026C8105EFF8}"/>
              </a:ext>
            </a:extLst>
          </p:cNvPr>
          <p:cNvSpPr/>
          <p:nvPr/>
        </p:nvSpPr>
        <p:spPr>
          <a:xfrm>
            <a:off x="462395" y="3052616"/>
            <a:ext cx="1512000" cy="2088000"/>
          </a:xfrm>
          <a:prstGeom prst="roundRect">
            <a:avLst>
              <a:gd name="adj" fmla="val 3789"/>
            </a:avLst>
          </a:prstGeom>
          <a:solidFill>
            <a:srgbClr val="EEFFE8"/>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171" name="角丸四角形 170">
            <a:extLst>
              <a:ext uri="{FF2B5EF4-FFF2-40B4-BE49-F238E27FC236}">
                <a16:creationId xmlns:a16="http://schemas.microsoft.com/office/drawing/2014/main" id="{38F01CD5-9ED5-7E48-86F1-4F438E1449C9}"/>
              </a:ext>
            </a:extLst>
          </p:cNvPr>
          <p:cNvSpPr/>
          <p:nvPr/>
        </p:nvSpPr>
        <p:spPr>
          <a:xfrm>
            <a:off x="560433" y="4289186"/>
            <a:ext cx="1332000" cy="783643"/>
          </a:xfrm>
          <a:prstGeom prst="roundRect">
            <a:avLst>
              <a:gd name="adj" fmla="val 7162"/>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050"/>
          </a:p>
        </p:txBody>
      </p:sp>
      <p:sp>
        <p:nvSpPr>
          <p:cNvPr id="176" name="正方形/長方形 175">
            <a:extLst>
              <a:ext uri="{FF2B5EF4-FFF2-40B4-BE49-F238E27FC236}">
                <a16:creationId xmlns:a16="http://schemas.microsoft.com/office/drawing/2014/main" id="{C3716EA1-0576-904D-97AF-40F054AC07C3}"/>
              </a:ext>
            </a:extLst>
          </p:cNvPr>
          <p:cNvSpPr/>
          <p:nvPr/>
        </p:nvSpPr>
        <p:spPr>
          <a:xfrm>
            <a:off x="534548" y="4630578"/>
            <a:ext cx="1377300" cy="369332"/>
          </a:xfrm>
          <a:prstGeom prst="rect">
            <a:avLst/>
          </a:prstGeom>
        </p:spPr>
        <p:txBody>
          <a:bodyPr wrap="none">
            <a:spAutoFit/>
          </a:bodyPr>
          <a:lstStyle/>
          <a:p>
            <a:pPr algn="ctr"/>
            <a:r>
              <a:rPr lang="en-US" altLang="ja-JP" b="1" dirty="0">
                <a:solidFill>
                  <a:schemeClr val="bg1"/>
                </a:solidFill>
                <a:latin typeface="Meiryo" charset="-128"/>
                <a:ea typeface="Meiryo" charset="-128"/>
                <a:cs typeface="Meiryo" charset="-128"/>
              </a:rPr>
              <a:t>375,000</a:t>
            </a:r>
            <a:r>
              <a:rPr lang="ja-JP" altLang="en-US" sz="1400" b="1" dirty="0">
                <a:solidFill>
                  <a:schemeClr val="bg1"/>
                </a:solidFill>
                <a:latin typeface="Meiryo" charset="-128"/>
                <a:ea typeface="Meiryo" charset="-128"/>
                <a:cs typeface="Meiryo" charset="-128"/>
              </a:rPr>
              <a:t>回</a:t>
            </a:r>
            <a:endParaRPr lang="ja-JP" altLang="en-US" sz="1200" b="1" dirty="0">
              <a:solidFill>
                <a:schemeClr val="bg1"/>
              </a:solidFill>
              <a:latin typeface="Meiryo" charset="-128"/>
              <a:ea typeface="Meiryo" charset="-128"/>
              <a:cs typeface="Meiryo" charset="-128"/>
            </a:endParaRPr>
          </a:p>
        </p:txBody>
      </p:sp>
      <p:sp>
        <p:nvSpPr>
          <p:cNvPr id="191" name="Text Box 11">
            <a:extLst>
              <a:ext uri="{FF2B5EF4-FFF2-40B4-BE49-F238E27FC236}">
                <a16:creationId xmlns:a16="http://schemas.microsoft.com/office/drawing/2014/main" id="{B8CB968A-938D-7C41-91EE-5E12B5DEE797}"/>
              </a:ext>
            </a:extLst>
          </p:cNvPr>
          <p:cNvSpPr txBox="1">
            <a:spLocks noChangeArrowheads="1"/>
          </p:cNvSpPr>
          <p:nvPr/>
        </p:nvSpPr>
        <p:spPr bwMode="auto">
          <a:xfrm>
            <a:off x="432114" y="3669096"/>
            <a:ext cx="1578738" cy="443198"/>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＜選べる掲載期間＞</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en-US" altLang="ja-JP" sz="800" b="1" dirty="0">
                <a:solidFill>
                  <a:schemeClr val="accent6">
                    <a:lumMod val="75000"/>
                  </a:schemeClr>
                </a:solidFill>
                <a:latin typeface="メイリオ" pitchFamily="50" charset="-128"/>
                <a:ea typeface="メイリオ" pitchFamily="50" charset="-128"/>
                <a:cs typeface="メイリオ" pitchFamily="50" charset="-128"/>
              </a:rPr>
              <a:t>5</a:t>
            </a:r>
            <a:r>
              <a:rPr lang="ja-JP" altLang="en-US" sz="800" b="1" dirty="0">
                <a:solidFill>
                  <a:schemeClr val="accent6">
                    <a:lumMod val="75000"/>
                  </a:schemeClr>
                </a:solidFill>
                <a:latin typeface="メイリオ" pitchFamily="50" charset="-128"/>
                <a:ea typeface="メイリオ" pitchFamily="50" charset="-128"/>
                <a:cs typeface="メイリオ" pitchFamily="50" charset="-128"/>
              </a:rPr>
              <a:t>日</a:t>
            </a:r>
            <a:r>
              <a:rPr lang="en-US" altLang="ja-JP" sz="800" b="1" dirty="0">
                <a:solidFill>
                  <a:schemeClr val="accent6">
                    <a:lumMod val="75000"/>
                  </a:schemeClr>
                </a:solidFill>
                <a:latin typeface="メイリオ" pitchFamily="50" charset="-128"/>
                <a:ea typeface="メイリオ" pitchFamily="50" charset="-128"/>
                <a:cs typeface="メイリオ" pitchFamily="50" charset="-128"/>
              </a:rPr>
              <a:t>〜</a:t>
            </a:r>
            <a:r>
              <a:rPr lang="en-US" altLang="ja-JP" sz="800" b="1" dirty="0">
                <a:ln w="0">
                  <a:noFill/>
                </a:ln>
                <a:solidFill>
                  <a:srgbClr val="EE0062"/>
                </a:solidFill>
                <a:latin typeface="メイリオ" pitchFamily="50" charset="-128"/>
                <a:ea typeface="メイリオ" pitchFamily="50" charset="-128"/>
                <a:cs typeface="メイリオ" pitchFamily="50" charset="-128"/>
              </a:rPr>
              <a:t>1</a:t>
            </a:r>
            <a:r>
              <a:rPr lang="ja-JP" altLang="en-US" sz="800" b="1" dirty="0">
                <a:ln w="0">
                  <a:noFill/>
                </a:ln>
                <a:solidFill>
                  <a:srgbClr val="EE0062"/>
                </a:solidFill>
                <a:latin typeface="メイリオ" pitchFamily="50" charset="-128"/>
                <a:ea typeface="メイリオ" pitchFamily="50" charset="-128"/>
                <a:cs typeface="メイリオ" pitchFamily="50" charset="-128"/>
              </a:rPr>
              <a:t>ヶ月間</a:t>
            </a:r>
            <a:r>
              <a:rPr lang="ja-JP" altLang="en-US" sz="800" b="1" dirty="0">
                <a:solidFill>
                  <a:schemeClr val="accent6">
                    <a:lumMod val="75000"/>
                  </a:schemeClr>
                </a:solidFill>
                <a:latin typeface="メイリオ" pitchFamily="50" charset="-128"/>
                <a:ea typeface="メイリオ" pitchFamily="50" charset="-128"/>
                <a:cs typeface="メイリオ" pitchFamily="50" charset="-128"/>
              </a:rPr>
              <a:t>で自由設定</a:t>
            </a:r>
            <a:endParaRPr lang="en-US" altLang="ja-JP" sz="800" b="1" dirty="0">
              <a:solidFill>
                <a:schemeClr val="accent6">
                  <a:lumMod val="75000"/>
                </a:schemeClr>
              </a:solidFill>
              <a:latin typeface="メイリオ" pitchFamily="50" charset="-128"/>
              <a:ea typeface="メイリオ" pitchFamily="50" charset="-128"/>
              <a:cs typeface="メイリオ" pitchFamily="50" charset="-128"/>
            </a:endParaRPr>
          </a:p>
          <a:p>
            <a:pPr algn="ctr" defTabSz="913972"/>
            <a:r>
              <a:rPr lang="en-US" altLang="ja-JP" sz="600" spc="-50" dirty="0">
                <a:solidFill>
                  <a:schemeClr val="accent6">
                    <a:lumMod val="75000"/>
                  </a:schemeClr>
                </a:solidFill>
                <a:latin typeface="メイリオ" pitchFamily="50" charset="-128"/>
                <a:ea typeface="メイリオ" pitchFamily="50" charset="-128"/>
                <a:cs typeface="メイリオ" pitchFamily="50" charset="-128"/>
              </a:rPr>
              <a:t>※</a:t>
            </a:r>
            <a:r>
              <a:rPr lang="ja-JP" altLang="en-US" sz="600" spc="-50" dirty="0">
                <a:solidFill>
                  <a:schemeClr val="accent6">
                    <a:lumMod val="75000"/>
                  </a:schemeClr>
                </a:solidFill>
                <a:latin typeface="メイリオ" pitchFamily="50" charset="-128"/>
                <a:ea typeface="メイリオ" pitchFamily="50" charset="-128"/>
                <a:cs typeface="メイリオ" pitchFamily="50" charset="-128"/>
              </a:rPr>
              <a:t>平日掲載開始</a:t>
            </a:r>
            <a:r>
              <a:rPr lang="en-US" altLang="ja-JP" sz="600" spc="-50" dirty="0">
                <a:solidFill>
                  <a:schemeClr val="accent6">
                    <a:lumMod val="75000"/>
                  </a:schemeClr>
                </a:solidFill>
                <a:latin typeface="メイリオ" pitchFamily="50" charset="-128"/>
                <a:ea typeface="メイリオ" pitchFamily="50" charset="-128"/>
                <a:cs typeface="メイリオ" pitchFamily="50" charset="-128"/>
              </a:rPr>
              <a:t>  </a:t>
            </a:r>
          </a:p>
          <a:p>
            <a:pPr algn="ctr" defTabSz="913972"/>
            <a:r>
              <a:rPr lang="en-US" altLang="ja-JP" sz="600" spc="-50" dirty="0">
                <a:solidFill>
                  <a:schemeClr val="accent6">
                    <a:lumMod val="75000"/>
                  </a:schemeClr>
                </a:solidFill>
                <a:latin typeface="メイリオ" pitchFamily="50" charset="-128"/>
                <a:ea typeface="メイリオ" pitchFamily="50" charset="-128"/>
                <a:cs typeface="メイリオ" pitchFamily="50" charset="-128"/>
              </a:rPr>
              <a:t>※</a:t>
            </a:r>
            <a:r>
              <a:rPr lang="ja-JP" altLang="en-US" sz="600" spc="-50" dirty="0">
                <a:solidFill>
                  <a:schemeClr val="accent6">
                    <a:lumMod val="75000"/>
                  </a:schemeClr>
                </a:solidFill>
                <a:latin typeface="メイリオ" pitchFamily="50" charset="-128"/>
                <a:ea typeface="メイリオ" pitchFamily="50" charset="-128"/>
                <a:cs typeface="メイリオ" pitchFamily="50" charset="-128"/>
              </a:rPr>
              <a:t>設定期間で按分掲載</a:t>
            </a:r>
            <a:endParaRPr lang="en-US" altLang="ja-JP" sz="600" spc="-50" dirty="0">
              <a:solidFill>
                <a:schemeClr val="accent6">
                  <a:lumMod val="75000"/>
                </a:schemeClr>
              </a:solidFill>
              <a:latin typeface="メイリオ" pitchFamily="50" charset="-128"/>
              <a:ea typeface="メイリオ" pitchFamily="50" charset="-128"/>
              <a:cs typeface="メイリオ" pitchFamily="50" charset="-128"/>
            </a:endParaRPr>
          </a:p>
        </p:txBody>
      </p:sp>
      <p:sp>
        <p:nvSpPr>
          <p:cNvPr id="241" name="正方形/長方形 240">
            <a:extLst>
              <a:ext uri="{FF2B5EF4-FFF2-40B4-BE49-F238E27FC236}">
                <a16:creationId xmlns:a16="http://schemas.microsoft.com/office/drawing/2014/main" id="{9ECD2543-A77E-C244-9722-F4B2627CE4D7}"/>
              </a:ext>
            </a:extLst>
          </p:cNvPr>
          <p:cNvSpPr/>
          <p:nvPr/>
        </p:nvSpPr>
        <p:spPr>
          <a:xfrm>
            <a:off x="803238" y="4432465"/>
            <a:ext cx="848309" cy="215444"/>
          </a:xfrm>
          <a:prstGeom prst="rect">
            <a:avLst/>
          </a:prstGeom>
        </p:spPr>
        <p:txBody>
          <a:bodyPr wrap="none">
            <a:spAutoFit/>
          </a:bodyPr>
          <a:lstStyle/>
          <a:p>
            <a:pPr algn="ctr"/>
            <a:r>
              <a:rPr lang="ja-JP" altLang="en-US" sz="800" b="1" dirty="0">
                <a:solidFill>
                  <a:schemeClr val="bg1"/>
                </a:solidFill>
                <a:latin typeface="Meiryo" charset="-128"/>
                <a:ea typeface="Meiryo" charset="-128"/>
                <a:cs typeface="Meiryo" charset="-128"/>
              </a:rPr>
              <a:t>掲載数</a:t>
            </a:r>
            <a:r>
              <a:rPr lang="ja-JP" altLang="en-US" sz="500" b="1" dirty="0">
                <a:solidFill>
                  <a:schemeClr val="bg1"/>
                </a:solidFill>
                <a:latin typeface="Meiryo" charset="-128"/>
                <a:ea typeface="Meiryo" charset="-128"/>
                <a:cs typeface="Meiryo" charset="-128"/>
              </a:rPr>
              <a:t>（</a:t>
            </a:r>
            <a:r>
              <a:rPr lang="en-US" altLang="ja-JP" sz="500" b="1" dirty="0">
                <a:solidFill>
                  <a:schemeClr val="bg1"/>
                </a:solidFill>
                <a:latin typeface="Meiryo" charset="-128"/>
                <a:ea typeface="Meiryo" charset="-128"/>
                <a:cs typeface="Meiryo" charset="-128"/>
              </a:rPr>
              <a:t>imps</a:t>
            </a:r>
            <a:r>
              <a:rPr lang="ja-JP" altLang="en-US" sz="500" b="1" dirty="0">
                <a:solidFill>
                  <a:schemeClr val="bg1"/>
                </a:solidFill>
                <a:latin typeface="Meiryo" charset="-128"/>
                <a:ea typeface="Meiryo" charset="-128"/>
                <a:cs typeface="Meiryo" charset="-128"/>
              </a:rPr>
              <a:t>数）</a:t>
            </a:r>
            <a:endParaRPr lang="en-US" altLang="ja-JP" sz="500" b="1" dirty="0">
              <a:solidFill>
                <a:schemeClr val="bg1"/>
              </a:solidFill>
              <a:latin typeface="Meiryo" charset="-128"/>
              <a:ea typeface="Meiryo" charset="-128"/>
              <a:cs typeface="Meiryo" charset="-128"/>
            </a:endParaRPr>
          </a:p>
        </p:txBody>
      </p:sp>
      <p:sp>
        <p:nvSpPr>
          <p:cNvPr id="244" name="角丸四角形 243">
            <a:extLst>
              <a:ext uri="{FF2B5EF4-FFF2-40B4-BE49-F238E27FC236}">
                <a16:creationId xmlns:a16="http://schemas.microsoft.com/office/drawing/2014/main" id="{40815800-22EB-5D42-81E4-36C6B3C624B0}"/>
              </a:ext>
            </a:extLst>
          </p:cNvPr>
          <p:cNvSpPr/>
          <p:nvPr/>
        </p:nvSpPr>
        <p:spPr>
          <a:xfrm>
            <a:off x="729273" y="4219144"/>
            <a:ext cx="1008000" cy="153335"/>
          </a:xfrm>
          <a:prstGeom prst="roundRect">
            <a:avLst>
              <a:gd name="adj" fmla="val 50000"/>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245" name="テキスト ボックス 244">
            <a:extLst>
              <a:ext uri="{FF2B5EF4-FFF2-40B4-BE49-F238E27FC236}">
                <a16:creationId xmlns:a16="http://schemas.microsoft.com/office/drawing/2014/main" id="{E2FE047D-4C93-2243-BCB7-096157644389}"/>
              </a:ext>
            </a:extLst>
          </p:cNvPr>
          <p:cNvSpPr txBox="1"/>
          <p:nvPr/>
        </p:nvSpPr>
        <p:spPr>
          <a:xfrm>
            <a:off x="834801" y="4214417"/>
            <a:ext cx="785793" cy="200055"/>
          </a:xfrm>
          <a:prstGeom prst="rect">
            <a:avLst/>
          </a:prstGeom>
          <a:noFill/>
        </p:spPr>
        <p:txBody>
          <a:bodyPr wrap="none" rtlCol="0">
            <a:spAutoFit/>
          </a:bodyPr>
          <a:lstStyle/>
          <a:p>
            <a:pPr algn="ctr"/>
            <a:r>
              <a:rPr lang="ja-JP" altLang="en-US" sz="700" b="1" dirty="0">
                <a:solidFill>
                  <a:schemeClr val="bg1"/>
                </a:solidFill>
                <a:latin typeface="Meiryo" charset="-128"/>
                <a:ea typeface="Meiryo" charset="-128"/>
                <a:cs typeface="Meiryo" charset="-128"/>
              </a:rPr>
              <a:t>東京</a:t>
            </a:r>
            <a:r>
              <a:rPr lang="en-US" altLang="ja-JP" sz="700" b="1" dirty="0">
                <a:solidFill>
                  <a:schemeClr val="bg1"/>
                </a:solidFill>
                <a:latin typeface="Meiryo" charset="-128"/>
                <a:ea typeface="Meiryo" charset="-128"/>
                <a:cs typeface="Meiryo" charset="-128"/>
              </a:rPr>
              <a:t>23</a:t>
            </a:r>
            <a:r>
              <a:rPr lang="ja-JP" altLang="en-US" sz="700" b="1" dirty="0">
                <a:solidFill>
                  <a:schemeClr val="bg1"/>
                </a:solidFill>
                <a:latin typeface="Meiryo" charset="-128"/>
                <a:ea typeface="Meiryo" charset="-128"/>
                <a:cs typeface="Meiryo" charset="-128"/>
              </a:rPr>
              <a:t>区</a:t>
            </a:r>
            <a:r>
              <a:rPr lang="en-US" altLang="ja-JP" sz="700" b="1" dirty="0">
                <a:solidFill>
                  <a:schemeClr val="bg1"/>
                </a:solidFill>
                <a:latin typeface="Meiryo" charset="-128"/>
                <a:ea typeface="Meiryo" charset="-128"/>
                <a:cs typeface="Meiryo" charset="-128"/>
              </a:rPr>
              <a:t> </a:t>
            </a:r>
            <a:r>
              <a:rPr lang="ja-JP" altLang="en-US" sz="700" b="1" dirty="0">
                <a:solidFill>
                  <a:schemeClr val="bg1"/>
                </a:solidFill>
                <a:latin typeface="Meiryo" charset="-128"/>
                <a:ea typeface="Meiryo" charset="-128"/>
                <a:cs typeface="Meiryo" charset="-128"/>
              </a:rPr>
              <a:t>全域</a:t>
            </a:r>
          </a:p>
        </p:txBody>
      </p:sp>
      <p:sp>
        <p:nvSpPr>
          <p:cNvPr id="248" name="角丸四角形 247">
            <a:extLst>
              <a:ext uri="{FF2B5EF4-FFF2-40B4-BE49-F238E27FC236}">
                <a16:creationId xmlns:a16="http://schemas.microsoft.com/office/drawing/2014/main" id="{6F69BB08-B307-6849-82E9-A2A92444A9D4}"/>
              </a:ext>
            </a:extLst>
          </p:cNvPr>
          <p:cNvSpPr/>
          <p:nvPr/>
        </p:nvSpPr>
        <p:spPr>
          <a:xfrm>
            <a:off x="2101535" y="3052616"/>
            <a:ext cx="1512000" cy="2088000"/>
          </a:xfrm>
          <a:prstGeom prst="roundRect">
            <a:avLst>
              <a:gd name="adj" fmla="val 3789"/>
            </a:avLst>
          </a:prstGeom>
          <a:solidFill>
            <a:srgbClr val="EBFA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251" name="角丸四角形 250">
            <a:extLst>
              <a:ext uri="{FF2B5EF4-FFF2-40B4-BE49-F238E27FC236}">
                <a16:creationId xmlns:a16="http://schemas.microsoft.com/office/drawing/2014/main" id="{99DE709D-2D47-F348-9233-CAFEA6AFFE52}"/>
              </a:ext>
            </a:extLst>
          </p:cNvPr>
          <p:cNvSpPr/>
          <p:nvPr/>
        </p:nvSpPr>
        <p:spPr>
          <a:xfrm>
            <a:off x="2193928" y="4289186"/>
            <a:ext cx="1332000" cy="783643"/>
          </a:xfrm>
          <a:prstGeom prst="roundRect">
            <a:avLst>
              <a:gd name="adj" fmla="val 7162"/>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050"/>
          </a:p>
        </p:txBody>
      </p:sp>
      <p:sp>
        <p:nvSpPr>
          <p:cNvPr id="252" name="Text Box 11">
            <a:extLst>
              <a:ext uri="{FF2B5EF4-FFF2-40B4-BE49-F238E27FC236}">
                <a16:creationId xmlns:a16="http://schemas.microsoft.com/office/drawing/2014/main" id="{E50689E6-B43D-D549-A965-1E254D6607C4}"/>
              </a:ext>
            </a:extLst>
          </p:cNvPr>
          <p:cNvSpPr txBox="1">
            <a:spLocks noChangeArrowheads="1"/>
          </p:cNvSpPr>
          <p:nvPr/>
        </p:nvSpPr>
        <p:spPr bwMode="auto">
          <a:xfrm>
            <a:off x="2074088" y="3662308"/>
            <a:ext cx="1552361" cy="443198"/>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＜選べる掲載期間＞</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en-US" altLang="ja-JP" sz="800" b="1" dirty="0">
                <a:solidFill>
                  <a:srgbClr val="02A0DC"/>
                </a:solidFill>
                <a:latin typeface="メイリオ" pitchFamily="50" charset="-128"/>
                <a:ea typeface="メイリオ" pitchFamily="50" charset="-128"/>
                <a:cs typeface="メイリオ" pitchFamily="50" charset="-128"/>
              </a:rPr>
              <a:t>5</a:t>
            </a:r>
            <a:r>
              <a:rPr lang="ja-JP" altLang="en-US" sz="800" b="1" dirty="0">
                <a:solidFill>
                  <a:srgbClr val="02A0DC"/>
                </a:solidFill>
                <a:latin typeface="メイリオ" pitchFamily="50" charset="-128"/>
                <a:ea typeface="メイリオ" pitchFamily="50" charset="-128"/>
                <a:cs typeface="メイリオ" pitchFamily="50" charset="-128"/>
              </a:rPr>
              <a:t>日</a:t>
            </a:r>
            <a:r>
              <a:rPr lang="en-US" altLang="ja-JP" sz="800" b="1" dirty="0">
                <a:solidFill>
                  <a:srgbClr val="02A0DC"/>
                </a:solidFill>
                <a:latin typeface="メイリオ" pitchFamily="50" charset="-128"/>
                <a:ea typeface="メイリオ" pitchFamily="50" charset="-128"/>
                <a:cs typeface="メイリオ" pitchFamily="50" charset="-128"/>
              </a:rPr>
              <a:t>〜</a:t>
            </a:r>
            <a:r>
              <a:rPr lang="en-US" altLang="ja-JP" sz="800" b="1" dirty="0">
                <a:ln w="0">
                  <a:noFill/>
                </a:ln>
                <a:solidFill>
                  <a:srgbClr val="EE0062"/>
                </a:solidFill>
                <a:latin typeface="メイリオ" pitchFamily="50" charset="-128"/>
                <a:ea typeface="メイリオ" pitchFamily="50" charset="-128"/>
                <a:cs typeface="メイリオ" pitchFamily="50" charset="-128"/>
              </a:rPr>
              <a:t>1</a:t>
            </a:r>
            <a:r>
              <a:rPr lang="ja-JP" altLang="en-US" sz="800" b="1" dirty="0">
                <a:ln w="0">
                  <a:noFill/>
                </a:ln>
                <a:solidFill>
                  <a:srgbClr val="EE0062"/>
                </a:solidFill>
                <a:latin typeface="メイリオ" pitchFamily="50" charset="-128"/>
                <a:ea typeface="メイリオ" pitchFamily="50" charset="-128"/>
                <a:cs typeface="メイリオ" pitchFamily="50" charset="-128"/>
              </a:rPr>
              <a:t>ヶ月間</a:t>
            </a:r>
            <a:r>
              <a:rPr lang="ja-JP" altLang="en-US" sz="800" b="1" dirty="0">
                <a:solidFill>
                  <a:srgbClr val="00B0F0"/>
                </a:solidFill>
                <a:latin typeface="メイリオ" pitchFamily="50" charset="-128"/>
                <a:ea typeface="メイリオ" pitchFamily="50" charset="-128"/>
                <a:cs typeface="メイリオ" pitchFamily="50" charset="-128"/>
              </a:rPr>
              <a:t>で自由設定</a:t>
            </a:r>
            <a:endParaRPr lang="en-US" altLang="ja-JP" sz="800" b="1" dirty="0">
              <a:solidFill>
                <a:srgbClr val="00B0F0"/>
              </a:solidFill>
              <a:latin typeface="メイリオ" pitchFamily="50" charset="-128"/>
              <a:ea typeface="メイリオ" pitchFamily="50" charset="-128"/>
              <a:cs typeface="メイリオ" pitchFamily="50" charset="-128"/>
            </a:endParaRPr>
          </a:p>
          <a:p>
            <a:pPr algn="ctr" defTabSz="913972"/>
            <a:r>
              <a:rPr lang="en-US" altLang="ja-JP" sz="600" spc="-50" dirty="0">
                <a:solidFill>
                  <a:srgbClr val="00B0F0"/>
                </a:solidFill>
                <a:latin typeface="メイリオ" pitchFamily="50" charset="-128"/>
                <a:ea typeface="メイリオ" pitchFamily="50" charset="-128"/>
                <a:cs typeface="メイリオ" pitchFamily="50" charset="-128"/>
              </a:rPr>
              <a:t>※</a:t>
            </a:r>
            <a:r>
              <a:rPr lang="ja-JP" altLang="en-US" sz="600" spc="-50" dirty="0">
                <a:solidFill>
                  <a:srgbClr val="00B0F0"/>
                </a:solidFill>
                <a:latin typeface="メイリオ" pitchFamily="50" charset="-128"/>
                <a:ea typeface="メイリオ" pitchFamily="50" charset="-128"/>
                <a:cs typeface="メイリオ" pitchFamily="50" charset="-128"/>
              </a:rPr>
              <a:t>平日掲載開始</a:t>
            </a:r>
            <a:r>
              <a:rPr lang="en-US" altLang="ja-JP" sz="600" spc="-50" dirty="0">
                <a:solidFill>
                  <a:srgbClr val="00B0F0"/>
                </a:solidFill>
                <a:latin typeface="メイリオ" pitchFamily="50" charset="-128"/>
                <a:ea typeface="メイリオ" pitchFamily="50" charset="-128"/>
                <a:cs typeface="メイリオ" pitchFamily="50" charset="-128"/>
              </a:rPr>
              <a:t>  </a:t>
            </a:r>
          </a:p>
          <a:p>
            <a:pPr algn="ctr" defTabSz="913972"/>
            <a:r>
              <a:rPr lang="en-US" altLang="ja-JP" sz="600" spc="-50" dirty="0">
                <a:solidFill>
                  <a:srgbClr val="00B0F0"/>
                </a:solidFill>
                <a:latin typeface="メイリオ" pitchFamily="50" charset="-128"/>
                <a:ea typeface="メイリオ" pitchFamily="50" charset="-128"/>
                <a:cs typeface="メイリオ" pitchFamily="50" charset="-128"/>
              </a:rPr>
              <a:t>※</a:t>
            </a:r>
            <a:r>
              <a:rPr lang="ja-JP" altLang="en-US" sz="600" spc="-50" dirty="0">
                <a:solidFill>
                  <a:srgbClr val="00B0F0"/>
                </a:solidFill>
                <a:latin typeface="メイリオ" pitchFamily="50" charset="-128"/>
                <a:ea typeface="メイリオ" pitchFamily="50" charset="-128"/>
                <a:cs typeface="メイリオ" pitchFamily="50" charset="-128"/>
              </a:rPr>
              <a:t>設定期間で按分掲載</a:t>
            </a:r>
            <a:endParaRPr lang="en-US" altLang="ja-JP" sz="600" spc="-50" dirty="0">
              <a:solidFill>
                <a:srgbClr val="00B0F0"/>
              </a:solidFill>
              <a:latin typeface="メイリオ" pitchFamily="50" charset="-128"/>
              <a:ea typeface="メイリオ" pitchFamily="50" charset="-128"/>
              <a:cs typeface="メイリオ" pitchFamily="50" charset="-128"/>
            </a:endParaRPr>
          </a:p>
        </p:txBody>
      </p:sp>
      <p:sp>
        <p:nvSpPr>
          <p:cNvPr id="253" name="角丸四角形 252">
            <a:extLst>
              <a:ext uri="{FF2B5EF4-FFF2-40B4-BE49-F238E27FC236}">
                <a16:creationId xmlns:a16="http://schemas.microsoft.com/office/drawing/2014/main" id="{9CF236EE-90BA-9A4E-BC04-DA92AE1E17BA}"/>
              </a:ext>
            </a:extLst>
          </p:cNvPr>
          <p:cNvSpPr/>
          <p:nvPr/>
        </p:nvSpPr>
        <p:spPr>
          <a:xfrm>
            <a:off x="2355125" y="4219144"/>
            <a:ext cx="1008000" cy="153335"/>
          </a:xfrm>
          <a:prstGeom prst="roundRect">
            <a:avLst>
              <a:gd name="adj" fmla="val 50000"/>
            </a:avLst>
          </a:prstGeom>
          <a:solidFill>
            <a:srgbClr val="00B0F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254" name="テキスト ボックス 253">
            <a:extLst>
              <a:ext uri="{FF2B5EF4-FFF2-40B4-BE49-F238E27FC236}">
                <a16:creationId xmlns:a16="http://schemas.microsoft.com/office/drawing/2014/main" id="{47C51AB8-D896-B94B-9B58-CA135AE543D3}"/>
              </a:ext>
            </a:extLst>
          </p:cNvPr>
          <p:cNvSpPr txBox="1"/>
          <p:nvPr/>
        </p:nvSpPr>
        <p:spPr>
          <a:xfrm>
            <a:off x="2469361" y="4214417"/>
            <a:ext cx="785793" cy="200055"/>
          </a:xfrm>
          <a:prstGeom prst="rect">
            <a:avLst/>
          </a:prstGeom>
          <a:noFill/>
        </p:spPr>
        <p:txBody>
          <a:bodyPr wrap="none" rtlCol="0">
            <a:spAutoFit/>
          </a:bodyPr>
          <a:lstStyle/>
          <a:p>
            <a:pPr algn="ctr"/>
            <a:r>
              <a:rPr lang="ja-JP" altLang="en-US" sz="700" b="1" dirty="0">
                <a:solidFill>
                  <a:schemeClr val="bg1"/>
                </a:solidFill>
                <a:latin typeface="Meiryo" charset="-128"/>
                <a:ea typeface="Meiryo" charset="-128"/>
                <a:cs typeface="Meiryo" charset="-128"/>
              </a:rPr>
              <a:t>東京</a:t>
            </a:r>
            <a:r>
              <a:rPr lang="en-US" altLang="ja-JP" sz="700" b="1" dirty="0">
                <a:solidFill>
                  <a:schemeClr val="bg1"/>
                </a:solidFill>
                <a:latin typeface="Meiryo" charset="-128"/>
                <a:ea typeface="Meiryo" charset="-128"/>
                <a:cs typeface="Meiryo" charset="-128"/>
              </a:rPr>
              <a:t>23</a:t>
            </a:r>
            <a:r>
              <a:rPr lang="ja-JP" altLang="en-US" sz="700" b="1" dirty="0">
                <a:solidFill>
                  <a:schemeClr val="bg1"/>
                </a:solidFill>
                <a:latin typeface="Meiryo" charset="-128"/>
                <a:ea typeface="Meiryo" charset="-128"/>
                <a:cs typeface="Meiryo" charset="-128"/>
              </a:rPr>
              <a:t>区</a:t>
            </a:r>
            <a:r>
              <a:rPr lang="en-US" altLang="ja-JP" sz="700" b="1" dirty="0">
                <a:solidFill>
                  <a:schemeClr val="bg1"/>
                </a:solidFill>
                <a:latin typeface="Meiryo" charset="-128"/>
                <a:ea typeface="Meiryo" charset="-128"/>
                <a:cs typeface="Meiryo" charset="-128"/>
              </a:rPr>
              <a:t> </a:t>
            </a:r>
            <a:r>
              <a:rPr lang="ja-JP" altLang="en-US" sz="700" b="1" dirty="0">
                <a:solidFill>
                  <a:schemeClr val="bg1"/>
                </a:solidFill>
                <a:latin typeface="Meiryo" charset="-128"/>
                <a:ea typeface="Meiryo" charset="-128"/>
                <a:cs typeface="Meiryo" charset="-128"/>
              </a:rPr>
              <a:t>全域</a:t>
            </a:r>
          </a:p>
        </p:txBody>
      </p:sp>
      <p:sp>
        <p:nvSpPr>
          <p:cNvPr id="255" name="角丸四角形 254">
            <a:extLst>
              <a:ext uri="{FF2B5EF4-FFF2-40B4-BE49-F238E27FC236}">
                <a16:creationId xmlns:a16="http://schemas.microsoft.com/office/drawing/2014/main" id="{02059F66-8560-F34D-A497-6DB29B466CAF}"/>
              </a:ext>
            </a:extLst>
          </p:cNvPr>
          <p:cNvSpPr/>
          <p:nvPr/>
        </p:nvSpPr>
        <p:spPr>
          <a:xfrm>
            <a:off x="3741739" y="3052616"/>
            <a:ext cx="1512000" cy="2088000"/>
          </a:xfrm>
          <a:prstGeom prst="roundRect">
            <a:avLst>
              <a:gd name="adj" fmla="val 3789"/>
            </a:avLst>
          </a:prstGeom>
          <a:solidFill>
            <a:schemeClr val="accent4">
              <a:lumMod val="20000"/>
              <a:lumOff val="80000"/>
            </a:schemeClr>
          </a:solidFill>
          <a:ln w="28575">
            <a:solidFill>
              <a:srgbClr val="FFB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256" name="角丸四角形 255">
            <a:extLst>
              <a:ext uri="{FF2B5EF4-FFF2-40B4-BE49-F238E27FC236}">
                <a16:creationId xmlns:a16="http://schemas.microsoft.com/office/drawing/2014/main" id="{E4CDBAED-6797-864C-8A4A-484107BB398E}"/>
              </a:ext>
            </a:extLst>
          </p:cNvPr>
          <p:cNvSpPr/>
          <p:nvPr/>
        </p:nvSpPr>
        <p:spPr>
          <a:xfrm>
            <a:off x="3836195" y="4290347"/>
            <a:ext cx="1332000" cy="792000"/>
          </a:xfrm>
          <a:prstGeom prst="roundRect">
            <a:avLst>
              <a:gd name="adj" fmla="val 7695"/>
            </a:avLst>
          </a:prstGeom>
          <a:solidFill>
            <a:srgbClr val="FFB1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050"/>
          </a:p>
        </p:txBody>
      </p:sp>
      <p:sp>
        <p:nvSpPr>
          <p:cNvPr id="257" name="正方形/長方形 256">
            <a:extLst>
              <a:ext uri="{FF2B5EF4-FFF2-40B4-BE49-F238E27FC236}">
                <a16:creationId xmlns:a16="http://schemas.microsoft.com/office/drawing/2014/main" id="{AEE47106-99FE-F948-99B8-1A1EB2DE414C}"/>
              </a:ext>
            </a:extLst>
          </p:cNvPr>
          <p:cNvSpPr/>
          <p:nvPr/>
        </p:nvSpPr>
        <p:spPr>
          <a:xfrm>
            <a:off x="4086498" y="4432079"/>
            <a:ext cx="848309" cy="215444"/>
          </a:xfrm>
          <a:prstGeom prst="rect">
            <a:avLst/>
          </a:prstGeom>
        </p:spPr>
        <p:txBody>
          <a:bodyPr wrap="none">
            <a:spAutoFit/>
          </a:bodyPr>
          <a:lstStyle/>
          <a:p>
            <a:pPr algn="ctr"/>
            <a:r>
              <a:rPr lang="ja-JP" altLang="en-US" sz="800" b="1" dirty="0">
                <a:solidFill>
                  <a:schemeClr val="bg1"/>
                </a:solidFill>
                <a:latin typeface="Meiryo" charset="-128"/>
                <a:ea typeface="Meiryo" charset="-128"/>
                <a:cs typeface="Meiryo" charset="-128"/>
              </a:rPr>
              <a:t>掲載数</a:t>
            </a:r>
            <a:r>
              <a:rPr lang="ja-JP" altLang="en-US" sz="500" b="1" dirty="0">
                <a:solidFill>
                  <a:schemeClr val="bg1"/>
                </a:solidFill>
                <a:latin typeface="Meiryo" charset="-128"/>
                <a:ea typeface="Meiryo" charset="-128"/>
                <a:cs typeface="Meiryo" charset="-128"/>
              </a:rPr>
              <a:t>（</a:t>
            </a:r>
            <a:r>
              <a:rPr lang="en-US" altLang="ja-JP" sz="500" b="1" dirty="0">
                <a:solidFill>
                  <a:schemeClr val="bg1"/>
                </a:solidFill>
                <a:latin typeface="Meiryo" charset="-128"/>
                <a:ea typeface="Meiryo" charset="-128"/>
                <a:cs typeface="Meiryo" charset="-128"/>
              </a:rPr>
              <a:t>imps</a:t>
            </a:r>
            <a:r>
              <a:rPr lang="ja-JP" altLang="en-US" sz="500" b="1" dirty="0">
                <a:solidFill>
                  <a:schemeClr val="bg1"/>
                </a:solidFill>
                <a:latin typeface="Meiryo" charset="-128"/>
                <a:ea typeface="Meiryo" charset="-128"/>
                <a:cs typeface="Meiryo" charset="-128"/>
              </a:rPr>
              <a:t>数）</a:t>
            </a:r>
            <a:endParaRPr lang="en-US" altLang="ja-JP" sz="500" b="1" dirty="0">
              <a:solidFill>
                <a:schemeClr val="bg1"/>
              </a:solidFill>
              <a:latin typeface="Meiryo" charset="-128"/>
              <a:ea typeface="Meiryo" charset="-128"/>
              <a:cs typeface="Meiryo" charset="-128"/>
            </a:endParaRPr>
          </a:p>
        </p:txBody>
      </p:sp>
      <p:sp>
        <p:nvSpPr>
          <p:cNvPr id="258" name="角丸四角形 257">
            <a:extLst>
              <a:ext uri="{FF2B5EF4-FFF2-40B4-BE49-F238E27FC236}">
                <a16:creationId xmlns:a16="http://schemas.microsoft.com/office/drawing/2014/main" id="{2F8655EC-7887-DD42-AAE6-53569BC9583D}"/>
              </a:ext>
            </a:extLst>
          </p:cNvPr>
          <p:cNvSpPr/>
          <p:nvPr/>
        </p:nvSpPr>
        <p:spPr>
          <a:xfrm>
            <a:off x="3966535" y="4208973"/>
            <a:ext cx="1008000" cy="153335"/>
          </a:xfrm>
          <a:prstGeom prst="roundRect">
            <a:avLst>
              <a:gd name="adj" fmla="val 50000"/>
            </a:avLst>
          </a:prstGeom>
          <a:solidFill>
            <a:srgbClr val="FFB1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259" name="テキスト ボックス 258">
            <a:extLst>
              <a:ext uri="{FF2B5EF4-FFF2-40B4-BE49-F238E27FC236}">
                <a16:creationId xmlns:a16="http://schemas.microsoft.com/office/drawing/2014/main" id="{07527C92-A857-3144-808C-3EE9187A0874}"/>
              </a:ext>
            </a:extLst>
          </p:cNvPr>
          <p:cNvSpPr txBox="1"/>
          <p:nvPr/>
        </p:nvSpPr>
        <p:spPr>
          <a:xfrm>
            <a:off x="4071742" y="4204246"/>
            <a:ext cx="785793" cy="200055"/>
          </a:xfrm>
          <a:prstGeom prst="rect">
            <a:avLst/>
          </a:prstGeom>
          <a:noFill/>
        </p:spPr>
        <p:txBody>
          <a:bodyPr wrap="none" rtlCol="0">
            <a:spAutoFit/>
          </a:bodyPr>
          <a:lstStyle/>
          <a:p>
            <a:pPr algn="ctr"/>
            <a:r>
              <a:rPr lang="ja-JP" altLang="en-US" sz="700" b="1" dirty="0">
                <a:solidFill>
                  <a:schemeClr val="bg1"/>
                </a:solidFill>
                <a:latin typeface="Meiryo" charset="-128"/>
                <a:ea typeface="Meiryo" charset="-128"/>
                <a:cs typeface="Meiryo" charset="-128"/>
              </a:rPr>
              <a:t>東京</a:t>
            </a:r>
            <a:r>
              <a:rPr lang="en-US" altLang="ja-JP" sz="700" b="1" dirty="0">
                <a:solidFill>
                  <a:schemeClr val="bg1"/>
                </a:solidFill>
                <a:latin typeface="Meiryo" charset="-128"/>
                <a:ea typeface="Meiryo" charset="-128"/>
                <a:cs typeface="Meiryo" charset="-128"/>
              </a:rPr>
              <a:t>23</a:t>
            </a:r>
            <a:r>
              <a:rPr lang="ja-JP" altLang="en-US" sz="700" b="1" dirty="0">
                <a:solidFill>
                  <a:schemeClr val="bg1"/>
                </a:solidFill>
                <a:latin typeface="Meiryo" charset="-128"/>
                <a:ea typeface="Meiryo" charset="-128"/>
                <a:cs typeface="Meiryo" charset="-128"/>
              </a:rPr>
              <a:t>区</a:t>
            </a:r>
            <a:r>
              <a:rPr lang="en-US" altLang="ja-JP" sz="700" b="1" dirty="0">
                <a:solidFill>
                  <a:schemeClr val="bg1"/>
                </a:solidFill>
                <a:latin typeface="Meiryo" charset="-128"/>
                <a:ea typeface="Meiryo" charset="-128"/>
                <a:cs typeface="Meiryo" charset="-128"/>
              </a:rPr>
              <a:t> </a:t>
            </a:r>
            <a:r>
              <a:rPr lang="ja-JP" altLang="en-US" sz="700" b="1" dirty="0">
                <a:solidFill>
                  <a:schemeClr val="bg1"/>
                </a:solidFill>
                <a:latin typeface="Meiryo" charset="-128"/>
                <a:ea typeface="Meiryo" charset="-128"/>
                <a:cs typeface="Meiryo" charset="-128"/>
              </a:rPr>
              <a:t>全域</a:t>
            </a:r>
          </a:p>
        </p:txBody>
      </p:sp>
      <p:cxnSp>
        <p:nvCxnSpPr>
          <p:cNvPr id="261" name="直線コネクタ 260">
            <a:extLst>
              <a:ext uri="{FF2B5EF4-FFF2-40B4-BE49-F238E27FC236}">
                <a16:creationId xmlns:a16="http://schemas.microsoft.com/office/drawing/2014/main" id="{70371FAF-2ED1-5447-83D7-A246A74558C4}"/>
              </a:ext>
            </a:extLst>
          </p:cNvPr>
          <p:cNvCxnSpPr>
            <a:cxnSpLocks/>
          </p:cNvCxnSpPr>
          <p:nvPr/>
        </p:nvCxnSpPr>
        <p:spPr>
          <a:xfrm>
            <a:off x="3954088" y="4851782"/>
            <a:ext cx="10800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3" name="正方形/長方形 262">
            <a:extLst>
              <a:ext uri="{FF2B5EF4-FFF2-40B4-BE49-F238E27FC236}">
                <a16:creationId xmlns:a16="http://schemas.microsoft.com/office/drawing/2014/main" id="{22010D92-D7B0-C147-A382-195D15118EAD}"/>
              </a:ext>
            </a:extLst>
          </p:cNvPr>
          <p:cNvSpPr/>
          <p:nvPr/>
        </p:nvSpPr>
        <p:spPr>
          <a:xfrm>
            <a:off x="4102509" y="4600278"/>
            <a:ext cx="997388" cy="276999"/>
          </a:xfrm>
          <a:prstGeom prst="rect">
            <a:avLst/>
          </a:prstGeom>
        </p:spPr>
        <p:txBody>
          <a:bodyPr wrap="none">
            <a:spAutoFit/>
          </a:bodyPr>
          <a:lstStyle/>
          <a:p>
            <a:pPr algn="r"/>
            <a:r>
              <a:rPr lang="en-US" altLang="ja-JP" sz="1200" b="1" dirty="0">
                <a:solidFill>
                  <a:schemeClr val="bg1"/>
                </a:solidFill>
                <a:latin typeface="Meiryo" charset="-128"/>
                <a:ea typeface="Meiryo" charset="-128"/>
                <a:cs typeface="Meiryo" charset="-128"/>
              </a:rPr>
              <a:t>178,000</a:t>
            </a:r>
            <a:r>
              <a:rPr lang="ja-JP" altLang="en-US" sz="1050" b="1" dirty="0">
                <a:solidFill>
                  <a:schemeClr val="bg1"/>
                </a:solidFill>
                <a:latin typeface="Meiryo" charset="-128"/>
                <a:ea typeface="Meiryo" charset="-128"/>
                <a:cs typeface="Meiryo" charset="-128"/>
              </a:rPr>
              <a:t>回</a:t>
            </a:r>
            <a:endParaRPr lang="ja-JP" altLang="en-US" sz="1200" b="1" dirty="0">
              <a:solidFill>
                <a:schemeClr val="bg1"/>
              </a:solidFill>
              <a:latin typeface="Meiryo" charset="-128"/>
              <a:ea typeface="Meiryo" charset="-128"/>
              <a:cs typeface="Meiryo" charset="-128"/>
            </a:endParaRPr>
          </a:p>
        </p:txBody>
      </p:sp>
      <p:sp>
        <p:nvSpPr>
          <p:cNvPr id="264" name="正方形/長方形 263">
            <a:extLst>
              <a:ext uri="{FF2B5EF4-FFF2-40B4-BE49-F238E27FC236}">
                <a16:creationId xmlns:a16="http://schemas.microsoft.com/office/drawing/2014/main" id="{5BE04FEC-B5FF-6849-A169-E7774A0D1673}"/>
              </a:ext>
            </a:extLst>
          </p:cNvPr>
          <p:cNvSpPr/>
          <p:nvPr/>
        </p:nvSpPr>
        <p:spPr>
          <a:xfrm>
            <a:off x="4102509" y="4859676"/>
            <a:ext cx="997388" cy="276999"/>
          </a:xfrm>
          <a:prstGeom prst="rect">
            <a:avLst/>
          </a:prstGeom>
        </p:spPr>
        <p:txBody>
          <a:bodyPr wrap="none">
            <a:spAutoFit/>
          </a:bodyPr>
          <a:lstStyle/>
          <a:p>
            <a:pPr algn="r"/>
            <a:r>
              <a:rPr lang="en-US" altLang="ja-JP" sz="1200" b="1" dirty="0">
                <a:solidFill>
                  <a:schemeClr val="bg1"/>
                </a:solidFill>
                <a:latin typeface="Meiryo" charset="-128"/>
                <a:ea typeface="Meiryo" charset="-128"/>
                <a:cs typeface="Meiryo" charset="-128"/>
              </a:rPr>
              <a:t>178,000</a:t>
            </a:r>
            <a:r>
              <a:rPr lang="ja-JP" altLang="en-US" sz="1050" b="1" dirty="0">
                <a:solidFill>
                  <a:schemeClr val="bg1"/>
                </a:solidFill>
                <a:latin typeface="Meiryo" charset="-128"/>
                <a:ea typeface="Meiryo" charset="-128"/>
                <a:cs typeface="Meiryo" charset="-128"/>
              </a:rPr>
              <a:t>回</a:t>
            </a:r>
            <a:endParaRPr lang="ja-JP" altLang="en-US" sz="1200" b="1" dirty="0">
              <a:solidFill>
                <a:schemeClr val="bg1"/>
              </a:solidFill>
              <a:latin typeface="Meiryo" charset="-128"/>
              <a:ea typeface="Meiryo" charset="-128"/>
              <a:cs typeface="Meiryo" charset="-128"/>
            </a:endParaRPr>
          </a:p>
        </p:txBody>
      </p:sp>
      <p:sp>
        <p:nvSpPr>
          <p:cNvPr id="265" name="正方形/長方形 264">
            <a:extLst>
              <a:ext uri="{FF2B5EF4-FFF2-40B4-BE49-F238E27FC236}">
                <a16:creationId xmlns:a16="http://schemas.microsoft.com/office/drawing/2014/main" id="{C697E026-54DB-D840-BD93-D09D59C1A8C8}"/>
              </a:ext>
            </a:extLst>
          </p:cNvPr>
          <p:cNvSpPr/>
          <p:nvPr/>
        </p:nvSpPr>
        <p:spPr>
          <a:xfrm>
            <a:off x="3890609" y="4645639"/>
            <a:ext cx="325731" cy="215444"/>
          </a:xfrm>
          <a:prstGeom prst="rect">
            <a:avLst/>
          </a:prstGeom>
        </p:spPr>
        <p:txBody>
          <a:bodyPr wrap="none">
            <a:spAutoFit/>
          </a:bodyPr>
          <a:lstStyle/>
          <a:p>
            <a:pPr algn="ctr"/>
            <a:r>
              <a:rPr lang="en-US" altLang="ja-JP" sz="800" b="1" dirty="0">
                <a:solidFill>
                  <a:schemeClr val="bg1"/>
                </a:solidFill>
                <a:latin typeface="Meiryo" charset="-128"/>
                <a:ea typeface="Meiryo" charset="-128"/>
                <a:cs typeface="Meiryo" charset="-128"/>
              </a:rPr>
              <a:t>PC</a:t>
            </a:r>
            <a:endParaRPr lang="en-US" altLang="ja-JP" sz="500" b="1" dirty="0">
              <a:solidFill>
                <a:schemeClr val="bg1"/>
              </a:solidFill>
              <a:latin typeface="Meiryo" charset="-128"/>
              <a:ea typeface="Meiryo" charset="-128"/>
              <a:cs typeface="Meiryo" charset="-128"/>
            </a:endParaRPr>
          </a:p>
        </p:txBody>
      </p:sp>
      <p:sp>
        <p:nvSpPr>
          <p:cNvPr id="266" name="正方形/長方形 265">
            <a:extLst>
              <a:ext uri="{FF2B5EF4-FFF2-40B4-BE49-F238E27FC236}">
                <a16:creationId xmlns:a16="http://schemas.microsoft.com/office/drawing/2014/main" id="{B4F2BA5C-A84E-5141-ADCC-8373C43CB863}"/>
              </a:ext>
            </a:extLst>
          </p:cNvPr>
          <p:cNvSpPr/>
          <p:nvPr/>
        </p:nvSpPr>
        <p:spPr>
          <a:xfrm>
            <a:off x="3884198" y="4890314"/>
            <a:ext cx="338554" cy="215444"/>
          </a:xfrm>
          <a:prstGeom prst="rect">
            <a:avLst/>
          </a:prstGeom>
        </p:spPr>
        <p:txBody>
          <a:bodyPr wrap="none">
            <a:spAutoFit/>
          </a:bodyPr>
          <a:lstStyle/>
          <a:p>
            <a:pPr algn="ctr"/>
            <a:r>
              <a:rPr lang="ja-JP" altLang="en-US" sz="800" b="1">
                <a:solidFill>
                  <a:schemeClr val="bg1"/>
                </a:solidFill>
                <a:latin typeface="Meiryo" charset="-128"/>
                <a:ea typeface="Meiryo" charset="-128"/>
                <a:cs typeface="Meiryo" charset="-128"/>
              </a:rPr>
              <a:t>ｽﾏﾎ</a:t>
            </a:r>
            <a:endParaRPr lang="en-US" altLang="ja-JP" sz="800" b="1" dirty="0">
              <a:solidFill>
                <a:schemeClr val="bg1"/>
              </a:solidFill>
              <a:latin typeface="Meiryo" charset="-128"/>
              <a:ea typeface="Meiryo" charset="-128"/>
              <a:cs typeface="Meiryo" charset="-128"/>
            </a:endParaRPr>
          </a:p>
        </p:txBody>
      </p:sp>
      <p:sp>
        <p:nvSpPr>
          <p:cNvPr id="269" name="テキスト ボックス 268">
            <a:extLst>
              <a:ext uri="{FF2B5EF4-FFF2-40B4-BE49-F238E27FC236}">
                <a16:creationId xmlns:a16="http://schemas.microsoft.com/office/drawing/2014/main" id="{C9E7240B-3636-A146-8C4D-17E70CA758AD}"/>
              </a:ext>
            </a:extLst>
          </p:cNvPr>
          <p:cNvSpPr txBox="1"/>
          <p:nvPr/>
        </p:nvSpPr>
        <p:spPr>
          <a:xfrm>
            <a:off x="1772302" y="4000299"/>
            <a:ext cx="530915" cy="369332"/>
          </a:xfrm>
          <a:prstGeom prst="rect">
            <a:avLst/>
          </a:prstGeom>
          <a:noFill/>
        </p:spPr>
        <p:txBody>
          <a:bodyPr wrap="none" rtlCol="0">
            <a:spAutoFit/>
          </a:bodyPr>
          <a:lstStyle/>
          <a:p>
            <a:r>
              <a:rPr kumimoji="1" lang="en-US" altLang="ja-JP" b="1" spc="-100" dirty="0">
                <a:ln w="12700">
                  <a:solidFill>
                    <a:schemeClr val="bg1"/>
                  </a:solidFill>
                  <a:prstDash val="solid"/>
                </a:ln>
                <a:effectLst>
                  <a:outerShdw dist="38100" dir="2700000" algn="tl" rotWithShape="0">
                    <a:schemeClr val="tx1">
                      <a:lumMod val="75000"/>
                      <a:lumOff val="25000"/>
                    </a:schemeClr>
                  </a:outerShdw>
                </a:effectLst>
                <a:latin typeface="Arial Black" panose="020B0604020202020204" pitchFamily="34" charset="0"/>
                <a:cs typeface="Arial Black" panose="020B0604020202020204" pitchFamily="34" charset="0"/>
              </a:rPr>
              <a:t>OR</a:t>
            </a:r>
            <a:endParaRPr kumimoji="1" lang="ja-JP" altLang="en-US" b="1" spc="-100">
              <a:ln w="12700">
                <a:solidFill>
                  <a:schemeClr val="bg1"/>
                </a:solidFill>
                <a:prstDash val="solid"/>
              </a:ln>
              <a:effectLst>
                <a:outerShdw dist="38100" dir="2700000" algn="tl" rotWithShape="0">
                  <a:schemeClr val="tx1">
                    <a:lumMod val="75000"/>
                    <a:lumOff val="25000"/>
                  </a:schemeClr>
                </a:outerShdw>
              </a:effectLst>
              <a:latin typeface="Arial Black" panose="020B0604020202020204" pitchFamily="34" charset="0"/>
              <a:cs typeface="Arial Black" panose="020B0604020202020204" pitchFamily="34" charset="0"/>
            </a:endParaRPr>
          </a:p>
        </p:txBody>
      </p:sp>
      <p:sp>
        <p:nvSpPr>
          <p:cNvPr id="270" name="テキスト ボックス 269">
            <a:extLst>
              <a:ext uri="{FF2B5EF4-FFF2-40B4-BE49-F238E27FC236}">
                <a16:creationId xmlns:a16="http://schemas.microsoft.com/office/drawing/2014/main" id="{18EB02CB-5B46-DF42-941A-BCA774792FF6}"/>
              </a:ext>
            </a:extLst>
          </p:cNvPr>
          <p:cNvSpPr txBox="1"/>
          <p:nvPr/>
        </p:nvSpPr>
        <p:spPr>
          <a:xfrm>
            <a:off x="3404562" y="4000299"/>
            <a:ext cx="530915" cy="369332"/>
          </a:xfrm>
          <a:prstGeom prst="rect">
            <a:avLst/>
          </a:prstGeom>
          <a:noFill/>
        </p:spPr>
        <p:txBody>
          <a:bodyPr wrap="none" rtlCol="0">
            <a:spAutoFit/>
          </a:bodyPr>
          <a:lstStyle/>
          <a:p>
            <a:r>
              <a:rPr kumimoji="1" lang="en-US" altLang="ja-JP" b="1" spc="-100" dirty="0">
                <a:ln w="12700">
                  <a:solidFill>
                    <a:schemeClr val="bg1"/>
                  </a:solidFill>
                  <a:prstDash val="solid"/>
                </a:ln>
                <a:effectLst>
                  <a:outerShdw dist="38100" dir="2700000" algn="tl" rotWithShape="0">
                    <a:schemeClr val="tx1">
                      <a:lumMod val="75000"/>
                      <a:lumOff val="25000"/>
                    </a:schemeClr>
                  </a:outerShdw>
                </a:effectLst>
                <a:latin typeface="Arial Black" panose="020B0604020202020204" pitchFamily="34" charset="0"/>
                <a:cs typeface="Arial Black" panose="020B0604020202020204" pitchFamily="34" charset="0"/>
              </a:rPr>
              <a:t>OR</a:t>
            </a:r>
            <a:endParaRPr kumimoji="1" lang="ja-JP" altLang="en-US" b="1" spc="-100">
              <a:ln w="12700">
                <a:solidFill>
                  <a:schemeClr val="bg1"/>
                </a:solidFill>
                <a:prstDash val="solid"/>
              </a:ln>
              <a:effectLst>
                <a:outerShdw dist="38100" dir="2700000" algn="tl" rotWithShape="0">
                  <a:schemeClr val="tx1">
                    <a:lumMod val="75000"/>
                    <a:lumOff val="25000"/>
                  </a:schemeClr>
                </a:outerShdw>
              </a:effectLst>
              <a:latin typeface="Arial Black" panose="020B0604020202020204" pitchFamily="34" charset="0"/>
              <a:cs typeface="Arial Black" panose="020B0604020202020204" pitchFamily="34" charset="0"/>
            </a:endParaRPr>
          </a:p>
        </p:txBody>
      </p:sp>
      <p:sp>
        <p:nvSpPr>
          <p:cNvPr id="271" name="右矢印 199">
            <a:extLst>
              <a:ext uri="{FF2B5EF4-FFF2-40B4-BE49-F238E27FC236}">
                <a16:creationId xmlns:a16="http://schemas.microsoft.com/office/drawing/2014/main" id="{695A60F4-3C08-5042-AA79-C2D20B9C2B77}"/>
              </a:ext>
            </a:extLst>
          </p:cNvPr>
          <p:cNvSpPr/>
          <p:nvPr/>
        </p:nvSpPr>
        <p:spPr>
          <a:xfrm rot="5400000">
            <a:off x="2627370" y="4811936"/>
            <a:ext cx="189468" cy="1004888"/>
          </a:xfrm>
          <a:prstGeom prst="rightArrow">
            <a:avLst>
              <a:gd name="adj1" fmla="val 63069"/>
              <a:gd name="adj2" fmla="val 7208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Text Box 11">
            <a:extLst>
              <a:ext uri="{FF2B5EF4-FFF2-40B4-BE49-F238E27FC236}">
                <a16:creationId xmlns:a16="http://schemas.microsoft.com/office/drawing/2014/main" id="{9DD66B73-D66C-9B4E-8B91-DA76DC9B69E0}"/>
              </a:ext>
            </a:extLst>
          </p:cNvPr>
          <p:cNvSpPr txBox="1">
            <a:spLocks noChangeArrowheads="1"/>
          </p:cNvSpPr>
          <p:nvPr/>
        </p:nvSpPr>
        <p:spPr bwMode="auto">
          <a:xfrm>
            <a:off x="3628722" y="3662308"/>
            <a:ext cx="1683648" cy="512448"/>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＜選べる掲載期間＞</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en-US" altLang="ja-JP" sz="800" b="1" dirty="0">
                <a:solidFill>
                  <a:srgbClr val="EFA501"/>
                </a:solidFill>
                <a:latin typeface="メイリオ" pitchFamily="50" charset="-128"/>
                <a:ea typeface="メイリオ" pitchFamily="50" charset="-128"/>
                <a:cs typeface="メイリオ" pitchFamily="50" charset="-128"/>
              </a:rPr>
              <a:t>2</a:t>
            </a:r>
            <a:r>
              <a:rPr lang="ja-JP" altLang="en-US" sz="800" b="1" dirty="0">
                <a:solidFill>
                  <a:srgbClr val="EFA501"/>
                </a:solidFill>
                <a:latin typeface="メイリオ" pitchFamily="50" charset="-128"/>
                <a:ea typeface="メイリオ" pitchFamily="50" charset="-128"/>
                <a:cs typeface="メイリオ" pitchFamily="50" charset="-128"/>
              </a:rPr>
              <a:t>デバイス同期間</a:t>
            </a:r>
            <a:endParaRPr lang="en-US" altLang="ja-JP" sz="800" b="1" dirty="0">
              <a:solidFill>
                <a:srgbClr val="EFA501"/>
              </a:solidFill>
              <a:latin typeface="メイリオ" pitchFamily="50" charset="-128"/>
              <a:ea typeface="メイリオ" pitchFamily="50" charset="-128"/>
              <a:cs typeface="メイリオ" pitchFamily="50" charset="-128"/>
            </a:endParaRPr>
          </a:p>
          <a:p>
            <a:pPr algn="ctr" defTabSz="913972">
              <a:lnSpc>
                <a:spcPct val="120000"/>
              </a:lnSpc>
            </a:pPr>
            <a:r>
              <a:rPr lang="en-US" altLang="ja-JP" sz="800" b="1" dirty="0">
                <a:solidFill>
                  <a:srgbClr val="EFA501"/>
                </a:solidFill>
                <a:latin typeface="メイリオ" pitchFamily="50" charset="-128"/>
                <a:ea typeface="メイリオ" pitchFamily="50" charset="-128"/>
                <a:cs typeface="メイリオ" pitchFamily="50" charset="-128"/>
              </a:rPr>
              <a:t>1</a:t>
            </a:r>
            <a:r>
              <a:rPr lang="ja-JP" altLang="en-US" sz="800" b="1" dirty="0">
                <a:solidFill>
                  <a:srgbClr val="EFA501"/>
                </a:solidFill>
                <a:latin typeface="メイリオ" pitchFamily="50" charset="-128"/>
                <a:ea typeface="メイリオ" pitchFamily="50" charset="-128"/>
                <a:cs typeface="メイリオ" pitchFamily="50" charset="-128"/>
              </a:rPr>
              <a:t>ヶ月以内での実施</a:t>
            </a:r>
            <a:r>
              <a:rPr lang="ja-JP" altLang="en-US" sz="500" dirty="0">
                <a:solidFill>
                  <a:srgbClr val="EFA501"/>
                </a:solidFill>
                <a:latin typeface="メイリオ" pitchFamily="50" charset="-128"/>
                <a:ea typeface="メイリオ" pitchFamily="50" charset="-128"/>
                <a:cs typeface="メイリオ" pitchFamily="50" charset="-128"/>
              </a:rPr>
              <a:t>　</a:t>
            </a:r>
            <a:endParaRPr lang="en-US" altLang="ja-JP" sz="500" dirty="0">
              <a:solidFill>
                <a:srgbClr val="EFA501"/>
              </a:solidFill>
              <a:latin typeface="メイリオ" pitchFamily="50" charset="-128"/>
              <a:ea typeface="メイリオ" pitchFamily="50" charset="-128"/>
              <a:cs typeface="メイリオ" pitchFamily="50" charset="-128"/>
            </a:endParaRPr>
          </a:p>
          <a:p>
            <a:pPr algn="ctr" defTabSz="913972">
              <a:lnSpc>
                <a:spcPct val="120000"/>
              </a:lnSpc>
            </a:pPr>
            <a:r>
              <a:rPr lang="en-US" altLang="ja-JP" sz="600" dirty="0">
                <a:solidFill>
                  <a:srgbClr val="EFA501"/>
                </a:solidFill>
                <a:latin typeface="メイリオ" pitchFamily="50" charset="-128"/>
                <a:ea typeface="メイリオ" pitchFamily="50" charset="-128"/>
                <a:cs typeface="メイリオ" pitchFamily="50" charset="-128"/>
              </a:rPr>
              <a:t>※</a:t>
            </a:r>
            <a:r>
              <a:rPr lang="ja-JP" altLang="en-US" sz="600" dirty="0">
                <a:solidFill>
                  <a:srgbClr val="EFA501"/>
                </a:solidFill>
                <a:latin typeface="メイリオ" pitchFamily="50" charset="-128"/>
                <a:ea typeface="メイリオ" pitchFamily="50" charset="-128"/>
                <a:cs typeface="メイリオ" pitchFamily="50" charset="-128"/>
              </a:rPr>
              <a:t>各デバイス同期間にて実施</a:t>
            </a:r>
            <a:endParaRPr lang="en-US" altLang="ja-JP" sz="600" dirty="0">
              <a:solidFill>
                <a:srgbClr val="EFA501"/>
              </a:solidFill>
              <a:latin typeface="メイリオ" pitchFamily="50" charset="-128"/>
              <a:ea typeface="メイリオ" pitchFamily="50" charset="-128"/>
              <a:cs typeface="メイリオ" pitchFamily="50" charset="-128"/>
            </a:endParaRPr>
          </a:p>
        </p:txBody>
      </p:sp>
      <p:sp>
        <p:nvSpPr>
          <p:cNvPr id="275" name="十字形 274">
            <a:extLst>
              <a:ext uri="{FF2B5EF4-FFF2-40B4-BE49-F238E27FC236}">
                <a16:creationId xmlns:a16="http://schemas.microsoft.com/office/drawing/2014/main" id="{0B6B3432-20C4-3B46-9CFB-6CE08B91E8EE}"/>
              </a:ext>
            </a:extLst>
          </p:cNvPr>
          <p:cNvSpPr/>
          <p:nvPr/>
        </p:nvSpPr>
        <p:spPr>
          <a:xfrm>
            <a:off x="4624074" y="3323124"/>
            <a:ext cx="123187" cy="123187"/>
          </a:xfrm>
          <a:prstGeom prst="plus">
            <a:avLst>
              <a:gd name="adj" fmla="val 38383"/>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76" name="グループ化 275">
            <a:extLst>
              <a:ext uri="{FF2B5EF4-FFF2-40B4-BE49-F238E27FC236}">
                <a16:creationId xmlns:a16="http://schemas.microsoft.com/office/drawing/2014/main" id="{3AC151FD-8154-614B-81A8-0D7E1AF60ECC}"/>
              </a:ext>
            </a:extLst>
          </p:cNvPr>
          <p:cNvGrpSpPr/>
          <p:nvPr/>
        </p:nvGrpSpPr>
        <p:grpSpPr>
          <a:xfrm>
            <a:off x="3948082" y="3170336"/>
            <a:ext cx="699336" cy="447518"/>
            <a:chOff x="552546" y="3060649"/>
            <a:chExt cx="1199586" cy="767637"/>
          </a:xfrm>
        </p:grpSpPr>
        <p:pic>
          <p:nvPicPr>
            <p:cNvPr id="277" name="図 276">
              <a:extLst>
                <a:ext uri="{FF2B5EF4-FFF2-40B4-BE49-F238E27FC236}">
                  <a16:creationId xmlns:a16="http://schemas.microsoft.com/office/drawing/2014/main" id="{C1495734-D3DF-4B4B-A429-0B86A33A43AF}"/>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2546" y="3060649"/>
              <a:ext cx="1199586" cy="767637"/>
            </a:xfrm>
            <a:prstGeom prst="rect">
              <a:avLst/>
            </a:prstGeom>
          </p:spPr>
        </p:pic>
        <p:pic>
          <p:nvPicPr>
            <p:cNvPr id="278" name="図 277">
              <a:extLst>
                <a:ext uri="{FF2B5EF4-FFF2-40B4-BE49-F238E27FC236}">
                  <a16:creationId xmlns:a16="http://schemas.microsoft.com/office/drawing/2014/main" id="{74190B46-232E-744B-9EB6-4F96B6EA8D74}"/>
                </a:ext>
              </a:extLst>
            </p:cNvPr>
            <p:cNvPicPr>
              <a:picLocks noChangeAspect="1"/>
            </p:cNvPicPr>
            <p:nvPr/>
          </p:nvPicPr>
          <p:blipFill rotWithShape="1">
            <a:blip r:embed="rId10"/>
            <a:srcRect t="5659" b="41068"/>
            <a:stretch/>
          </p:blipFill>
          <p:spPr>
            <a:xfrm>
              <a:off x="716040" y="3125372"/>
              <a:ext cx="880233" cy="468923"/>
            </a:xfrm>
            <a:prstGeom prst="rect">
              <a:avLst/>
            </a:prstGeom>
          </p:spPr>
        </p:pic>
        <p:sp>
          <p:nvSpPr>
            <p:cNvPr id="279" name="正方形/長方形 278">
              <a:extLst>
                <a:ext uri="{FF2B5EF4-FFF2-40B4-BE49-F238E27FC236}">
                  <a16:creationId xmlns:a16="http://schemas.microsoft.com/office/drawing/2014/main" id="{CEE5CBAE-3319-E844-AE05-056A167D14DC}"/>
                </a:ext>
              </a:extLst>
            </p:cNvPr>
            <p:cNvSpPr/>
            <p:nvPr/>
          </p:nvSpPr>
          <p:spPr>
            <a:xfrm>
              <a:off x="1254124" y="3327452"/>
              <a:ext cx="342150" cy="178517"/>
            </a:xfrm>
            <a:prstGeom prst="rect">
              <a:avLst/>
            </a:prstGeom>
            <a:solidFill>
              <a:srgbClr val="C9022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50" b="1" dirty="0">
                  <a:latin typeface="Meiryo" panose="020B0604030504040204" pitchFamily="34" charset="-128"/>
                  <a:ea typeface="Meiryo" panose="020B0604030504040204" pitchFamily="34" charset="-128"/>
                </a:rPr>
                <a:t>ブランドパネル</a:t>
              </a:r>
              <a:endParaRPr lang="en-US" altLang="ja-JP" sz="250" b="1" dirty="0">
                <a:latin typeface="Meiryo" panose="020B0604030504040204" pitchFamily="34" charset="-128"/>
                <a:ea typeface="Meiryo" panose="020B0604030504040204" pitchFamily="34" charset="-128"/>
              </a:endParaRPr>
            </a:p>
            <a:p>
              <a:pPr algn="ctr"/>
              <a:r>
                <a:rPr lang="ja-JP" altLang="en-US" sz="250" b="1" dirty="0">
                  <a:latin typeface="Meiryo" panose="020B0604030504040204" pitchFamily="34" charset="-128"/>
                  <a:ea typeface="Meiryo" panose="020B0604030504040204" pitchFamily="34" charset="-128"/>
                </a:rPr>
                <a:t>クインティ</a:t>
              </a:r>
              <a:endParaRPr kumimoji="1" lang="ja-JP" altLang="en-US" sz="250" b="1" dirty="0">
                <a:latin typeface="Meiryo" panose="020B0604030504040204" pitchFamily="34" charset="-128"/>
                <a:ea typeface="Meiryo" panose="020B0604030504040204" pitchFamily="34" charset="-128"/>
              </a:endParaRPr>
            </a:p>
          </p:txBody>
        </p:sp>
      </p:grpSp>
      <p:grpSp>
        <p:nvGrpSpPr>
          <p:cNvPr id="280" name="グループ化 279">
            <a:extLst>
              <a:ext uri="{FF2B5EF4-FFF2-40B4-BE49-F238E27FC236}">
                <a16:creationId xmlns:a16="http://schemas.microsoft.com/office/drawing/2014/main" id="{C9A602DB-45EB-8B44-8B45-AD136D638E9D}"/>
              </a:ext>
            </a:extLst>
          </p:cNvPr>
          <p:cNvGrpSpPr/>
          <p:nvPr/>
        </p:nvGrpSpPr>
        <p:grpSpPr>
          <a:xfrm>
            <a:off x="4755504" y="3171263"/>
            <a:ext cx="259176" cy="445879"/>
            <a:chOff x="4029867" y="3064568"/>
            <a:chExt cx="441649" cy="759799"/>
          </a:xfrm>
        </p:grpSpPr>
        <p:grpSp>
          <p:nvGrpSpPr>
            <p:cNvPr id="281" name="図形グループ 122">
              <a:extLst>
                <a:ext uri="{FF2B5EF4-FFF2-40B4-BE49-F238E27FC236}">
                  <a16:creationId xmlns:a16="http://schemas.microsoft.com/office/drawing/2014/main" id="{62F7E604-8EFF-2441-AFB4-77D3129C33EC}"/>
                </a:ext>
              </a:extLst>
            </p:cNvPr>
            <p:cNvGrpSpPr/>
            <p:nvPr/>
          </p:nvGrpSpPr>
          <p:grpSpPr>
            <a:xfrm>
              <a:off x="4029867" y="3064568"/>
              <a:ext cx="441649" cy="759799"/>
              <a:chOff x="3348554" y="4231261"/>
              <a:chExt cx="1655576" cy="2852361"/>
            </a:xfrm>
          </p:grpSpPr>
          <p:pic>
            <p:nvPicPr>
              <p:cNvPr id="284" name="図 283">
                <a:extLst>
                  <a:ext uri="{FF2B5EF4-FFF2-40B4-BE49-F238E27FC236}">
                    <a16:creationId xmlns:a16="http://schemas.microsoft.com/office/drawing/2014/main" id="{7BA78467-2C7D-AC48-9C4B-6FA5D5987594}"/>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348554" y="4231261"/>
                <a:ext cx="1655576" cy="2852361"/>
              </a:xfrm>
              <a:prstGeom prst="rect">
                <a:avLst/>
              </a:prstGeom>
            </p:spPr>
          </p:pic>
          <p:pic>
            <p:nvPicPr>
              <p:cNvPr id="285" name="図 284">
                <a:extLst>
                  <a:ext uri="{FF2B5EF4-FFF2-40B4-BE49-F238E27FC236}">
                    <a16:creationId xmlns:a16="http://schemas.microsoft.com/office/drawing/2014/main" id="{58EC7399-39E3-5A46-B19C-64A3AA56BC84}"/>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81349" y="4526277"/>
                <a:ext cx="1384391" cy="2184262"/>
              </a:xfrm>
              <a:prstGeom prst="rect">
                <a:avLst/>
              </a:prstGeom>
            </p:spPr>
          </p:pic>
        </p:grpSp>
        <p:pic>
          <p:nvPicPr>
            <p:cNvPr id="282" name="図 281">
              <a:extLst>
                <a:ext uri="{FF2B5EF4-FFF2-40B4-BE49-F238E27FC236}">
                  <a16:creationId xmlns:a16="http://schemas.microsoft.com/office/drawing/2014/main" id="{F7ED8447-91ED-B742-9956-8CA23612F46A}"/>
                </a:ext>
              </a:extLst>
            </p:cNvPr>
            <p:cNvPicPr>
              <a:picLocks noChangeAspect="1"/>
            </p:cNvPicPr>
            <p:nvPr/>
          </p:nvPicPr>
          <p:blipFill rotWithShape="1">
            <a:blip r:embed="rId13"/>
            <a:srcRect l="4935" t="8003" r="3668" b="13079"/>
            <a:stretch/>
          </p:blipFill>
          <p:spPr>
            <a:xfrm>
              <a:off x="4066039" y="3141706"/>
              <a:ext cx="368583" cy="599615"/>
            </a:xfrm>
            <a:prstGeom prst="rect">
              <a:avLst/>
            </a:prstGeom>
          </p:spPr>
        </p:pic>
        <p:sp>
          <p:nvSpPr>
            <p:cNvPr id="283" name="正方形/長方形 282">
              <a:extLst>
                <a:ext uri="{FF2B5EF4-FFF2-40B4-BE49-F238E27FC236}">
                  <a16:creationId xmlns:a16="http://schemas.microsoft.com/office/drawing/2014/main" id="{0B3F6AED-8C4E-E74B-82DF-D05576295588}"/>
                </a:ext>
              </a:extLst>
            </p:cNvPr>
            <p:cNvSpPr/>
            <p:nvPr/>
          </p:nvSpPr>
          <p:spPr>
            <a:xfrm>
              <a:off x="4065292" y="3250156"/>
              <a:ext cx="369306" cy="192540"/>
            </a:xfrm>
            <a:prstGeom prst="rect">
              <a:avLst/>
            </a:prstGeom>
            <a:solidFill>
              <a:srgbClr val="C4171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50" b="1" dirty="0">
                  <a:latin typeface="Meiryo" panose="020B0604030504040204" pitchFamily="34" charset="-128"/>
                  <a:ea typeface="Meiryo" panose="020B0604030504040204" pitchFamily="34" charset="-128"/>
                </a:rPr>
                <a:t>ブランドパネル</a:t>
              </a:r>
              <a:endParaRPr lang="en-US" altLang="ja-JP" sz="250" b="1" dirty="0">
                <a:latin typeface="Meiryo" panose="020B0604030504040204" pitchFamily="34" charset="-128"/>
                <a:ea typeface="Meiryo" panose="020B0604030504040204" pitchFamily="34" charset="-128"/>
              </a:endParaRPr>
            </a:p>
          </p:txBody>
        </p:sp>
      </p:grpSp>
      <p:grpSp>
        <p:nvGrpSpPr>
          <p:cNvPr id="286" name="グループ化 285">
            <a:extLst>
              <a:ext uri="{FF2B5EF4-FFF2-40B4-BE49-F238E27FC236}">
                <a16:creationId xmlns:a16="http://schemas.microsoft.com/office/drawing/2014/main" id="{32DAF7BD-A840-EE4D-839A-C070CC69037E}"/>
              </a:ext>
            </a:extLst>
          </p:cNvPr>
          <p:cNvGrpSpPr/>
          <p:nvPr/>
        </p:nvGrpSpPr>
        <p:grpSpPr>
          <a:xfrm>
            <a:off x="880836" y="3128826"/>
            <a:ext cx="790239" cy="505688"/>
            <a:chOff x="552546" y="3060649"/>
            <a:chExt cx="1199586" cy="767637"/>
          </a:xfrm>
        </p:grpSpPr>
        <p:pic>
          <p:nvPicPr>
            <p:cNvPr id="287" name="図 286">
              <a:extLst>
                <a:ext uri="{FF2B5EF4-FFF2-40B4-BE49-F238E27FC236}">
                  <a16:creationId xmlns:a16="http://schemas.microsoft.com/office/drawing/2014/main" id="{7B386B23-66DF-6242-B307-29703976B06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52546" y="3060649"/>
              <a:ext cx="1199586" cy="767637"/>
            </a:xfrm>
            <a:prstGeom prst="rect">
              <a:avLst/>
            </a:prstGeom>
          </p:spPr>
        </p:pic>
        <p:pic>
          <p:nvPicPr>
            <p:cNvPr id="288" name="図 287">
              <a:extLst>
                <a:ext uri="{FF2B5EF4-FFF2-40B4-BE49-F238E27FC236}">
                  <a16:creationId xmlns:a16="http://schemas.microsoft.com/office/drawing/2014/main" id="{069FE217-2B03-6241-9909-9817F746CD89}"/>
                </a:ext>
              </a:extLst>
            </p:cNvPr>
            <p:cNvPicPr>
              <a:picLocks noChangeAspect="1"/>
            </p:cNvPicPr>
            <p:nvPr/>
          </p:nvPicPr>
          <p:blipFill rotWithShape="1">
            <a:blip r:embed="rId10"/>
            <a:srcRect t="5659" b="41068"/>
            <a:stretch/>
          </p:blipFill>
          <p:spPr>
            <a:xfrm>
              <a:off x="716040" y="3125372"/>
              <a:ext cx="880233" cy="468923"/>
            </a:xfrm>
            <a:prstGeom prst="rect">
              <a:avLst/>
            </a:prstGeom>
          </p:spPr>
        </p:pic>
        <p:sp>
          <p:nvSpPr>
            <p:cNvPr id="289" name="正方形/長方形 288">
              <a:extLst>
                <a:ext uri="{FF2B5EF4-FFF2-40B4-BE49-F238E27FC236}">
                  <a16:creationId xmlns:a16="http://schemas.microsoft.com/office/drawing/2014/main" id="{50D4B3A4-4414-6642-9526-F7168126C3C0}"/>
                </a:ext>
              </a:extLst>
            </p:cNvPr>
            <p:cNvSpPr/>
            <p:nvPr/>
          </p:nvSpPr>
          <p:spPr>
            <a:xfrm>
              <a:off x="1254125" y="3327452"/>
              <a:ext cx="333456" cy="178518"/>
            </a:xfrm>
            <a:prstGeom prst="rect">
              <a:avLst/>
            </a:prstGeom>
            <a:solidFill>
              <a:srgbClr val="C9022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50" b="1" dirty="0">
                  <a:latin typeface="Meiryo" panose="020B0604030504040204" pitchFamily="34" charset="-128"/>
                  <a:ea typeface="Meiryo" panose="020B0604030504040204" pitchFamily="34" charset="-128"/>
                </a:rPr>
                <a:t>ブランドパネル</a:t>
              </a:r>
              <a:endParaRPr lang="en-US" altLang="ja-JP" sz="250" b="1" dirty="0">
                <a:latin typeface="Meiryo" panose="020B0604030504040204" pitchFamily="34" charset="-128"/>
                <a:ea typeface="Meiryo" panose="020B0604030504040204" pitchFamily="34" charset="-128"/>
              </a:endParaRPr>
            </a:p>
            <a:p>
              <a:pPr algn="ctr"/>
              <a:r>
                <a:rPr lang="ja-JP" altLang="en-US" sz="250" b="1" dirty="0">
                  <a:latin typeface="Meiryo" panose="020B0604030504040204" pitchFamily="34" charset="-128"/>
                  <a:ea typeface="Meiryo" panose="020B0604030504040204" pitchFamily="34" charset="-128"/>
                </a:rPr>
                <a:t>クインティ</a:t>
              </a:r>
              <a:endParaRPr kumimoji="1" lang="ja-JP" altLang="en-US" sz="250" b="1" dirty="0">
                <a:latin typeface="Meiryo" panose="020B0604030504040204" pitchFamily="34" charset="-128"/>
                <a:ea typeface="Meiryo" panose="020B0604030504040204" pitchFamily="34" charset="-128"/>
              </a:endParaRPr>
            </a:p>
          </p:txBody>
        </p:sp>
      </p:grpSp>
      <p:grpSp>
        <p:nvGrpSpPr>
          <p:cNvPr id="290" name="グループ化 289">
            <a:extLst>
              <a:ext uri="{FF2B5EF4-FFF2-40B4-BE49-F238E27FC236}">
                <a16:creationId xmlns:a16="http://schemas.microsoft.com/office/drawing/2014/main" id="{E5FB6DAB-5C34-FB44-BD0B-0D2883AF8E37}"/>
              </a:ext>
            </a:extLst>
          </p:cNvPr>
          <p:cNvGrpSpPr/>
          <p:nvPr/>
        </p:nvGrpSpPr>
        <p:grpSpPr>
          <a:xfrm>
            <a:off x="2751781" y="3121108"/>
            <a:ext cx="292866" cy="503836"/>
            <a:chOff x="4029867" y="3064568"/>
            <a:chExt cx="441649" cy="759799"/>
          </a:xfrm>
        </p:grpSpPr>
        <p:grpSp>
          <p:nvGrpSpPr>
            <p:cNvPr id="291" name="図形グループ 122">
              <a:extLst>
                <a:ext uri="{FF2B5EF4-FFF2-40B4-BE49-F238E27FC236}">
                  <a16:creationId xmlns:a16="http://schemas.microsoft.com/office/drawing/2014/main" id="{FAEBF948-228D-5348-8B8C-F3273E024E5E}"/>
                </a:ext>
              </a:extLst>
            </p:cNvPr>
            <p:cNvGrpSpPr/>
            <p:nvPr/>
          </p:nvGrpSpPr>
          <p:grpSpPr>
            <a:xfrm>
              <a:off x="4029867" y="3064568"/>
              <a:ext cx="441649" cy="759799"/>
              <a:chOff x="3348554" y="4231261"/>
              <a:chExt cx="1655576" cy="2852361"/>
            </a:xfrm>
          </p:grpSpPr>
          <p:pic>
            <p:nvPicPr>
              <p:cNvPr id="294" name="図 293">
                <a:extLst>
                  <a:ext uri="{FF2B5EF4-FFF2-40B4-BE49-F238E27FC236}">
                    <a16:creationId xmlns:a16="http://schemas.microsoft.com/office/drawing/2014/main" id="{CFD9A54D-6984-7E4D-B127-EA882DB7D33B}"/>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3348554" y="4231261"/>
                <a:ext cx="1655576" cy="2852361"/>
              </a:xfrm>
              <a:prstGeom prst="rect">
                <a:avLst/>
              </a:prstGeom>
            </p:spPr>
          </p:pic>
          <p:pic>
            <p:nvPicPr>
              <p:cNvPr id="296" name="図 295">
                <a:extLst>
                  <a:ext uri="{FF2B5EF4-FFF2-40B4-BE49-F238E27FC236}">
                    <a16:creationId xmlns:a16="http://schemas.microsoft.com/office/drawing/2014/main" id="{C0A6A185-AB14-6847-A71D-6D5F1641311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481349" y="4526277"/>
                <a:ext cx="1384391" cy="2184262"/>
              </a:xfrm>
              <a:prstGeom prst="rect">
                <a:avLst/>
              </a:prstGeom>
            </p:spPr>
          </p:pic>
        </p:grpSp>
        <p:pic>
          <p:nvPicPr>
            <p:cNvPr id="292" name="図 291">
              <a:extLst>
                <a:ext uri="{FF2B5EF4-FFF2-40B4-BE49-F238E27FC236}">
                  <a16:creationId xmlns:a16="http://schemas.microsoft.com/office/drawing/2014/main" id="{5D81C2BF-97C2-754B-A01B-013263AB1357}"/>
                </a:ext>
              </a:extLst>
            </p:cNvPr>
            <p:cNvPicPr>
              <a:picLocks noChangeAspect="1"/>
            </p:cNvPicPr>
            <p:nvPr/>
          </p:nvPicPr>
          <p:blipFill rotWithShape="1">
            <a:blip r:embed="rId13"/>
            <a:srcRect l="4935" t="8003" r="3668" b="13079"/>
            <a:stretch/>
          </p:blipFill>
          <p:spPr>
            <a:xfrm>
              <a:off x="4066039" y="3141706"/>
              <a:ext cx="368583" cy="599615"/>
            </a:xfrm>
            <a:prstGeom prst="rect">
              <a:avLst/>
            </a:prstGeom>
          </p:spPr>
        </p:pic>
        <p:sp>
          <p:nvSpPr>
            <p:cNvPr id="293" name="正方形/長方形 292">
              <a:extLst>
                <a:ext uri="{FF2B5EF4-FFF2-40B4-BE49-F238E27FC236}">
                  <a16:creationId xmlns:a16="http://schemas.microsoft.com/office/drawing/2014/main" id="{8640AFC7-B438-DD4F-AA3B-41E566C8253E}"/>
                </a:ext>
              </a:extLst>
            </p:cNvPr>
            <p:cNvSpPr/>
            <p:nvPr/>
          </p:nvSpPr>
          <p:spPr>
            <a:xfrm>
              <a:off x="4065292" y="3250156"/>
              <a:ext cx="369306" cy="192540"/>
            </a:xfrm>
            <a:prstGeom prst="rect">
              <a:avLst/>
            </a:prstGeom>
            <a:solidFill>
              <a:srgbClr val="C4171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50" b="1" dirty="0">
                  <a:latin typeface="Meiryo" panose="020B0604030504040204" pitchFamily="34" charset="-128"/>
                  <a:ea typeface="Meiryo" panose="020B0604030504040204" pitchFamily="34" charset="-128"/>
                </a:rPr>
                <a:t>ブランドパネル</a:t>
              </a:r>
              <a:endParaRPr lang="en-US" altLang="ja-JP" sz="250" b="1" dirty="0">
                <a:latin typeface="Meiryo" panose="020B0604030504040204" pitchFamily="34" charset="-128"/>
                <a:ea typeface="Meiryo" panose="020B0604030504040204" pitchFamily="34" charset="-128"/>
              </a:endParaRPr>
            </a:p>
          </p:txBody>
        </p:sp>
      </p:grpSp>
      <p:sp>
        <p:nvSpPr>
          <p:cNvPr id="297" name="正方形/長方形 296">
            <a:extLst>
              <a:ext uri="{FF2B5EF4-FFF2-40B4-BE49-F238E27FC236}">
                <a16:creationId xmlns:a16="http://schemas.microsoft.com/office/drawing/2014/main" id="{05FA380F-BC7A-5946-A470-62D9FB8B0ABB}"/>
              </a:ext>
            </a:extLst>
          </p:cNvPr>
          <p:cNvSpPr/>
          <p:nvPr/>
        </p:nvSpPr>
        <p:spPr>
          <a:xfrm>
            <a:off x="2170121" y="4630578"/>
            <a:ext cx="1377300" cy="369332"/>
          </a:xfrm>
          <a:prstGeom prst="rect">
            <a:avLst/>
          </a:prstGeom>
        </p:spPr>
        <p:txBody>
          <a:bodyPr wrap="none">
            <a:spAutoFit/>
          </a:bodyPr>
          <a:lstStyle/>
          <a:p>
            <a:pPr algn="ctr"/>
            <a:r>
              <a:rPr lang="en-US" altLang="ja-JP" b="1" dirty="0">
                <a:solidFill>
                  <a:schemeClr val="bg1"/>
                </a:solidFill>
                <a:latin typeface="Meiryo" charset="-128"/>
                <a:ea typeface="Meiryo" charset="-128"/>
                <a:cs typeface="Meiryo" charset="-128"/>
              </a:rPr>
              <a:t>375,000</a:t>
            </a:r>
            <a:r>
              <a:rPr lang="ja-JP" altLang="en-US" sz="1400" b="1" dirty="0">
                <a:solidFill>
                  <a:schemeClr val="bg1"/>
                </a:solidFill>
                <a:latin typeface="Meiryo" charset="-128"/>
                <a:ea typeface="Meiryo" charset="-128"/>
                <a:cs typeface="Meiryo" charset="-128"/>
              </a:rPr>
              <a:t>回</a:t>
            </a:r>
            <a:endParaRPr lang="ja-JP" altLang="en-US" sz="1200" b="1" dirty="0">
              <a:solidFill>
                <a:schemeClr val="bg1"/>
              </a:solidFill>
              <a:latin typeface="Meiryo" charset="-128"/>
              <a:ea typeface="Meiryo" charset="-128"/>
              <a:cs typeface="Meiryo" charset="-128"/>
            </a:endParaRPr>
          </a:p>
        </p:txBody>
      </p:sp>
      <p:sp>
        <p:nvSpPr>
          <p:cNvPr id="298" name="正方形/長方形 297">
            <a:extLst>
              <a:ext uri="{FF2B5EF4-FFF2-40B4-BE49-F238E27FC236}">
                <a16:creationId xmlns:a16="http://schemas.microsoft.com/office/drawing/2014/main" id="{3AADB921-0FCB-154D-8B6D-972F31540A38}"/>
              </a:ext>
            </a:extLst>
          </p:cNvPr>
          <p:cNvSpPr/>
          <p:nvPr/>
        </p:nvSpPr>
        <p:spPr>
          <a:xfrm>
            <a:off x="2425367" y="4432465"/>
            <a:ext cx="848309" cy="215444"/>
          </a:xfrm>
          <a:prstGeom prst="rect">
            <a:avLst/>
          </a:prstGeom>
        </p:spPr>
        <p:txBody>
          <a:bodyPr wrap="none">
            <a:spAutoFit/>
          </a:bodyPr>
          <a:lstStyle/>
          <a:p>
            <a:pPr algn="ctr"/>
            <a:r>
              <a:rPr lang="ja-JP" altLang="en-US" sz="800" b="1" dirty="0">
                <a:solidFill>
                  <a:schemeClr val="bg1"/>
                </a:solidFill>
                <a:latin typeface="Meiryo" charset="-128"/>
                <a:ea typeface="Meiryo" charset="-128"/>
                <a:cs typeface="Meiryo" charset="-128"/>
              </a:rPr>
              <a:t>掲載数</a:t>
            </a:r>
            <a:r>
              <a:rPr lang="ja-JP" altLang="en-US" sz="500" b="1" dirty="0">
                <a:solidFill>
                  <a:schemeClr val="bg1"/>
                </a:solidFill>
                <a:latin typeface="Meiryo" charset="-128"/>
                <a:ea typeface="Meiryo" charset="-128"/>
                <a:cs typeface="Meiryo" charset="-128"/>
              </a:rPr>
              <a:t>（</a:t>
            </a:r>
            <a:r>
              <a:rPr lang="en-US" altLang="ja-JP" sz="500" b="1" dirty="0">
                <a:solidFill>
                  <a:schemeClr val="bg1"/>
                </a:solidFill>
                <a:latin typeface="Meiryo" charset="-128"/>
                <a:ea typeface="Meiryo" charset="-128"/>
                <a:cs typeface="Meiryo" charset="-128"/>
              </a:rPr>
              <a:t>imps</a:t>
            </a:r>
            <a:r>
              <a:rPr lang="ja-JP" altLang="en-US" sz="500" b="1" dirty="0">
                <a:solidFill>
                  <a:schemeClr val="bg1"/>
                </a:solidFill>
                <a:latin typeface="Meiryo" charset="-128"/>
                <a:ea typeface="Meiryo" charset="-128"/>
                <a:cs typeface="Meiryo" charset="-128"/>
              </a:rPr>
              <a:t>数）</a:t>
            </a:r>
            <a:endParaRPr lang="en-US" altLang="ja-JP" sz="500" b="1" dirty="0">
              <a:solidFill>
                <a:schemeClr val="bg1"/>
              </a:solidFill>
              <a:latin typeface="Meiryo" charset="-128"/>
              <a:ea typeface="Meiryo" charset="-128"/>
              <a:cs typeface="Meiryo" charset="-128"/>
            </a:endParaRPr>
          </a:p>
        </p:txBody>
      </p:sp>
      <p:sp>
        <p:nvSpPr>
          <p:cNvPr id="299" name="円/楕円 298">
            <a:extLst>
              <a:ext uri="{FF2B5EF4-FFF2-40B4-BE49-F238E27FC236}">
                <a16:creationId xmlns:a16="http://schemas.microsoft.com/office/drawing/2014/main" id="{8712C4A5-901B-6848-9430-E6B249CE8E88}"/>
              </a:ext>
            </a:extLst>
          </p:cNvPr>
          <p:cNvSpPr/>
          <p:nvPr/>
        </p:nvSpPr>
        <p:spPr>
          <a:xfrm>
            <a:off x="400650" y="2905499"/>
            <a:ext cx="396000" cy="396000"/>
          </a:xfrm>
          <a:prstGeom prst="ellipse">
            <a:avLst/>
          </a:prstGeom>
          <a:solidFill>
            <a:schemeClr val="accent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テキスト ボックス 299">
            <a:extLst>
              <a:ext uri="{FF2B5EF4-FFF2-40B4-BE49-F238E27FC236}">
                <a16:creationId xmlns:a16="http://schemas.microsoft.com/office/drawing/2014/main" id="{F955C792-855A-7B4A-914C-67249190B6EE}"/>
              </a:ext>
            </a:extLst>
          </p:cNvPr>
          <p:cNvSpPr txBox="1"/>
          <p:nvPr/>
        </p:nvSpPr>
        <p:spPr>
          <a:xfrm>
            <a:off x="391929" y="2986878"/>
            <a:ext cx="396262" cy="276999"/>
          </a:xfrm>
          <a:prstGeom prst="rect">
            <a:avLst/>
          </a:prstGeom>
          <a:noFill/>
        </p:spPr>
        <p:txBody>
          <a:bodyPr wrap="none" rtlCol="0">
            <a:spAutoFit/>
          </a:bodyPr>
          <a:lstStyle/>
          <a:p>
            <a:r>
              <a:rPr kumimoji="1" lang="en-US" altLang="ja-JP" sz="1200" b="1" dirty="0">
                <a:solidFill>
                  <a:schemeClr val="bg1"/>
                </a:solidFill>
                <a:latin typeface="Meiryo" panose="020B0604030504040204" pitchFamily="34" charset="-128"/>
                <a:ea typeface="Meiryo" panose="020B0604030504040204" pitchFamily="34" charset="-128"/>
              </a:rPr>
              <a:t>PC</a:t>
            </a:r>
            <a:endParaRPr kumimoji="1" lang="ja-JP" altLang="en-US" sz="1200" b="1" dirty="0">
              <a:solidFill>
                <a:schemeClr val="bg1"/>
              </a:solidFill>
              <a:latin typeface="Meiryo" panose="020B0604030504040204" pitchFamily="34" charset="-128"/>
              <a:ea typeface="Meiryo" panose="020B0604030504040204" pitchFamily="34" charset="-128"/>
            </a:endParaRPr>
          </a:p>
        </p:txBody>
      </p:sp>
      <p:sp>
        <p:nvSpPr>
          <p:cNvPr id="301" name="円/楕円 300">
            <a:extLst>
              <a:ext uri="{FF2B5EF4-FFF2-40B4-BE49-F238E27FC236}">
                <a16:creationId xmlns:a16="http://schemas.microsoft.com/office/drawing/2014/main" id="{82449B26-86D9-4A40-8386-68D5B5908AA8}"/>
              </a:ext>
            </a:extLst>
          </p:cNvPr>
          <p:cNvSpPr/>
          <p:nvPr/>
        </p:nvSpPr>
        <p:spPr>
          <a:xfrm>
            <a:off x="2018156" y="2914830"/>
            <a:ext cx="396000" cy="396000"/>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円/楕円 301">
            <a:extLst>
              <a:ext uri="{FF2B5EF4-FFF2-40B4-BE49-F238E27FC236}">
                <a16:creationId xmlns:a16="http://schemas.microsoft.com/office/drawing/2014/main" id="{137433C2-2EB1-BE42-8CA4-383B0CC0BD0C}"/>
              </a:ext>
            </a:extLst>
          </p:cNvPr>
          <p:cNvSpPr/>
          <p:nvPr/>
        </p:nvSpPr>
        <p:spPr>
          <a:xfrm>
            <a:off x="3648601" y="2914830"/>
            <a:ext cx="396000" cy="396000"/>
          </a:xfrm>
          <a:prstGeom prst="ellipse">
            <a:avLst/>
          </a:prstGeom>
          <a:solidFill>
            <a:srgbClr val="FFB1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テキスト ボックス 302">
            <a:extLst>
              <a:ext uri="{FF2B5EF4-FFF2-40B4-BE49-F238E27FC236}">
                <a16:creationId xmlns:a16="http://schemas.microsoft.com/office/drawing/2014/main" id="{04B02BFA-57FB-9F4A-895D-FE11EDF5DDAD}"/>
              </a:ext>
            </a:extLst>
          </p:cNvPr>
          <p:cNvSpPr txBox="1"/>
          <p:nvPr/>
        </p:nvSpPr>
        <p:spPr>
          <a:xfrm>
            <a:off x="1946629" y="3005183"/>
            <a:ext cx="530915" cy="246221"/>
          </a:xfrm>
          <a:prstGeom prst="rect">
            <a:avLst/>
          </a:prstGeom>
          <a:noFill/>
        </p:spPr>
        <p:txBody>
          <a:bodyPr wrap="none" rtlCol="0">
            <a:spAutoFit/>
          </a:bodyPr>
          <a:lstStyle/>
          <a:p>
            <a:r>
              <a:rPr kumimoji="1" lang="ja-JP" altLang="en-US" sz="1000" b="1" kern="0" spc="-100">
                <a:solidFill>
                  <a:schemeClr val="bg1"/>
                </a:solidFill>
                <a:latin typeface="Meiryo" panose="020B0604030504040204" pitchFamily="34" charset="-128"/>
                <a:ea typeface="Meiryo" panose="020B0604030504040204" pitchFamily="34" charset="-128"/>
              </a:rPr>
              <a:t>スマホ</a:t>
            </a:r>
            <a:endParaRPr kumimoji="1" lang="ja-JP" altLang="en-US" sz="1000" b="1" kern="0" spc="-100" dirty="0">
              <a:solidFill>
                <a:schemeClr val="bg1"/>
              </a:solidFill>
              <a:latin typeface="Meiryo" panose="020B0604030504040204" pitchFamily="34" charset="-128"/>
              <a:ea typeface="Meiryo" panose="020B0604030504040204" pitchFamily="34" charset="-128"/>
            </a:endParaRPr>
          </a:p>
        </p:txBody>
      </p:sp>
      <p:sp>
        <p:nvSpPr>
          <p:cNvPr id="304" name="テキスト ボックス 303">
            <a:extLst>
              <a:ext uri="{FF2B5EF4-FFF2-40B4-BE49-F238E27FC236}">
                <a16:creationId xmlns:a16="http://schemas.microsoft.com/office/drawing/2014/main" id="{88F626E8-2747-DE4E-9680-0D9AED898BA3}"/>
              </a:ext>
            </a:extLst>
          </p:cNvPr>
          <p:cNvSpPr txBox="1"/>
          <p:nvPr/>
        </p:nvSpPr>
        <p:spPr>
          <a:xfrm>
            <a:off x="3588974" y="2927769"/>
            <a:ext cx="492443" cy="369332"/>
          </a:xfrm>
          <a:prstGeom prst="rect">
            <a:avLst/>
          </a:prstGeom>
          <a:noFill/>
        </p:spPr>
        <p:txBody>
          <a:bodyPr wrap="none" rtlCol="0">
            <a:spAutoFit/>
          </a:bodyPr>
          <a:lstStyle/>
          <a:p>
            <a:pPr algn="ctr"/>
            <a:r>
              <a:rPr kumimoji="1" lang="en-US" altLang="ja-JP" sz="900" b="1" dirty="0">
                <a:solidFill>
                  <a:schemeClr val="bg1"/>
                </a:solidFill>
                <a:latin typeface="Meiryo" panose="020B0604030504040204" pitchFamily="34" charset="-128"/>
                <a:ea typeface="Meiryo" panose="020B0604030504040204" pitchFamily="34" charset="-128"/>
              </a:rPr>
              <a:t>PC</a:t>
            </a:r>
          </a:p>
          <a:p>
            <a:pPr algn="ctr"/>
            <a:r>
              <a:rPr kumimoji="1" lang="ja-JP" altLang="en-US" sz="900" b="1" spc="-100">
                <a:solidFill>
                  <a:schemeClr val="bg1"/>
                </a:solidFill>
                <a:latin typeface="Meiryo" panose="020B0604030504040204" pitchFamily="34" charset="-128"/>
                <a:ea typeface="Meiryo" panose="020B0604030504040204" pitchFamily="34" charset="-128"/>
              </a:rPr>
              <a:t>スマホ</a:t>
            </a:r>
            <a:endParaRPr kumimoji="1" lang="ja-JP" altLang="en-US" sz="900" b="1" spc="-100" dirty="0">
              <a:solidFill>
                <a:schemeClr val="bg1"/>
              </a:solidFill>
              <a:latin typeface="Meiryo" panose="020B0604030504040204" pitchFamily="34" charset="-128"/>
              <a:ea typeface="Meiryo" panose="020B0604030504040204" pitchFamily="34" charset="-128"/>
            </a:endParaRPr>
          </a:p>
        </p:txBody>
      </p:sp>
      <p:sp>
        <p:nvSpPr>
          <p:cNvPr id="166" name="テキスト ボックス 165">
            <a:extLst>
              <a:ext uri="{FF2B5EF4-FFF2-40B4-BE49-F238E27FC236}">
                <a16:creationId xmlns:a16="http://schemas.microsoft.com/office/drawing/2014/main" id="{8AAC9187-3A45-0340-AB97-357B6147D084}"/>
              </a:ext>
            </a:extLst>
          </p:cNvPr>
          <p:cNvSpPr txBox="1"/>
          <p:nvPr/>
        </p:nvSpPr>
        <p:spPr>
          <a:xfrm>
            <a:off x="7412643" y="4725594"/>
            <a:ext cx="1928032" cy="530915"/>
          </a:xfrm>
          <a:prstGeom prst="rect">
            <a:avLst/>
          </a:prstGeom>
          <a:noFill/>
        </p:spPr>
        <p:txBody>
          <a:bodyPr wrap="square" rtlCol="0">
            <a:spAutoFit/>
          </a:bodyPr>
          <a:lstStyle/>
          <a:p>
            <a:pPr defTabSz="913972">
              <a:lnSpc>
                <a:spcPct val="120000"/>
              </a:lnSpc>
            </a:pPr>
            <a:r>
              <a:rPr lang="en-US" altLang="ja-JP" sz="600" dirty="0">
                <a:latin typeface="メイリオ" pitchFamily="50" charset="-128"/>
                <a:ea typeface="メイリオ" pitchFamily="50" charset="-128"/>
                <a:cs typeface="メイリオ" pitchFamily="50" charset="-128"/>
              </a:rPr>
              <a:t>※30</a:t>
            </a:r>
            <a:r>
              <a:rPr lang="ja-JP" altLang="en-US" sz="600" dirty="0">
                <a:latin typeface="メイリオ" pitchFamily="50" charset="-128"/>
                <a:ea typeface="メイリオ" pitchFamily="50" charset="-128"/>
                <a:cs typeface="メイリオ" pitchFamily="50" charset="-128"/>
              </a:rPr>
              <a:t>日前に空き枠がある場合のみ出稿可能</a:t>
            </a:r>
            <a:endParaRPr lang="en-US" altLang="ja-JP" sz="600" dirty="0">
              <a:latin typeface="メイリオ" pitchFamily="50" charset="-128"/>
              <a:ea typeface="メイリオ" pitchFamily="50" charset="-128"/>
              <a:cs typeface="メイリオ" pitchFamily="50" charset="-128"/>
            </a:endParaRPr>
          </a:p>
          <a:p>
            <a:pPr defTabSz="913972">
              <a:lnSpc>
                <a:spcPct val="120000"/>
              </a:lnSpc>
            </a:pPr>
            <a:r>
              <a:rPr lang="en-US" altLang="ja-JP" sz="600" dirty="0">
                <a:latin typeface="メイリオ" pitchFamily="50" charset="-128"/>
                <a:ea typeface="メイリオ" pitchFamily="50" charset="-128"/>
                <a:cs typeface="メイリオ" pitchFamily="50" charset="-128"/>
              </a:rPr>
              <a:t>※</a:t>
            </a:r>
            <a:r>
              <a:rPr lang="ja-JP" altLang="en-US" sz="600" dirty="0">
                <a:latin typeface="メイリオ" pitchFamily="50" charset="-128"/>
                <a:ea typeface="メイリオ" pitchFamily="50" charset="-128"/>
                <a:cs typeface="メイリオ" pitchFamily="50" charset="-128"/>
              </a:rPr>
              <a:t>音声は流れません</a:t>
            </a:r>
            <a:endParaRPr lang="en-US" altLang="ja-JP" sz="600" dirty="0">
              <a:latin typeface="メイリオ" pitchFamily="50" charset="-128"/>
              <a:ea typeface="メイリオ" pitchFamily="50" charset="-128"/>
              <a:cs typeface="メイリオ" pitchFamily="50" charset="-128"/>
            </a:endParaRPr>
          </a:p>
          <a:p>
            <a:pPr defTabSz="913972">
              <a:lnSpc>
                <a:spcPct val="120000"/>
              </a:lnSpc>
            </a:pPr>
            <a:r>
              <a:rPr lang="en-US" altLang="ja-JP" sz="600" dirty="0">
                <a:latin typeface="メイリオ" pitchFamily="50" charset="-128"/>
                <a:ea typeface="メイリオ" pitchFamily="50" charset="-128"/>
                <a:cs typeface="メイリオ" pitchFamily="50" charset="-128"/>
              </a:rPr>
              <a:t>※</a:t>
            </a:r>
            <a:r>
              <a:rPr lang="ja-JP" altLang="en-US" sz="600" dirty="0">
                <a:latin typeface="メイリオ" pitchFamily="50" charset="-128"/>
                <a:ea typeface="メイリオ" pitchFamily="50" charset="-128"/>
                <a:cs typeface="メイリオ" pitchFamily="50" charset="-128"/>
              </a:rPr>
              <a:t>広告到達人数は、掲出駅の平均利用者に広告注　</a:t>
            </a:r>
            <a:endParaRPr lang="en-US" altLang="ja-JP" sz="600" dirty="0">
              <a:latin typeface="メイリオ" pitchFamily="50" charset="-128"/>
              <a:ea typeface="メイリオ" pitchFamily="50" charset="-128"/>
              <a:cs typeface="メイリオ" pitchFamily="50" charset="-128"/>
            </a:endParaRPr>
          </a:p>
          <a:p>
            <a:pPr defTabSz="913972">
              <a:lnSpc>
                <a:spcPct val="120000"/>
              </a:lnSpc>
            </a:pPr>
            <a:r>
              <a:rPr lang="ja-JP" altLang="en-US" sz="600" dirty="0">
                <a:latin typeface="メイリオ" pitchFamily="50" charset="-128"/>
                <a:ea typeface="メイリオ" pitchFamily="50" charset="-128"/>
                <a:cs typeface="メイリオ" pitchFamily="50" charset="-128"/>
              </a:rPr>
              <a:t>  視率（ビデオリサーチ調べ）を掛け合わせて算出</a:t>
            </a:r>
            <a:endParaRPr lang="en-US" altLang="ja-JP" sz="600" dirty="0">
              <a:latin typeface="メイリオ" pitchFamily="50" charset="-128"/>
              <a:ea typeface="メイリオ" pitchFamily="50" charset="-128"/>
              <a:cs typeface="メイリオ" pitchFamily="50" charset="-128"/>
            </a:endParaRPr>
          </a:p>
        </p:txBody>
      </p:sp>
      <p:sp>
        <p:nvSpPr>
          <p:cNvPr id="243" name="テキスト ボックス 242">
            <a:extLst>
              <a:ext uri="{FF2B5EF4-FFF2-40B4-BE49-F238E27FC236}">
                <a16:creationId xmlns:a16="http://schemas.microsoft.com/office/drawing/2014/main" id="{7982A040-3B3E-4023-895B-709D9B483231}"/>
              </a:ext>
            </a:extLst>
          </p:cNvPr>
          <p:cNvSpPr txBox="1"/>
          <p:nvPr/>
        </p:nvSpPr>
        <p:spPr>
          <a:xfrm>
            <a:off x="5973098" y="5540230"/>
            <a:ext cx="1642386" cy="163122"/>
          </a:xfrm>
          <a:prstGeom prst="rect">
            <a:avLst/>
          </a:prstGeom>
          <a:noFill/>
        </p:spPr>
        <p:txBody>
          <a:bodyPr wrap="square" rtlCol="0">
            <a:spAutoFit/>
          </a:bodyPr>
          <a:lstStyle/>
          <a:p>
            <a:pPr defTabSz="913972">
              <a:lnSpc>
                <a:spcPct val="120000"/>
              </a:lnSpc>
            </a:pPr>
            <a:r>
              <a:rPr lang="en-US" altLang="ja-JP" sz="400" dirty="0">
                <a:solidFill>
                  <a:srgbClr val="FF0000"/>
                </a:solidFill>
                <a:latin typeface="メイリオ" pitchFamily="50" charset="-128"/>
                <a:ea typeface="メイリオ" pitchFamily="50" charset="-128"/>
                <a:cs typeface="メイリオ" pitchFamily="50" charset="-128"/>
              </a:rPr>
              <a:t>※</a:t>
            </a:r>
            <a:r>
              <a:rPr lang="ja-JP" altLang="en-US" sz="400" dirty="0">
                <a:solidFill>
                  <a:srgbClr val="FF0000"/>
                </a:solidFill>
                <a:latin typeface="メイリオ" pitchFamily="50" charset="-128"/>
                <a:ea typeface="メイリオ" pitchFamily="50" charset="-128"/>
                <a:cs typeface="メイリオ" pitchFamily="50" charset="-128"/>
              </a:rPr>
              <a:t>外枠に「ジャムムインフォメーション」と表示されます</a:t>
            </a:r>
            <a:endParaRPr lang="en-US" altLang="ja-JP" sz="400" dirty="0">
              <a:solidFill>
                <a:srgbClr val="FF0000"/>
              </a:solidFill>
              <a:latin typeface="メイリオ" pitchFamily="50" charset="-128"/>
              <a:ea typeface="メイリオ" pitchFamily="50" charset="-128"/>
              <a:cs typeface="メイリオ" pitchFamily="50" charset="-128"/>
            </a:endParaRPr>
          </a:p>
        </p:txBody>
      </p:sp>
      <p:sp>
        <p:nvSpPr>
          <p:cNvPr id="179" name="角丸四角形 162">
            <a:extLst>
              <a:ext uri="{FF2B5EF4-FFF2-40B4-BE49-F238E27FC236}">
                <a16:creationId xmlns:a16="http://schemas.microsoft.com/office/drawing/2014/main" id="{127176A2-DF65-4865-A8DC-A5C93B7C0A8C}"/>
              </a:ext>
            </a:extLst>
          </p:cNvPr>
          <p:cNvSpPr/>
          <p:nvPr/>
        </p:nvSpPr>
        <p:spPr>
          <a:xfrm>
            <a:off x="7539445" y="254481"/>
            <a:ext cx="854900" cy="305032"/>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右矢印 199">
            <a:extLst>
              <a:ext uri="{FF2B5EF4-FFF2-40B4-BE49-F238E27FC236}">
                <a16:creationId xmlns:a16="http://schemas.microsoft.com/office/drawing/2014/main" id="{D81F3C7A-6A84-4375-9583-F084F990DAA6}"/>
              </a:ext>
            </a:extLst>
          </p:cNvPr>
          <p:cNvSpPr/>
          <p:nvPr/>
        </p:nvSpPr>
        <p:spPr>
          <a:xfrm rot="5400000">
            <a:off x="6059244" y="2098005"/>
            <a:ext cx="221965" cy="1004888"/>
          </a:xfrm>
          <a:prstGeom prst="rightArrow">
            <a:avLst>
              <a:gd name="adj1" fmla="val 63069"/>
              <a:gd name="adj2" fmla="val 6513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ジャムム">
            <a:extLst>
              <a:ext uri="{FF2B5EF4-FFF2-40B4-BE49-F238E27FC236}">
                <a16:creationId xmlns:a16="http://schemas.microsoft.com/office/drawing/2014/main" id="{BCAAD37A-686A-438F-9CCD-F702307572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9571" y="273327"/>
            <a:ext cx="788002" cy="250928"/>
          </a:xfrm>
          <a:prstGeom prst="rect">
            <a:avLst/>
          </a:prstGeom>
          <a:noFill/>
          <a:extLst>
            <a:ext uri="{909E8E84-426E-40DD-AFC4-6F175D3DCCD1}">
              <a14:hiddenFill xmlns:a14="http://schemas.microsoft.com/office/drawing/2010/main">
                <a:solidFill>
                  <a:srgbClr val="FFFFFF"/>
                </a:solidFill>
              </a14:hiddenFill>
            </a:ext>
          </a:extLst>
        </p:spPr>
      </p:pic>
      <p:pic>
        <p:nvPicPr>
          <p:cNvPr id="192" name="図 191">
            <a:extLst>
              <a:ext uri="{FF2B5EF4-FFF2-40B4-BE49-F238E27FC236}">
                <a16:creationId xmlns:a16="http://schemas.microsoft.com/office/drawing/2014/main" id="{D08E7C50-168F-4B61-B31E-7EE842AF454E}"/>
              </a:ext>
            </a:extLst>
          </p:cNvPr>
          <p:cNvPicPr>
            <a:picLocks noChangeAspect="1"/>
          </p:cNvPicPr>
          <p:nvPr/>
        </p:nvPicPr>
        <p:blipFill>
          <a:blip r:embed="rId15"/>
          <a:stretch>
            <a:fillRect/>
          </a:stretch>
        </p:blipFill>
        <p:spPr>
          <a:xfrm>
            <a:off x="7596002" y="5334247"/>
            <a:ext cx="210420" cy="311729"/>
          </a:xfrm>
          <a:prstGeom prst="rect">
            <a:avLst/>
          </a:prstGeom>
        </p:spPr>
      </p:pic>
      <p:sp>
        <p:nvSpPr>
          <p:cNvPr id="204" name="テキスト ボックス 203">
            <a:extLst>
              <a:ext uri="{FF2B5EF4-FFF2-40B4-BE49-F238E27FC236}">
                <a16:creationId xmlns:a16="http://schemas.microsoft.com/office/drawing/2014/main" id="{8AAC9187-3A45-0340-AB97-357B6147D084}"/>
              </a:ext>
            </a:extLst>
          </p:cNvPr>
          <p:cNvSpPr txBox="1"/>
          <p:nvPr/>
        </p:nvSpPr>
        <p:spPr>
          <a:xfrm>
            <a:off x="7829585" y="5357342"/>
            <a:ext cx="1179470" cy="313932"/>
          </a:xfrm>
          <a:prstGeom prst="rect">
            <a:avLst/>
          </a:prstGeom>
          <a:noFill/>
        </p:spPr>
        <p:txBody>
          <a:bodyPr wrap="square" rtlCol="0">
            <a:spAutoFit/>
          </a:bodyPr>
          <a:lstStyle/>
          <a:p>
            <a:pPr defTabSz="913972">
              <a:lnSpc>
                <a:spcPct val="120000"/>
              </a:lnSpc>
            </a:pPr>
            <a:r>
              <a:rPr lang="ja-JP" altLang="en-US" sz="600" dirty="0">
                <a:latin typeface="メイリオ" pitchFamily="50" charset="-128"/>
                <a:ea typeface="メイリオ" pitchFamily="50" charset="-128"/>
                <a:cs typeface="メイリオ" pitchFamily="50" charset="-128"/>
              </a:rPr>
              <a:t>ジャムム</a:t>
            </a:r>
            <a:endParaRPr lang="en-US" altLang="ja-JP" sz="600" dirty="0">
              <a:latin typeface="メイリオ" pitchFamily="50" charset="-128"/>
              <a:ea typeface="メイリオ" pitchFamily="50" charset="-128"/>
              <a:cs typeface="メイリオ" pitchFamily="50" charset="-128"/>
            </a:endParaRPr>
          </a:p>
          <a:p>
            <a:pPr defTabSz="913972">
              <a:lnSpc>
                <a:spcPct val="120000"/>
              </a:lnSpc>
            </a:pPr>
            <a:r>
              <a:rPr lang="ja-JP" altLang="en-US" sz="600" dirty="0">
                <a:latin typeface="メイリオ" pitchFamily="50" charset="-128"/>
                <a:ea typeface="メイリオ" pitchFamily="50" charset="-128"/>
                <a:cs typeface="メイリオ" pitchFamily="50" charset="-128"/>
              </a:rPr>
              <a:t>（メトロアドキャラクター）</a:t>
            </a:r>
            <a:endParaRPr lang="en-US" altLang="ja-JP" sz="600" dirty="0">
              <a:latin typeface="メイリオ" pitchFamily="50" charset="-128"/>
              <a:ea typeface="メイリオ" pitchFamily="50" charset="-128"/>
              <a:cs typeface="メイリオ" pitchFamily="50" charset="-128"/>
            </a:endParaRPr>
          </a:p>
        </p:txBody>
      </p:sp>
      <p:pic>
        <p:nvPicPr>
          <p:cNvPr id="3" name="図 2">
            <a:extLst>
              <a:ext uri="{FF2B5EF4-FFF2-40B4-BE49-F238E27FC236}">
                <a16:creationId xmlns:a16="http://schemas.microsoft.com/office/drawing/2014/main" id="{63D143A8-5269-427C-B727-A38E6C50A4A7}"/>
              </a:ext>
            </a:extLst>
          </p:cNvPr>
          <p:cNvPicPr>
            <a:picLocks noChangeAspect="1"/>
          </p:cNvPicPr>
          <p:nvPr/>
        </p:nvPicPr>
        <p:blipFill>
          <a:blip r:embed="rId16"/>
          <a:stretch>
            <a:fillRect/>
          </a:stretch>
        </p:blipFill>
        <p:spPr>
          <a:xfrm>
            <a:off x="6020363" y="4728702"/>
            <a:ext cx="1391515" cy="819517"/>
          </a:xfrm>
          <a:prstGeom prst="rect">
            <a:avLst/>
          </a:prstGeom>
        </p:spPr>
      </p:pic>
      <p:pic>
        <p:nvPicPr>
          <p:cNvPr id="5" name="図 4">
            <a:extLst>
              <a:ext uri="{FF2B5EF4-FFF2-40B4-BE49-F238E27FC236}">
                <a16:creationId xmlns:a16="http://schemas.microsoft.com/office/drawing/2014/main" id="{C20240C3-3A5E-4AEC-ADA2-F790ED3A4FA8}"/>
              </a:ext>
            </a:extLst>
          </p:cNvPr>
          <p:cNvPicPr>
            <a:picLocks noChangeAspect="1"/>
          </p:cNvPicPr>
          <p:nvPr/>
        </p:nvPicPr>
        <p:blipFill rotWithShape="1">
          <a:blip r:embed="rId17"/>
          <a:srcRect b="16458"/>
          <a:stretch/>
        </p:blipFill>
        <p:spPr>
          <a:xfrm>
            <a:off x="6069621" y="4818457"/>
            <a:ext cx="1282007" cy="714572"/>
          </a:xfrm>
          <a:prstGeom prst="rect">
            <a:avLst/>
          </a:prstGeom>
        </p:spPr>
      </p:pic>
      <p:sp>
        <p:nvSpPr>
          <p:cNvPr id="12" name="テキスト ボックス 11">
            <a:extLst>
              <a:ext uri="{FF2B5EF4-FFF2-40B4-BE49-F238E27FC236}">
                <a16:creationId xmlns:a16="http://schemas.microsoft.com/office/drawing/2014/main" id="{63248E80-9E49-4F4A-903D-F80B5CF65B4E}"/>
              </a:ext>
            </a:extLst>
          </p:cNvPr>
          <p:cNvSpPr txBox="1"/>
          <p:nvPr/>
        </p:nvSpPr>
        <p:spPr>
          <a:xfrm>
            <a:off x="6073520" y="4787676"/>
            <a:ext cx="1302027" cy="430887"/>
          </a:xfrm>
          <a:prstGeom prst="rect">
            <a:avLst/>
          </a:prstGeom>
          <a:noFill/>
        </p:spPr>
        <p:txBody>
          <a:bodyPr wrap="square" rtlCol="0">
            <a:spAutoFit/>
          </a:bodyPr>
          <a:lstStyle/>
          <a:p>
            <a:pPr algn="ctr"/>
            <a:r>
              <a:rPr kumimoji="1" lang="ja-JP" altLang="en-US" sz="1100" dirty="0">
                <a:solidFill>
                  <a:schemeClr val="bg1"/>
                </a:solidFill>
                <a:latin typeface="HG創英ﾌﾟﾚｾﾞﾝｽEB" panose="02020809000000000000" pitchFamily="17" charset="-128"/>
                <a:ea typeface="HG創英ﾌﾟﾚｾﾞﾝｽEB" panose="02020809000000000000" pitchFamily="17" charset="-128"/>
              </a:rPr>
              <a:t>●●県●●町</a:t>
            </a:r>
            <a:endParaRPr kumimoji="1" lang="en-US" altLang="ja-JP" sz="1100" dirty="0">
              <a:solidFill>
                <a:schemeClr val="bg1"/>
              </a:solidFill>
              <a:latin typeface="HG創英ﾌﾟﾚｾﾞﾝｽEB" panose="02020809000000000000" pitchFamily="17" charset="-128"/>
              <a:ea typeface="HG創英ﾌﾟﾚｾﾞﾝｽEB" panose="02020809000000000000" pitchFamily="17" charset="-128"/>
            </a:endParaRPr>
          </a:p>
          <a:p>
            <a:pPr algn="ctr"/>
            <a:r>
              <a:rPr lang="ja-JP" altLang="en-US" sz="1100" dirty="0">
                <a:solidFill>
                  <a:schemeClr val="bg1"/>
                </a:solidFill>
                <a:latin typeface="HG創英ﾌﾟﾚｾﾞﾝｽEB" panose="02020809000000000000" pitchFamily="17" charset="-128"/>
                <a:ea typeface="HG創英ﾌﾟﾚｾﾞﾝｽEB" panose="02020809000000000000" pitchFamily="17" charset="-128"/>
              </a:rPr>
              <a:t>ふるさと納税</a:t>
            </a:r>
            <a:endParaRPr kumimoji="1" lang="ja-JP" altLang="en-US"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59" name="角丸四角形 158">
            <a:extLst>
              <a:ext uri="{FF2B5EF4-FFF2-40B4-BE49-F238E27FC236}">
                <a16:creationId xmlns:a16="http://schemas.microsoft.com/office/drawing/2014/main" id="{694A7516-2972-D748-8616-E601B142078C}"/>
              </a:ext>
            </a:extLst>
          </p:cNvPr>
          <p:cNvSpPr/>
          <p:nvPr/>
        </p:nvSpPr>
        <p:spPr>
          <a:xfrm>
            <a:off x="369194" y="1475070"/>
            <a:ext cx="6145937" cy="1008000"/>
          </a:xfrm>
          <a:prstGeom prst="roundRect">
            <a:avLst>
              <a:gd name="adj" fmla="val 5137"/>
            </a:avLst>
          </a:prstGeom>
          <a:solidFill>
            <a:schemeClr val="bg1">
              <a:lumMod val="95000"/>
            </a:schemeClr>
          </a:solidFill>
          <a:ln w="28575">
            <a:solidFill>
              <a:schemeClr val="tx1">
                <a:lumMod val="50000"/>
                <a:lumOff val="50000"/>
                <a:alpha val="76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160" name="角丸四角形 204">
            <a:extLst>
              <a:ext uri="{FF2B5EF4-FFF2-40B4-BE49-F238E27FC236}">
                <a16:creationId xmlns:a16="http://schemas.microsoft.com/office/drawing/2014/main" id="{AC2299AF-39B4-2D4B-9F6E-53A43FA0BCFC}"/>
              </a:ext>
            </a:extLst>
          </p:cNvPr>
          <p:cNvSpPr/>
          <p:nvPr/>
        </p:nvSpPr>
        <p:spPr>
          <a:xfrm>
            <a:off x="6805942" y="1393704"/>
            <a:ext cx="2736000" cy="1165253"/>
          </a:xfrm>
          <a:prstGeom prst="roundRect">
            <a:avLst>
              <a:gd name="adj" fmla="val 5333"/>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400"/>
          </a:p>
        </p:txBody>
      </p:sp>
      <p:sp>
        <p:nvSpPr>
          <p:cNvPr id="161" name="正方形/長方形 160">
            <a:extLst>
              <a:ext uri="{FF2B5EF4-FFF2-40B4-BE49-F238E27FC236}">
                <a16:creationId xmlns:a16="http://schemas.microsoft.com/office/drawing/2014/main" id="{5617FA40-57B8-3C4B-835F-DCE9F205C071}"/>
              </a:ext>
            </a:extLst>
          </p:cNvPr>
          <p:cNvSpPr/>
          <p:nvPr/>
        </p:nvSpPr>
        <p:spPr>
          <a:xfrm>
            <a:off x="6822706" y="2297377"/>
            <a:ext cx="3032002" cy="259045"/>
          </a:xfrm>
          <a:prstGeom prst="rect">
            <a:avLst/>
          </a:prstGeom>
        </p:spPr>
        <p:txBody>
          <a:bodyPr wrap="square">
            <a:spAutoFit/>
          </a:bodyPr>
          <a:lstStyle/>
          <a:p>
            <a:pPr>
              <a:spcBef>
                <a:spcPts val="130"/>
              </a:spcBef>
            </a:pPr>
            <a:r>
              <a:rPr lang="en-US" altLang="ja-JP" sz="500" dirty="0">
                <a:latin typeface="Meiryo" charset="-128"/>
                <a:ea typeface="Meiryo" charset="-128"/>
                <a:cs typeface="Meiryo" charset="-128"/>
              </a:rPr>
              <a:t>※</a:t>
            </a:r>
            <a:r>
              <a:rPr lang="ja-JP" altLang="en-US" sz="500" dirty="0">
                <a:solidFill>
                  <a:srgbClr val="EE0062"/>
                </a:solidFill>
                <a:latin typeface="Meiryo" charset="-128"/>
                <a:ea typeface="Meiryo" charset="-128"/>
                <a:cs typeface="Meiryo" charset="-128"/>
              </a:rPr>
              <a:t>お任せナレーター</a:t>
            </a:r>
            <a:r>
              <a:rPr lang="ja-JP" altLang="en-US" sz="500" dirty="0">
                <a:latin typeface="Meiryo" charset="-128"/>
                <a:ea typeface="Meiryo" charset="-128"/>
                <a:cs typeface="Meiryo" charset="-128"/>
              </a:rPr>
              <a:t>、収録、音源調整、局納品データ制作、二次利用権利を含む。　</a:t>
            </a:r>
            <a:endParaRPr lang="en-US" altLang="ja-JP" sz="500" dirty="0">
              <a:latin typeface="Meiryo" charset="-128"/>
              <a:ea typeface="Meiryo" charset="-128"/>
              <a:cs typeface="Meiryo" charset="-128"/>
            </a:endParaRPr>
          </a:p>
          <a:p>
            <a:pPr>
              <a:spcBef>
                <a:spcPts val="130"/>
              </a:spcBef>
            </a:pPr>
            <a:r>
              <a:rPr lang="en-US" altLang="ja-JP" sz="500" dirty="0">
                <a:latin typeface="Meiryo" charset="-128"/>
                <a:ea typeface="Meiryo" charset="-128"/>
                <a:cs typeface="Meiryo" charset="-128"/>
              </a:rPr>
              <a:t>※</a:t>
            </a:r>
            <a:r>
              <a:rPr lang="ja-JP" altLang="en-US" sz="500" dirty="0">
                <a:latin typeface="Meiryo" charset="-128"/>
                <a:ea typeface="Meiryo" charset="-128"/>
                <a:cs typeface="Meiryo" charset="-128"/>
              </a:rPr>
              <a:t>放送局納品用テープ、プリント費は含まれません。</a:t>
            </a:r>
          </a:p>
        </p:txBody>
      </p:sp>
      <p:grpSp>
        <p:nvGrpSpPr>
          <p:cNvPr id="196" name="グループ化 24">
            <a:extLst>
              <a:ext uri="{FF2B5EF4-FFF2-40B4-BE49-F238E27FC236}">
                <a16:creationId xmlns:a16="http://schemas.microsoft.com/office/drawing/2014/main" id="{22F9D090-B06F-354B-93CF-912B11983F0F}"/>
              </a:ext>
            </a:extLst>
          </p:cNvPr>
          <p:cNvGrpSpPr>
            <a:grpSpLocks/>
          </p:cNvGrpSpPr>
          <p:nvPr/>
        </p:nvGrpSpPr>
        <p:grpSpPr bwMode="auto">
          <a:xfrm>
            <a:off x="7190744" y="1999433"/>
            <a:ext cx="182115" cy="247976"/>
            <a:chOff x="13174871" y="4558362"/>
            <a:chExt cx="739769" cy="927234"/>
          </a:xfrm>
        </p:grpSpPr>
        <p:pic>
          <p:nvPicPr>
            <p:cNvPr id="198" name="図 25">
              <a:extLst>
                <a:ext uri="{FF2B5EF4-FFF2-40B4-BE49-F238E27FC236}">
                  <a16:creationId xmlns:a16="http://schemas.microsoft.com/office/drawing/2014/main" id="{70CF4A74-FE43-3842-9864-185261281D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174871" y="4558362"/>
              <a:ext cx="739769" cy="92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正方形/長方形 198">
              <a:extLst>
                <a:ext uri="{FF2B5EF4-FFF2-40B4-BE49-F238E27FC236}">
                  <a16:creationId xmlns:a16="http://schemas.microsoft.com/office/drawing/2014/main" id="{5BD92808-8EE7-C74A-8524-9157E5881C57}"/>
                </a:ext>
              </a:extLst>
            </p:cNvPr>
            <p:cNvSpPr/>
            <p:nvPr/>
          </p:nvSpPr>
          <p:spPr>
            <a:xfrm>
              <a:off x="13606568" y="4672578"/>
              <a:ext cx="259450" cy="767287"/>
            </a:xfrm>
            <a:prstGeom prst="rect">
              <a:avLst/>
            </a:prstGeom>
            <a:solidFill>
              <a:sysClr val="windowText" lastClr="000000"/>
            </a:solidFill>
            <a:ln w="12700" cap="flat" cmpd="sng" algn="ctr">
              <a:solidFill>
                <a:sysClr val="windowText" lastClr="000000"/>
              </a:solidFill>
              <a:prstDash val="solid"/>
              <a:miter lim="800000"/>
            </a:ln>
            <a:effectLst/>
          </p:spPr>
          <p:txBody>
            <a:bodyPr anchor="ctr"/>
            <a:lstStyle/>
            <a:p>
              <a:pPr algn="ctr" eaLnBrk="1" fontAlgn="auto" hangingPunct="1">
                <a:spcBef>
                  <a:spcPts val="0"/>
                </a:spcBef>
                <a:spcAft>
                  <a:spcPts val="0"/>
                </a:spcAft>
                <a:defRPr/>
              </a:pPr>
              <a:endParaRPr kumimoji="0" lang="ja-JP" altLang="en-US" sz="300" kern="0">
                <a:solidFill>
                  <a:prstClr val="white"/>
                </a:solidFill>
                <a:latin typeface="Calibri" panose="020F0502020204030204"/>
                <a:ea typeface="游ゴシック" panose="020B0400000000000000" pitchFamily="50" charset="-128"/>
              </a:endParaRPr>
            </a:p>
          </p:txBody>
        </p:sp>
        <p:sp>
          <p:nvSpPr>
            <p:cNvPr id="205" name="フリーフォーム 126">
              <a:extLst>
                <a:ext uri="{FF2B5EF4-FFF2-40B4-BE49-F238E27FC236}">
                  <a16:creationId xmlns:a16="http://schemas.microsoft.com/office/drawing/2014/main" id="{3FA2B843-F2A5-0440-B482-0DAC2C4DC565}"/>
                </a:ext>
              </a:extLst>
            </p:cNvPr>
            <p:cNvSpPr/>
            <p:nvPr/>
          </p:nvSpPr>
          <p:spPr>
            <a:xfrm>
              <a:off x="13198075" y="4642090"/>
              <a:ext cx="309130" cy="421755"/>
            </a:xfrm>
            <a:custGeom>
              <a:avLst/>
              <a:gdLst>
                <a:gd name="connsiteX0" fmla="*/ 0 w 311150"/>
                <a:gd name="connsiteY0" fmla="*/ 73025 h 419100"/>
                <a:gd name="connsiteX1" fmla="*/ 9525 w 311150"/>
                <a:gd name="connsiteY1" fmla="*/ 419100 h 419100"/>
                <a:gd name="connsiteX2" fmla="*/ 307975 w 311150"/>
                <a:gd name="connsiteY2" fmla="*/ 381000 h 419100"/>
                <a:gd name="connsiteX3" fmla="*/ 311150 w 311150"/>
                <a:gd name="connsiteY3" fmla="*/ 0 h 419100"/>
                <a:gd name="connsiteX4" fmla="*/ 0 w 311150"/>
                <a:gd name="connsiteY4" fmla="*/ 73025 h 419100"/>
                <a:gd name="connsiteX0" fmla="*/ 0 w 308115"/>
                <a:gd name="connsiteY0" fmla="*/ 69850 h 415925"/>
                <a:gd name="connsiteX1" fmla="*/ 9525 w 308115"/>
                <a:gd name="connsiteY1" fmla="*/ 415925 h 415925"/>
                <a:gd name="connsiteX2" fmla="*/ 307975 w 308115"/>
                <a:gd name="connsiteY2" fmla="*/ 377825 h 415925"/>
                <a:gd name="connsiteX3" fmla="*/ 304800 w 308115"/>
                <a:gd name="connsiteY3" fmla="*/ 0 h 415925"/>
                <a:gd name="connsiteX4" fmla="*/ 0 w 308115"/>
                <a:gd name="connsiteY4" fmla="*/ 69850 h 415925"/>
                <a:gd name="connsiteX0" fmla="*/ 0 w 311150"/>
                <a:gd name="connsiteY0" fmla="*/ 63500 h 409575"/>
                <a:gd name="connsiteX1" fmla="*/ 9525 w 311150"/>
                <a:gd name="connsiteY1" fmla="*/ 409575 h 409575"/>
                <a:gd name="connsiteX2" fmla="*/ 307975 w 311150"/>
                <a:gd name="connsiteY2" fmla="*/ 371475 h 409575"/>
                <a:gd name="connsiteX3" fmla="*/ 311150 w 311150"/>
                <a:gd name="connsiteY3" fmla="*/ 0 h 409575"/>
                <a:gd name="connsiteX4" fmla="*/ 0 w 311150"/>
                <a:gd name="connsiteY4" fmla="*/ 63500 h 409575"/>
                <a:gd name="connsiteX0" fmla="*/ 0 w 317591"/>
                <a:gd name="connsiteY0" fmla="*/ 63500 h 409575"/>
                <a:gd name="connsiteX1" fmla="*/ 9525 w 317591"/>
                <a:gd name="connsiteY1" fmla="*/ 409575 h 409575"/>
                <a:gd name="connsiteX2" fmla="*/ 317500 w 317591"/>
                <a:gd name="connsiteY2" fmla="*/ 374650 h 409575"/>
                <a:gd name="connsiteX3" fmla="*/ 311150 w 317591"/>
                <a:gd name="connsiteY3" fmla="*/ 0 h 409575"/>
                <a:gd name="connsiteX4" fmla="*/ 0 w 317591"/>
                <a:gd name="connsiteY4" fmla="*/ 63500 h 409575"/>
                <a:gd name="connsiteX0" fmla="*/ 0 w 308066"/>
                <a:gd name="connsiteY0" fmla="*/ 66675 h 409575"/>
                <a:gd name="connsiteX1" fmla="*/ 0 w 308066"/>
                <a:gd name="connsiteY1" fmla="*/ 409575 h 409575"/>
                <a:gd name="connsiteX2" fmla="*/ 307975 w 308066"/>
                <a:gd name="connsiteY2" fmla="*/ 374650 h 409575"/>
                <a:gd name="connsiteX3" fmla="*/ 301625 w 308066"/>
                <a:gd name="connsiteY3" fmla="*/ 0 h 409575"/>
                <a:gd name="connsiteX4" fmla="*/ 0 w 308066"/>
                <a:gd name="connsiteY4" fmla="*/ 66675 h 409575"/>
                <a:gd name="connsiteX0" fmla="*/ 0 w 308066"/>
                <a:gd name="connsiteY0" fmla="*/ 76200 h 419100"/>
                <a:gd name="connsiteX1" fmla="*/ 0 w 308066"/>
                <a:gd name="connsiteY1" fmla="*/ 419100 h 419100"/>
                <a:gd name="connsiteX2" fmla="*/ 307975 w 308066"/>
                <a:gd name="connsiteY2" fmla="*/ 384175 h 419100"/>
                <a:gd name="connsiteX3" fmla="*/ 301625 w 308066"/>
                <a:gd name="connsiteY3" fmla="*/ 0 h 419100"/>
                <a:gd name="connsiteX4" fmla="*/ 0 w 308066"/>
                <a:gd name="connsiteY4" fmla="*/ 762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066" h="419100">
                  <a:moveTo>
                    <a:pt x="0" y="76200"/>
                  </a:moveTo>
                  <a:lnTo>
                    <a:pt x="0" y="419100"/>
                  </a:lnTo>
                  <a:lnTo>
                    <a:pt x="307975" y="384175"/>
                  </a:lnTo>
                  <a:cubicBezTo>
                    <a:pt x="309033" y="257175"/>
                    <a:pt x="300567" y="127000"/>
                    <a:pt x="301625" y="0"/>
                  </a:cubicBezTo>
                  <a:lnTo>
                    <a:pt x="0" y="76200"/>
                  </a:lnTo>
                  <a:close/>
                </a:path>
              </a:pathLst>
            </a:custGeom>
            <a:solidFill>
              <a:srgbClr val="C6E5F4"/>
            </a:solidFill>
            <a:ln w="12700" cap="flat" cmpd="sng" algn="ctr">
              <a:solidFill>
                <a:srgbClr val="C6E5F4"/>
              </a:solidFill>
              <a:prstDash val="solid"/>
              <a:miter lim="800000"/>
            </a:ln>
            <a:effectLst/>
          </p:spPr>
          <p:txBody>
            <a:bodyPr anchor="ctr"/>
            <a:lstStyle/>
            <a:p>
              <a:pPr algn="ctr" eaLnBrk="1" fontAlgn="auto" hangingPunct="1">
                <a:spcBef>
                  <a:spcPts val="0"/>
                </a:spcBef>
                <a:spcAft>
                  <a:spcPts val="0"/>
                </a:spcAft>
                <a:defRPr/>
              </a:pPr>
              <a:endParaRPr kumimoji="0" lang="ja-JP" altLang="en-US" sz="300" kern="0">
                <a:solidFill>
                  <a:prstClr val="white"/>
                </a:solidFill>
                <a:latin typeface="Calibri" panose="020F0502020204030204"/>
                <a:ea typeface="游ゴシック" panose="020B0400000000000000" pitchFamily="50" charset="-128"/>
              </a:endParaRPr>
            </a:p>
          </p:txBody>
        </p:sp>
      </p:grpSp>
      <p:grpSp>
        <p:nvGrpSpPr>
          <p:cNvPr id="206" name="グループ化 29">
            <a:extLst>
              <a:ext uri="{FF2B5EF4-FFF2-40B4-BE49-F238E27FC236}">
                <a16:creationId xmlns:a16="http://schemas.microsoft.com/office/drawing/2014/main" id="{C1A05966-40E9-3143-BCA8-3FE46B8E3224}"/>
              </a:ext>
            </a:extLst>
          </p:cNvPr>
          <p:cNvGrpSpPr>
            <a:grpSpLocks/>
          </p:cNvGrpSpPr>
          <p:nvPr/>
        </p:nvGrpSpPr>
        <p:grpSpPr bwMode="auto">
          <a:xfrm>
            <a:off x="8376848" y="2034608"/>
            <a:ext cx="117332" cy="196212"/>
            <a:chOff x="15211934" y="4558362"/>
            <a:chExt cx="533793" cy="934138"/>
          </a:xfrm>
        </p:grpSpPr>
        <p:pic>
          <p:nvPicPr>
            <p:cNvPr id="207" name="図 30">
              <a:extLst>
                <a:ext uri="{FF2B5EF4-FFF2-40B4-BE49-F238E27FC236}">
                  <a16:creationId xmlns:a16="http://schemas.microsoft.com/office/drawing/2014/main" id="{DA05D224-B480-C441-B28B-277C5C59274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211934" y="4558362"/>
              <a:ext cx="533793" cy="9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 name="正方形/長方形 207">
              <a:extLst>
                <a:ext uri="{FF2B5EF4-FFF2-40B4-BE49-F238E27FC236}">
                  <a16:creationId xmlns:a16="http://schemas.microsoft.com/office/drawing/2014/main" id="{FBC1D53A-6006-FE4D-80AE-E093DB6EB1F3}"/>
                </a:ext>
              </a:extLst>
            </p:cNvPr>
            <p:cNvSpPr/>
            <p:nvPr/>
          </p:nvSpPr>
          <p:spPr>
            <a:xfrm>
              <a:off x="15244458" y="4646305"/>
              <a:ext cx="463677" cy="724613"/>
            </a:xfrm>
            <a:prstGeom prst="rect">
              <a:avLst/>
            </a:prstGeom>
            <a:solidFill>
              <a:schemeClr val="bg1"/>
            </a:solidFill>
            <a:ln w="3175" cap="flat" cmpd="sng" algn="ctr">
              <a:solidFill>
                <a:schemeClr val="tx1">
                  <a:lumMod val="50000"/>
                  <a:lumOff val="50000"/>
                </a:schemeClr>
              </a:solidFill>
              <a:prstDash val="solid"/>
              <a:miter lim="800000"/>
            </a:ln>
            <a:effectLst/>
          </p:spPr>
          <p:txBody>
            <a:bodyPr anchor="ctr"/>
            <a:lstStyle/>
            <a:p>
              <a:pPr algn="ctr" eaLnBrk="1" fontAlgn="auto" hangingPunct="1">
                <a:spcBef>
                  <a:spcPts val="0"/>
                </a:spcBef>
                <a:spcAft>
                  <a:spcPts val="0"/>
                </a:spcAft>
                <a:defRPr/>
              </a:pPr>
              <a:endParaRPr kumimoji="0" lang="ja-JP" altLang="en-US" sz="300" kern="0">
                <a:solidFill>
                  <a:prstClr val="white"/>
                </a:solidFill>
                <a:latin typeface="Calibri" panose="020F0502020204030204"/>
                <a:ea typeface="游ゴシック" panose="020B0400000000000000" pitchFamily="50" charset="-128"/>
              </a:endParaRPr>
            </a:p>
          </p:txBody>
        </p:sp>
      </p:grpSp>
      <p:grpSp>
        <p:nvGrpSpPr>
          <p:cNvPr id="209" name="グループ化 36">
            <a:extLst>
              <a:ext uri="{FF2B5EF4-FFF2-40B4-BE49-F238E27FC236}">
                <a16:creationId xmlns:a16="http://schemas.microsoft.com/office/drawing/2014/main" id="{900CEA67-B82F-FE4F-81BA-E31EAB9D25E1}"/>
              </a:ext>
            </a:extLst>
          </p:cNvPr>
          <p:cNvGrpSpPr>
            <a:grpSpLocks/>
          </p:cNvGrpSpPr>
          <p:nvPr/>
        </p:nvGrpSpPr>
        <p:grpSpPr bwMode="auto">
          <a:xfrm>
            <a:off x="8787242" y="2050423"/>
            <a:ext cx="276302" cy="184826"/>
            <a:chOff x="7322797" y="5075478"/>
            <a:chExt cx="1448578" cy="926972"/>
          </a:xfrm>
        </p:grpSpPr>
        <p:pic>
          <p:nvPicPr>
            <p:cNvPr id="210" name="図 37">
              <a:extLst>
                <a:ext uri="{FF2B5EF4-FFF2-40B4-BE49-F238E27FC236}">
                  <a16:creationId xmlns:a16="http://schemas.microsoft.com/office/drawing/2014/main" id="{3288F08C-21D9-3D4B-8582-448AA0ABB91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22797" y="5075478"/>
              <a:ext cx="1448578" cy="926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 name="正方形/長方形 210">
              <a:extLst>
                <a:ext uri="{FF2B5EF4-FFF2-40B4-BE49-F238E27FC236}">
                  <a16:creationId xmlns:a16="http://schemas.microsoft.com/office/drawing/2014/main" id="{126C2AF0-55C4-F144-8410-368628E47970}"/>
                </a:ext>
              </a:extLst>
            </p:cNvPr>
            <p:cNvSpPr/>
            <p:nvPr/>
          </p:nvSpPr>
          <p:spPr>
            <a:xfrm>
              <a:off x="7522084" y="5163774"/>
              <a:ext cx="1040190" cy="565699"/>
            </a:xfrm>
            <a:prstGeom prst="rect">
              <a:avLst/>
            </a:prstGeom>
            <a:solidFill>
              <a:srgbClr val="C6E5F4"/>
            </a:solidFill>
            <a:ln w="12700" cap="flat" cmpd="sng" algn="ctr">
              <a:solidFill>
                <a:srgbClr val="C6E5F4"/>
              </a:solidFill>
              <a:prstDash val="solid"/>
              <a:miter lim="800000"/>
            </a:ln>
            <a:effectLst/>
          </p:spPr>
          <p:txBody>
            <a:bodyPr anchor="ctr"/>
            <a:lstStyle/>
            <a:p>
              <a:pPr algn="ctr" eaLnBrk="1" fontAlgn="auto" hangingPunct="1">
                <a:spcBef>
                  <a:spcPts val="0"/>
                </a:spcBef>
                <a:spcAft>
                  <a:spcPts val="0"/>
                </a:spcAft>
                <a:defRPr/>
              </a:pPr>
              <a:endParaRPr kumimoji="0" lang="ja-JP" altLang="en-US" sz="300" kern="0">
                <a:solidFill>
                  <a:prstClr val="white"/>
                </a:solidFill>
                <a:latin typeface="Calibri" panose="020F0502020204030204"/>
                <a:ea typeface="游ゴシック" panose="020B0400000000000000" pitchFamily="50" charset="-128"/>
              </a:endParaRPr>
            </a:p>
          </p:txBody>
        </p:sp>
      </p:grpSp>
      <p:sp>
        <p:nvSpPr>
          <p:cNvPr id="212" name="円/楕円 8">
            <a:extLst>
              <a:ext uri="{FF2B5EF4-FFF2-40B4-BE49-F238E27FC236}">
                <a16:creationId xmlns:a16="http://schemas.microsoft.com/office/drawing/2014/main" id="{88696F4E-1ED6-054C-B462-BD1A0130783E}"/>
              </a:ext>
            </a:extLst>
          </p:cNvPr>
          <p:cNvSpPr/>
          <p:nvPr/>
        </p:nvSpPr>
        <p:spPr bwMode="auto">
          <a:xfrm>
            <a:off x="6894010" y="1623001"/>
            <a:ext cx="380504" cy="37778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sp>
        <p:nvSpPr>
          <p:cNvPr id="213" name="三角形 4">
            <a:extLst>
              <a:ext uri="{FF2B5EF4-FFF2-40B4-BE49-F238E27FC236}">
                <a16:creationId xmlns:a16="http://schemas.microsoft.com/office/drawing/2014/main" id="{E444D3F2-653C-D049-B124-C131E940CE6D}"/>
              </a:ext>
            </a:extLst>
          </p:cNvPr>
          <p:cNvSpPr/>
          <p:nvPr/>
        </p:nvSpPr>
        <p:spPr bwMode="auto">
          <a:xfrm rot="7913275">
            <a:off x="7177915" y="1940604"/>
            <a:ext cx="57075" cy="5979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sp>
        <p:nvSpPr>
          <p:cNvPr id="214" name="テキスト ボックス 42">
            <a:extLst>
              <a:ext uri="{FF2B5EF4-FFF2-40B4-BE49-F238E27FC236}">
                <a16:creationId xmlns:a16="http://schemas.microsoft.com/office/drawing/2014/main" id="{D67497DD-EB9F-244C-9B52-884726FA0812}"/>
              </a:ext>
            </a:extLst>
          </p:cNvPr>
          <p:cNvSpPr txBox="1">
            <a:spLocks noChangeArrowheads="1"/>
          </p:cNvSpPr>
          <p:nvPr/>
        </p:nvSpPr>
        <p:spPr bwMode="auto">
          <a:xfrm rot="20783025">
            <a:off x="6841080" y="1706281"/>
            <a:ext cx="492443" cy="26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a:lnSpc>
                <a:spcPct val="80000"/>
              </a:lnSpc>
              <a:spcBef>
                <a:spcPct val="0"/>
              </a:spcBef>
              <a:buFontTx/>
              <a:buNone/>
            </a:pPr>
            <a:r>
              <a:rPr lang="ja-JP" altLang="en-US" sz="600" b="1">
                <a:solidFill>
                  <a:schemeClr val="bg1"/>
                </a:solidFill>
                <a:latin typeface="メイリオ" panose="020B0604030504040204" pitchFamily="34" charset="-128"/>
                <a:ea typeface="メイリオ" panose="020B0604030504040204" pitchFamily="34" charset="-128"/>
              </a:rPr>
              <a:t>街頭</a:t>
            </a:r>
            <a:endParaRPr lang="en-US" altLang="ja-JP" sz="600" b="1" dirty="0">
              <a:solidFill>
                <a:schemeClr val="bg1"/>
              </a:solidFill>
              <a:latin typeface="メイリオ" panose="020B0604030504040204" pitchFamily="34" charset="-128"/>
              <a:ea typeface="メイリオ" panose="020B0604030504040204" pitchFamily="34" charset="-128"/>
            </a:endParaRPr>
          </a:p>
          <a:p>
            <a:pPr algn="ctr">
              <a:lnSpc>
                <a:spcPct val="80000"/>
              </a:lnSpc>
              <a:spcBef>
                <a:spcPct val="0"/>
              </a:spcBef>
              <a:buFontTx/>
              <a:buNone/>
            </a:pPr>
            <a:r>
              <a:rPr lang="ja-JP" altLang="en-US" sz="600" b="1">
                <a:solidFill>
                  <a:schemeClr val="bg1"/>
                </a:solidFill>
                <a:latin typeface="メイリオ" panose="020B0604030504040204" pitchFamily="34" charset="-128"/>
                <a:ea typeface="メイリオ" panose="020B0604030504040204" pitchFamily="34" charset="-128"/>
              </a:rPr>
              <a:t>ビジョン</a:t>
            </a:r>
            <a:endParaRPr lang="en-US" altLang="ja-JP" sz="600" b="1" dirty="0">
              <a:solidFill>
                <a:schemeClr val="bg1"/>
              </a:solidFill>
              <a:latin typeface="メイリオ" panose="020B0604030504040204" pitchFamily="34" charset="-128"/>
              <a:ea typeface="メイリオ" panose="020B0604030504040204" pitchFamily="34" charset="-128"/>
            </a:endParaRPr>
          </a:p>
          <a:p>
            <a:pPr algn="ctr">
              <a:lnSpc>
                <a:spcPct val="80000"/>
              </a:lnSpc>
              <a:spcBef>
                <a:spcPct val="0"/>
              </a:spcBef>
              <a:buFontTx/>
              <a:buNone/>
            </a:pPr>
            <a:endParaRPr lang="ja-JP" altLang="en-US" sz="200" b="1">
              <a:solidFill>
                <a:schemeClr val="bg1"/>
              </a:solidFill>
              <a:latin typeface="メイリオ" panose="020B0604030504040204" pitchFamily="34" charset="-128"/>
              <a:ea typeface="メイリオ" panose="020B0604030504040204" pitchFamily="34" charset="-128"/>
            </a:endParaRPr>
          </a:p>
        </p:txBody>
      </p:sp>
      <p:pic>
        <p:nvPicPr>
          <p:cNvPr id="246" name="図 43">
            <a:extLst>
              <a:ext uri="{FF2B5EF4-FFF2-40B4-BE49-F238E27FC236}">
                <a16:creationId xmlns:a16="http://schemas.microsoft.com/office/drawing/2014/main" id="{E9041A71-09D8-C44C-81EE-0BE89D31F18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727434" y="2028749"/>
            <a:ext cx="288498" cy="21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 name="三角形 4">
            <a:extLst>
              <a:ext uri="{FF2B5EF4-FFF2-40B4-BE49-F238E27FC236}">
                <a16:creationId xmlns:a16="http://schemas.microsoft.com/office/drawing/2014/main" id="{3737F762-50EB-4847-A86B-FBE81E80E634}"/>
              </a:ext>
            </a:extLst>
          </p:cNvPr>
          <p:cNvSpPr/>
          <p:nvPr/>
        </p:nvSpPr>
        <p:spPr bwMode="auto">
          <a:xfrm rot="10196186">
            <a:off x="7686185" y="1870795"/>
            <a:ext cx="58435" cy="61152"/>
          </a:xfrm>
          <a:prstGeom prst="triangle">
            <a:avLst/>
          </a:prstGeom>
          <a:solidFill>
            <a:srgbClr val="68A8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grpSp>
        <p:nvGrpSpPr>
          <p:cNvPr id="249" name="グループ化 248">
            <a:extLst>
              <a:ext uri="{FF2B5EF4-FFF2-40B4-BE49-F238E27FC236}">
                <a16:creationId xmlns:a16="http://schemas.microsoft.com/office/drawing/2014/main" id="{204D0AAE-E3F3-7849-B402-7E298CC77857}"/>
              </a:ext>
            </a:extLst>
          </p:cNvPr>
          <p:cNvGrpSpPr/>
          <p:nvPr/>
        </p:nvGrpSpPr>
        <p:grpSpPr>
          <a:xfrm>
            <a:off x="7430929" y="1623001"/>
            <a:ext cx="380504" cy="377786"/>
            <a:chOff x="7106262" y="1545030"/>
            <a:chExt cx="444500" cy="441325"/>
          </a:xfrm>
        </p:grpSpPr>
        <p:sp>
          <p:nvSpPr>
            <p:cNvPr id="250" name="円/楕円 8">
              <a:extLst>
                <a:ext uri="{FF2B5EF4-FFF2-40B4-BE49-F238E27FC236}">
                  <a16:creationId xmlns:a16="http://schemas.microsoft.com/office/drawing/2014/main" id="{48C93A9F-CE80-E543-B4FA-ECD421827504}"/>
                </a:ext>
              </a:extLst>
            </p:cNvPr>
            <p:cNvSpPr/>
            <p:nvPr/>
          </p:nvSpPr>
          <p:spPr bwMode="auto">
            <a:xfrm>
              <a:off x="7106262" y="1545030"/>
              <a:ext cx="444500" cy="441325"/>
            </a:xfrm>
            <a:prstGeom prst="ellipse">
              <a:avLst/>
            </a:prstGeom>
            <a:solidFill>
              <a:srgbClr val="68A8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sp>
          <p:nvSpPr>
            <p:cNvPr id="260" name="三角形 4">
              <a:extLst>
                <a:ext uri="{FF2B5EF4-FFF2-40B4-BE49-F238E27FC236}">
                  <a16:creationId xmlns:a16="http://schemas.microsoft.com/office/drawing/2014/main" id="{054F9201-E670-CB4B-808E-6C09DA517CB5}"/>
                </a:ext>
              </a:extLst>
            </p:cNvPr>
            <p:cNvSpPr/>
            <p:nvPr/>
          </p:nvSpPr>
          <p:spPr bwMode="auto">
            <a:xfrm rot="7913275">
              <a:off x="7437917" y="1916050"/>
              <a:ext cx="66675" cy="69850"/>
            </a:xfrm>
            <a:prstGeom prst="triangle">
              <a:avLst/>
            </a:prstGeom>
            <a:solidFill>
              <a:srgbClr val="68A8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grpSp>
      <p:sp>
        <p:nvSpPr>
          <p:cNvPr id="262" name="テキスト ボックス 46">
            <a:extLst>
              <a:ext uri="{FF2B5EF4-FFF2-40B4-BE49-F238E27FC236}">
                <a16:creationId xmlns:a16="http://schemas.microsoft.com/office/drawing/2014/main" id="{059CCF4C-49BB-C342-971B-D6027DEB48DC}"/>
              </a:ext>
            </a:extLst>
          </p:cNvPr>
          <p:cNvSpPr txBox="1">
            <a:spLocks noChangeArrowheads="1"/>
          </p:cNvSpPr>
          <p:nvPr/>
        </p:nvSpPr>
        <p:spPr bwMode="auto">
          <a:xfrm rot="20783025">
            <a:off x="7375022" y="1745212"/>
            <a:ext cx="492443" cy="19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a:lnSpc>
                <a:spcPct val="80000"/>
              </a:lnSpc>
              <a:spcBef>
                <a:spcPct val="0"/>
              </a:spcBef>
              <a:buFontTx/>
              <a:buNone/>
            </a:pPr>
            <a:r>
              <a:rPr lang="ja-JP" altLang="en-US" sz="600" b="1">
                <a:solidFill>
                  <a:schemeClr val="bg1"/>
                </a:solidFill>
                <a:latin typeface="メイリオ" panose="020B0604030504040204" pitchFamily="34" charset="-128"/>
                <a:ea typeface="メイリオ" panose="020B0604030504040204" pitchFamily="34" charset="-128"/>
              </a:rPr>
              <a:t>テレビ局</a:t>
            </a:r>
            <a:endParaRPr lang="en-US" altLang="ja-JP" sz="600" b="1" dirty="0">
              <a:solidFill>
                <a:schemeClr val="bg1"/>
              </a:solidFill>
              <a:latin typeface="メイリオ" panose="020B0604030504040204" pitchFamily="34" charset="-128"/>
              <a:ea typeface="メイリオ" panose="020B0604030504040204" pitchFamily="34" charset="-128"/>
            </a:endParaRPr>
          </a:p>
          <a:p>
            <a:pPr algn="ctr">
              <a:lnSpc>
                <a:spcPct val="80000"/>
              </a:lnSpc>
              <a:spcBef>
                <a:spcPct val="0"/>
              </a:spcBef>
              <a:buFontTx/>
              <a:buNone/>
            </a:pPr>
            <a:endParaRPr lang="ja-JP" altLang="en-US" sz="200" b="1">
              <a:solidFill>
                <a:schemeClr val="bg1"/>
              </a:solidFill>
              <a:latin typeface="メイリオ" panose="020B0604030504040204" pitchFamily="34" charset="-128"/>
              <a:ea typeface="メイリオ" panose="020B0604030504040204" pitchFamily="34" charset="-128"/>
            </a:endParaRPr>
          </a:p>
        </p:txBody>
      </p:sp>
      <p:grpSp>
        <p:nvGrpSpPr>
          <p:cNvPr id="267" name="グループ化 266">
            <a:extLst>
              <a:ext uri="{FF2B5EF4-FFF2-40B4-BE49-F238E27FC236}">
                <a16:creationId xmlns:a16="http://schemas.microsoft.com/office/drawing/2014/main" id="{1A77AB4D-628C-F048-9E55-5776738A4E99}"/>
              </a:ext>
            </a:extLst>
          </p:cNvPr>
          <p:cNvGrpSpPr/>
          <p:nvPr/>
        </p:nvGrpSpPr>
        <p:grpSpPr>
          <a:xfrm>
            <a:off x="8008907" y="1623001"/>
            <a:ext cx="380504" cy="377786"/>
            <a:chOff x="7106262" y="1545030"/>
            <a:chExt cx="444500" cy="441325"/>
          </a:xfrm>
          <a:solidFill>
            <a:srgbClr val="EE0062"/>
          </a:solidFill>
        </p:grpSpPr>
        <p:sp>
          <p:nvSpPr>
            <p:cNvPr id="268" name="円/楕円 8">
              <a:extLst>
                <a:ext uri="{FF2B5EF4-FFF2-40B4-BE49-F238E27FC236}">
                  <a16:creationId xmlns:a16="http://schemas.microsoft.com/office/drawing/2014/main" id="{8AC821BD-705F-9D46-831F-BFFB6390736E}"/>
                </a:ext>
              </a:extLst>
            </p:cNvPr>
            <p:cNvSpPr/>
            <p:nvPr/>
          </p:nvSpPr>
          <p:spPr bwMode="auto">
            <a:xfrm>
              <a:off x="7106262" y="1545030"/>
              <a:ext cx="444500" cy="4413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sp>
          <p:nvSpPr>
            <p:cNvPr id="273" name="三角形 4">
              <a:extLst>
                <a:ext uri="{FF2B5EF4-FFF2-40B4-BE49-F238E27FC236}">
                  <a16:creationId xmlns:a16="http://schemas.microsoft.com/office/drawing/2014/main" id="{17E03933-88E2-4E4F-8CEB-A2EEC739A9FA}"/>
                </a:ext>
              </a:extLst>
            </p:cNvPr>
            <p:cNvSpPr/>
            <p:nvPr/>
          </p:nvSpPr>
          <p:spPr bwMode="auto">
            <a:xfrm rot="7913275">
              <a:off x="7437917" y="1916050"/>
              <a:ext cx="66675" cy="6985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grpSp>
      <p:sp>
        <p:nvSpPr>
          <p:cNvPr id="274" name="テキスト ボックス 52">
            <a:extLst>
              <a:ext uri="{FF2B5EF4-FFF2-40B4-BE49-F238E27FC236}">
                <a16:creationId xmlns:a16="http://schemas.microsoft.com/office/drawing/2014/main" id="{7CC453E2-1885-474F-960B-C28E01F0DA18}"/>
              </a:ext>
            </a:extLst>
          </p:cNvPr>
          <p:cNvSpPr txBox="1">
            <a:spLocks noChangeArrowheads="1"/>
          </p:cNvSpPr>
          <p:nvPr/>
        </p:nvSpPr>
        <p:spPr bwMode="auto">
          <a:xfrm rot="20783025">
            <a:off x="7956242" y="1675938"/>
            <a:ext cx="492444"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a:lnSpc>
                <a:spcPct val="80000"/>
              </a:lnSpc>
              <a:spcBef>
                <a:spcPct val="0"/>
              </a:spcBef>
              <a:buFontTx/>
              <a:buNone/>
            </a:pPr>
            <a:r>
              <a:rPr lang="en-US" altLang="ja-JP" sz="600" b="1" dirty="0">
                <a:solidFill>
                  <a:schemeClr val="bg1"/>
                </a:solidFill>
                <a:latin typeface="メイリオ" panose="020B0604030504040204" pitchFamily="34" charset="-128"/>
                <a:ea typeface="メイリオ" panose="020B0604030504040204" pitchFamily="34" charset="-128"/>
              </a:rPr>
              <a:t>WEB</a:t>
            </a:r>
          </a:p>
          <a:p>
            <a:pPr algn="ctr">
              <a:lnSpc>
                <a:spcPct val="80000"/>
              </a:lnSpc>
              <a:spcBef>
                <a:spcPct val="0"/>
              </a:spcBef>
              <a:buFontTx/>
              <a:buNone/>
            </a:pPr>
            <a:r>
              <a:rPr lang="ja-JP" altLang="en-US" sz="600" b="1">
                <a:solidFill>
                  <a:schemeClr val="bg1"/>
                </a:solidFill>
                <a:latin typeface="メイリオ" panose="020B0604030504040204" pitchFamily="34" charset="-128"/>
                <a:ea typeface="メイリオ" panose="020B0604030504040204" pitchFamily="34" charset="-128"/>
              </a:rPr>
              <a:t>動画広告</a:t>
            </a:r>
            <a:endParaRPr lang="en-US" altLang="ja-JP" sz="600" b="1" dirty="0">
              <a:solidFill>
                <a:schemeClr val="bg1"/>
              </a:solidFill>
              <a:latin typeface="メイリオ" panose="020B0604030504040204" pitchFamily="34" charset="-128"/>
              <a:ea typeface="メイリオ" panose="020B0604030504040204" pitchFamily="34" charset="-128"/>
            </a:endParaRPr>
          </a:p>
          <a:p>
            <a:pPr algn="ctr">
              <a:lnSpc>
                <a:spcPct val="80000"/>
              </a:lnSpc>
              <a:spcBef>
                <a:spcPct val="0"/>
              </a:spcBef>
              <a:buFontTx/>
              <a:buNone/>
            </a:pPr>
            <a:r>
              <a:rPr lang="ja-JP" altLang="en-US" sz="600" b="1">
                <a:solidFill>
                  <a:schemeClr val="bg1"/>
                </a:solidFill>
                <a:latin typeface="メイリオ" panose="020B0604030504040204" pitchFamily="34" charset="-128"/>
                <a:ea typeface="メイリオ" panose="020B0604030504040204" pitchFamily="34" charset="-128"/>
              </a:rPr>
              <a:t>全般</a:t>
            </a:r>
            <a:endParaRPr lang="ja-JP" altLang="en-US" sz="200" b="1">
              <a:solidFill>
                <a:schemeClr val="bg1"/>
              </a:solidFill>
              <a:latin typeface="メイリオ" panose="020B0604030504040204" pitchFamily="34" charset="-128"/>
              <a:ea typeface="メイリオ" panose="020B0604030504040204" pitchFamily="34" charset="-128"/>
            </a:endParaRPr>
          </a:p>
        </p:txBody>
      </p:sp>
      <p:grpSp>
        <p:nvGrpSpPr>
          <p:cNvPr id="295" name="グループ化 294">
            <a:extLst>
              <a:ext uri="{FF2B5EF4-FFF2-40B4-BE49-F238E27FC236}">
                <a16:creationId xmlns:a16="http://schemas.microsoft.com/office/drawing/2014/main" id="{05C93E6F-8DA0-DF40-9603-EE334A8D54FC}"/>
              </a:ext>
            </a:extLst>
          </p:cNvPr>
          <p:cNvGrpSpPr/>
          <p:nvPr/>
        </p:nvGrpSpPr>
        <p:grpSpPr>
          <a:xfrm>
            <a:off x="8579403" y="1623001"/>
            <a:ext cx="380504" cy="377786"/>
            <a:chOff x="7106262" y="1545030"/>
            <a:chExt cx="444500" cy="441325"/>
          </a:xfrm>
          <a:solidFill>
            <a:srgbClr val="C00000"/>
          </a:solidFill>
        </p:grpSpPr>
        <p:sp>
          <p:nvSpPr>
            <p:cNvPr id="305" name="円/楕円 8">
              <a:extLst>
                <a:ext uri="{FF2B5EF4-FFF2-40B4-BE49-F238E27FC236}">
                  <a16:creationId xmlns:a16="http://schemas.microsoft.com/office/drawing/2014/main" id="{32C800C7-0DC5-5444-9DCC-26ACB4447E5C}"/>
                </a:ext>
              </a:extLst>
            </p:cNvPr>
            <p:cNvSpPr/>
            <p:nvPr/>
          </p:nvSpPr>
          <p:spPr bwMode="auto">
            <a:xfrm>
              <a:off x="7106262" y="1545030"/>
              <a:ext cx="444500" cy="4413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sp>
          <p:nvSpPr>
            <p:cNvPr id="306" name="三角形 4">
              <a:extLst>
                <a:ext uri="{FF2B5EF4-FFF2-40B4-BE49-F238E27FC236}">
                  <a16:creationId xmlns:a16="http://schemas.microsoft.com/office/drawing/2014/main" id="{F33DDC20-E347-AD4F-BE86-DDF9022C097D}"/>
                </a:ext>
              </a:extLst>
            </p:cNvPr>
            <p:cNvSpPr/>
            <p:nvPr/>
          </p:nvSpPr>
          <p:spPr bwMode="auto">
            <a:xfrm rot="7913275">
              <a:off x="7437917" y="1916050"/>
              <a:ext cx="66675" cy="6985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
            </a:p>
          </p:txBody>
        </p:sp>
      </p:grpSp>
      <p:sp>
        <p:nvSpPr>
          <p:cNvPr id="307" name="テキスト ボックス 49">
            <a:extLst>
              <a:ext uri="{FF2B5EF4-FFF2-40B4-BE49-F238E27FC236}">
                <a16:creationId xmlns:a16="http://schemas.microsoft.com/office/drawing/2014/main" id="{16862F18-3B86-EB4E-A054-1A4ED914550D}"/>
              </a:ext>
            </a:extLst>
          </p:cNvPr>
          <p:cNvSpPr txBox="1">
            <a:spLocks noChangeArrowheads="1"/>
          </p:cNvSpPr>
          <p:nvPr/>
        </p:nvSpPr>
        <p:spPr bwMode="auto">
          <a:xfrm rot="20783025">
            <a:off x="8529044" y="1724223"/>
            <a:ext cx="475760" cy="2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34" charset="-128"/>
              </a:defRPr>
            </a:lvl9pPr>
          </a:lstStyle>
          <a:p>
            <a:pPr algn="ctr">
              <a:lnSpc>
                <a:spcPct val="80000"/>
              </a:lnSpc>
              <a:spcBef>
                <a:spcPct val="0"/>
              </a:spcBef>
              <a:buFontTx/>
              <a:buNone/>
            </a:pPr>
            <a:r>
              <a:rPr lang="ja-JP" altLang="en-US" sz="600" b="1" dirty="0">
                <a:solidFill>
                  <a:schemeClr val="bg1"/>
                </a:solidFill>
                <a:latin typeface="メイリオ" panose="020B0604030504040204" pitchFamily="34" charset="-128"/>
                <a:ea typeface="メイリオ" panose="020B0604030504040204" pitchFamily="34" charset="-128"/>
              </a:rPr>
              <a:t>自社</a:t>
            </a:r>
            <a:r>
              <a:rPr lang="en-US" altLang="ja-JP" sz="600" b="1" dirty="0">
                <a:solidFill>
                  <a:schemeClr val="bg1"/>
                </a:solidFill>
                <a:latin typeface="メイリオ" panose="020B0604030504040204" pitchFamily="34" charset="-128"/>
                <a:ea typeface="メイリオ" panose="020B0604030504040204" pitchFamily="34" charset="-128"/>
              </a:rPr>
              <a:t>HP</a:t>
            </a:r>
            <a:r>
              <a:rPr lang="ja-JP" altLang="en-US" sz="600" b="1" dirty="0">
                <a:solidFill>
                  <a:schemeClr val="bg1"/>
                </a:solidFill>
                <a:latin typeface="メイリオ" panose="020B0604030504040204" pitchFamily="34" charset="-128"/>
                <a:ea typeface="メイリオ" panose="020B0604030504040204" pitchFamily="34" charset="-128"/>
              </a:rPr>
              <a:t>　他</a:t>
            </a:r>
            <a:endParaRPr lang="ja-JP" altLang="en-US" sz="200" b="1" dirty="0">
              <a:solidFill>
                <a:schemeClr val="bg1"/>
              </a:solidFill>
              <a:latin typeface="メイリオ" panose="020B0604030504040204" pitchFamily="34" charset="-128"/>
              <a:ea typeface="メイリオ" panose="020B0604030504040204" pitchFamily="34" charset="-128"/>
            </a:endParaRPr>
          </a:p>
        </p:txBody>
      </p:sp>
      <p:sp>
        <p:nvSpPr>
          <p:cNvPr id="308" name="角丸四角形 243">
            <a:extLst>
              <a:ext uri="{FF2B5EF4-FFF2-40B4-BE49-F238E27FC236}">
                <a16:creationId xmlns:a16="http://schemas.microsoft.com/office/drawing/2014/main" id="{ABBEED49-BFB3-B443-93AE-CB60A58C92C6}"/>
              </a:ext>
            </a:extLst>
          </p:cNvPr>
          <p:cNvSpPr/>
          <p:nvPr/>
        </p:nvSpPr>
        <p:spPr>
          <a:xfrm>
            <a:off x="6811595" y="1351511"/>
            <a:ext cx="2592000" cy="180000"/>
          </a:xfrm>
          <a:prstGeom prst="roundRect">
            <a:avLst>
              <a:gd name="adj" fmla="val 50000"/>
            </a:avLst>
          </a:prstGeom>
          <a:solidFill>
            <a:srgbClr val="EE0062"/>
          </a:solidFill>
          <a:ln w="28575">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99060" bIns="49530" numCol="1" spcCol="0" rtlCol="0" fromWordArt="0" anchor="ctr" anchorCtr="0" forceAA="0" compatLnSpc="1">
            <a:prstTxWarp prst="textNoShape">
              <a:avLst/>
            </a:prstTxWarp>
            <a:noAutofit/>
          </a:bodyPr>
          <a:lstStyle/>
          <a:p>
            <a:r>
              <a:rPr lang="ja-JP" altLang="en-US" sz="600" b="1">
                <a:solidFill>
                  <a:schemeClr val="bg1"/>
                </a:solidFill>
                <a:latin typeface="Meiryo" charset="-128"/>
                <a:ea typeface="Meiryo" charset="-128"/>
                <a:cs typeface="Meiryo" charset="-128"/>
              </a:rPr>
              <a:t>オプション</a:t>
            </a:r>
            <a:endParaRPr lang="en-US" altLang="ja-JP" sz="600" b="1" dirty="0">
              <a:solidFill>
                <a:schemeClr val="bg1"/>
              </a:solidFill>
              <a:latin typeface="Meiryo" charset="-128"/>
              <a:ea typeface="Meiryo" charset="-128"/>
              <a:cs typeface="Meiryo" charset="-128"/>
            </a:endParaRPr>
          </a:p>
        </p:txBody>
      </p:sp>
      <p:cxnSp>
        <p:nvCxnSpPr>
          <p:cNvPr id="309" name="直線コネクタ 308">
            <a:extLst>
              <a:ext uri="{FF2B5EF4-FFF2-40B4-BE49-F238E27FC236}">
                <a16:creationId xmlns:a16="http://schemas.microsoft.com/office/drawing/2014/main" id="{CE7F61A3-2112-6F49-AAF3-24F0EAF894C4}"/>
              </a:ext>
            </a:extLst>
          </p:cNvPr>
          <p:cNvCxnSpPr>
            <a:cxnSpLocks/>
          </p:cNvCxnSpPr>
          <p:nvPr/>
        </p:nvCxnSpPr>
        <p:spPr>
          <a:xfrm>
            <a:off x="7290498" y="1320712"/>
            <a:ext cx="0" cy="22336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1" name="テキスト ボックス 310">
            <a:extLst>
              <a:ext uri="{FF2B5EF4-FFF2-40B4-BE49-F238E27FC236}">
                <a16:creationId xmlns:a16="http://schemas.microsoft.com/office/drawing/2014/main" id="{4B2E5135-9129-9F48-A447-8F72716FDAB3}"/>
              </a:ext>
            </a:extLst>
          </p:cNvPr>
          <p:cNvSpPr txBox="1"/>
          <p:nvPr/>
        </p:nvSpPr>
        <p:spPr>
          <a:xfrm>
            <a:off x="6996385" y="1318611"/>
            <a:ext cx="2521231" cy="276999"/>
          </a:xfrm>
          <a:prstGeom prst="rect">
            <a:avLst/>
          </a:prstGeom>
          <a:noFill/>
        </p:spPr>
        <p:txBody>
          <a:bodyPr wrap="square" rtlCol="0">
            <a:spAutoFit/>
          </a:bodyPr>
          <a:lstStyle/>
          <a:p>
            <a:pPr algn="ctr"/>
            <a:r>
              <a:rPr lang="ja-JP" altLang="en-US" sz="600" b="1" dirty="0">
                <a:solidFill>
                  <a:schemeClr val="bg1"/>
                </a:solidFill>
                <a:latin typeface="Meiryo" charset="-128"/>
                <a:ea typeface="Meiryo" charset="-128"/>
                <a:cs typeface="Meiryo" charset="-128"/>
              </a:rPr>
              <a:t>プラス</a:t>
            </a:r>
            <a:r>
              <a:rPr lang="en-US" altLang="ja-JP" sz="1200" b="1" dirty="0">
                <a:solidFill>
                  <a:schemeClr val="bg1"/>
                </a:solidFill>
                <a:latin typeface="Meiryo" charset="-128"/>
                <a:ea typeface="Meiryo" charset="-128"/>
                <a:cs typeface="Meiryo" charset="-128"/>
              </a:rPr>
              <a:t>12</a:t>
            </a:r>
            <a:r>
              <a:rPr lang="ja-JP" altLang="en-US" sz="600" b="1" dirty="0">
                <a:solidFill>
                  <a:schemeClr val="bg1"/>
                </a:solidFill>
                <a:latin typeface="Meiryo" charset="-128"/>
                <a:ea typeface="Meiryo" charset="-128"/>
                <a:cs typeface="Meiryo" charset="-128"/>
              </a:rPr>
              <a:t>万円で</a:t>
            </a:r>
            <a:r>
              <a:rPr lang="ja-JP" altLang="en-US" sz="1050" b="1" u="sng" dirty="0">
                <a:solidFill>
                  <a:schemeClr val="bg1"/>
                </a:solidFill>
                <a:latin typeface="Meiryo" charset="-128"/>
                <a:ea typeface="Meiryo" charset="-128"/>
                <a:cs typeface="Meiryo" charset="-128"/>
              </a:rPr>
              <a:t>動画二次利用</a:t>
            </a:r>
            <a:r>
              <a:rPr lang="ja-JP" altLang="en-US" sz="600" b="1" dirty="0">
                <a:solidFill>
                  <a:schemeClr val="bg1"/>
                </a:solidFill>
                <a:latin typeface="Meiryo" charset="-128"/>
                <a:ea typeface="Meiryo" charset="-128"/>
                <a:cs typeface="Meiryo" charset="-128"/>
              </a:rPr>
              <a:t>が可能に！</a:t>
            </a:r>
            <a:endParaRPr lang="en-US" altLang="ja-JP" sz="600" b="1" dirty="0">
              <a:solidFill>
                <a:schemeClr val="bg1"/>
              </a:solidFill>
              <a:latin typeface="Meiryo" charset="-128"/>
              <a:ea typeface="Meiryo" charset="-128"/>
              <a:cs typeface="Meiryo" charset="-128"/>
            </a:endParaRPr>
          </a:p>
        </p:txBody>
      </p:sp>
      <p:pic>
        <p:nvPicPr>
          <p:cNvPr id="312" name="図 311">
            <a:extLst>
              <a:ext uri="{FF2B5EF4-FFF2-40B4-BE49-F238E27FC236}">
                <a16:creationId xmlns:a16="http://schemas.microsoft.com/office/drawing/2014/main" id="{D08911EC-FAE1-C649-9A9E-95C4100FA8BA}"/>
              </a:ext>
            </a:extLst>
          </p:cNvPr>
          <p:cNvPicPr>
            <a:picLocks noChangeAspect="1"/>
          </p:cNvPicPr>
          <p:nvPr/>
        </p:nvPicPr>
        <p:blipFill>
          <a:blip r:embed="rId22"/>
          <a:stretch>
            <a:fillRect/>
          </a:stretch>
        </p:blipFill>
        <p:spPr>
          <a:xfrm>
            <a:off x="9222767" y="1965567"/>
            <a:ext cx="397233" cy="621343"/>
          </a:xfrm>
          <a:prstGeom prst="rect">
            <a:avLst/>
          </a:prstGeom>
        </p:spPr>
      </p:pic>
      <p:pic>
        <p:nvPicPr>
          <p:cNvPr id="313" name="図 312">
            <a:extLst>
              <a:ext uri="{FF2B5EF4-FFF2-40B4-BE49-F238E27FC236}">
                <a16:creationId xmlns:a16="http://schemas.microsoft.com/office/drawing/2014/main" id="{D91D517A-699A-264D-9C4C-08E7BA76698D}"/>
              </a:ext>
            </a:extLst>
          </p:cNvPr>
          <p:cNvPicPr>
            <a:picLocks noChangeAspect="1"/>
          </p:cNvPicPr>
          <p:nvPr/>
        </p:nvPicPr>
        <p:blipFill>
          <a:blip r:embed="rId23"/>
          <a:stretch>
            <a:fillRect/>
          </a:stretch>
        </p:blipFill>
        <p:spPr>
          <a:xfrm rot="21095228" flipH="1">
            <a:off x="9148369" y="1363760"/>
            <a:ext cx="668661" cy="627207"/>
          </a:xfrm>
          <a:prstGeom prst="rect">
            <a:avLst/>
          </a:prstGeom>
        </p:spPr>
      </p:pic>
      <p:sp>
        <p:nvSpPr>
          <p:cNvPr id="314" name="テキスト ボックス 313">
            <a:extLst>
              <a:ext uri="{FF2B5EF4-FFF2-40B4-BE49-F238E27FC236}">
                <a16:creationId xmlns:a16="http://schemas.microsoft.com/office/drawing/2014/main" id="{364D1CAD-4DC9-7249-A1E7-BF84AC9394A2}"/>
              </a:ext>
            </a:extLst>
          </p:cNvPr>
          <p:cNvSpPr txBox="1"/>
          <p:nvPr/>
        </p:nvSpPr>
        <p:spPr>
          <a:xfrm>
            <a:off x="9054671" y="1449882"/>
            <a:ext cx="847405" cy="446276"/>
          </a:xfrm>
          <a:prstGeom prst="rect">
            <a:avLst/>
          </a:prstGeom>
          <a:noFill/>
        </p:spPr>
        <p:txBody>
          <a:bodyPr wrap="square" rtlCol="0">
            <a:spAutoFit/>
          </a:bodyPr>
          <a:lstStyle/>
          <a:p>
            <a:pPr algn="ctr"/>
            <a:r>
              <a:rPr lang="ja-JP" altLang="en-US" sz="700" dirty="0">
                <a:solidFill>
                  <a:srgbClr val="EE0062"/>
                </a:solidFill>
                <a:latin typeface="Meiryo" charset="-128"/>
                <a:ea typeface="Meiryo" charset="-128"/>
                <a:cs typeface="Meiryo" charset="-128"/>
              </a:rPr>
              <a:t>ﾅﾚｰｼｮﾝ</a:t>
            </a:r>
            <a:r>
              <a:rPr lang="ja-JP" altLang="en-US" sz="600" dirty="0">
                <a:solidFill>
                  <a:srgbClr val="EE0062"/>
                </a:solidFill>
                <a:latin typeface="Meiryo" charset="-128"/>
                <a:ea typeface="Meiryo" charset="-128"/>
                <a:cs typeface="Meiryo" charset="-128"/>
              </a:rPr>
              <a:t>挿入</a:t>
            </a:r>
            <a:r>
              <a:rPr lang="ja-JP" altLang="en-US" sz="500" dirty="0">
                <a:latin typeface="Meiryo" charset="-128"/>
                <a:ea typeface="Meiryo" charset="-128"/>
                <a:cs typeface="Meiryo" charset="-128"/>
              </a:rPr>
              <a:t>や</a:t>
            </a:r>
            <a:endParaRPr lang="en-US" altLang="ja-JP" sz="500" dirty="0">
              <a:latin typeface="Meiryo" charset="-128"/>
              <a:ea typeface="Meiryo" charset="-128"/>
              <a:cs typeface="Meiryo" charset="-128"/>
            </a:endParaRPr>
          </a:p>
          <a:p>
            <a:pPr algn="ctr"/>
            <a:r>
              <a:rPr lang="ja-JP" altLang="en-US" sz="600" dirty="0">
                <a:solidFill>
                  <a:srgbClr val="EE0062"/>
                </a:solidFill>
                <a:latin typeface="Meiryo" charset="-128"/>
                <a:ea typeface="Meiryo" charset="-128"/>
                <a:cs typeface="Meiryo" charset="-128"/>
              </a:rPr>
              <a:t>別媒体での使用</a:t>
            </a:r>
            <a:r>
              <a:rPr lang="ja-JP" altLang="en-US" sz="500" dirty="0">
                <a:latin typeface="Meiryo" charset="-128"/>
                <a:ea typeface="Meiryo" charset="-128"/>
                <a:cs typeface="Meiryo" charset="-128"/>
              </a:rPr>
              <a:t>を</a:t>
            </a:r>
            <a:endParaRPr lang="en-US" altLang="ja-JP" sz="500" dirty="0">
              <a:latin typeface="Meiryo" charset="-128"/>
              <a:ea typeface="Meiryo" charset="-128"/>
              <a:cs typeface="Meiryo" charset="-128"/>
            </a:endParaRPr>
          </a:p>
          <a:p>
            <a:pPr algn="ctr"/>
            <a:r>
              <a:rPr lang="ja-JP" altLang="en-US" sz="500" dirty="0">
                <a:latin typeface="Meiryo" charset="-128"/>
                <a:ea typeface="Meiryo" charset="-128"/>
                <a:cs typeface="Meiryo" charset="-128"/>
              </a:rPr>
              <a:t>ご希望の場合は</a:t>
            </a:r>
            <a:endParaRPr lang="en-US" altLang="ja-JP" sz="500" dirty="0">
              <a:latin typeface="Meiryo" charset="-128"/>
              <a:ea typeface="Meiryo" charset="-128"/>
              <a:cs typeface="Meiryo" charset="-128"/>
            </a:endParaRPr>
          </a:p>
          <a:p>
            <a:pPr algn="ctr"/>
            <a:r>
              <a:rPr lang="ja-JP" altLang="en-US" sz="500" dirty="0">
                <a:latin typeface="Meiryo" charset="-128"/>
                <a:ea typeface="Meiryo" charset="-128"/>
                <a:cs typeface="Meiryo" charset="-128"/>
              </a:rPr>
              <a:t>こちら</a:t>
            </a:r>
            <a:r>
              <a:rPr lang="en-US" altLang="ja-JP" sz="500" dirty="0">
                <a:latin typeface="Meiryo" charset="-128"/>
                <a:ea typeface="Meiryo" charset="-128"/>
                <a:cs typeface="Meiryo" charset="-128"/>
              </a:rPr>
              <a:t>!</a:t>
            </a:r>
            <a:endParaRPr lang="ja-JP" altLang="en-US" sz="500" dirty="0">
              <a:latin typeface="Meiryo" charset="-128"/>
              <a:ea typeface="Meiryo" charset="-128"/>
              <a:cs typeface="Meiryo" charset="-128"/>
            </a:endParaRPr>
          </a:p>
        </p:txBody>
      </p:sp>
      <p:sp>
        <p:nvSpPr>
          <p:cNvPr id="315" name="正方形/長方形 314">
            <a:extLst>
              <a:ext uri="{FF2B5EF4-FFF2-40B4-BE49-F238E27FC236}">
                <a16:creationId xmlns:a16="http://schemas.microsoft.com/office/drawing/2014/main" id="{66467B6E-8D28-254C-A0FD-50FAF7ACC1CD}"/>
              </a:ext>
            </a:extLst>
          </p:cNvPr>
          <p:cNvSpPr/>
          <p:nvPr/>
        </p:nvSpPr>
        <p:spPr bwMode="auto">
          <a:xfrm>
            <a:off x="8392111" y="2102481"/>
            <a:ext cx="88900" cy="49701"/>
          </a:xfrm>
          <a:prstGeom prst="rect">
            <a:avLst/>
          </a:prstGeom>
          <a:solidFill>
            <a:srgbClr val="C6E5F4"/>
          </a:solidFill>
          <a:ln w="12700" cap="flat" cmpd="sng" algn="ctr">
            <a:solidFill>
              <a:srgbClr val="C6E5F4"/>
            </a:solidFill>
            <a:prstDash val="solid"/>
            <a:miter lim="800000"/>
          </a:ln>
          <a:effectLst/>
        </p:spPr>
        <p:txBody>
          <a:bodyPr anchor="ctr"/>
          <a:lstStyle/>
          <a:p>
            <a:pPr algn="ctr" eaLnBrk="1" fontAlgn="auto" hangingPunct="1">
              <a:spcBef>
                <a:spcPts val="0"/>
              </a:spcBef>
              <a:spcAft>
                <a:spcPts val="0"/>
              </a:spcAft>
              <a:defRPr/>
            </a:pPr>
            <a:endParaRPr kumimoji="0" lang="ja-JP" altLang="en-US" sz="300" kern="0">
              <a:solidFill>
                <a:prstClr val="white"/>
              </a:solidFill>
              <a:latin typeface="Calibri" panose="020F0502020204030204"/>
              <a:ea typeface="游ゴシック" panose="020B0400000000000000" pitchFamily="50" charset="-128"/>
            </a:endParaRPr>
          </a:p>
        </p:txBody>
      </p:sp>
      <p:sp>
        <p:nvSpPr>
          <p:cNvPr id="316" name="角丸四角形 315">
            <a:extLst>
              <a:ext uri="{FF2B5EF4-FFF2-40B4-BE49-F238E27FC236}">
                <a16:creationId xmlns:a16="http://schemas.microsoft.com/office/drawing/2014/main" id="{F6B59CD8-41B6-F04D-8EDB-998BFE932091}"/>
              </a:ext>
            </a:extLst>
          </p:cNvPr>
          <p:cNvSpPr/>
          <p:nvPr/>
        </p:nvSpPr>
        <p:spPr>
          <a:xfrm>
            <a:off x="1420488" y="1320072"/>
            <a:ext cx="3858310" cy="277200"/>
          </a:xfrm>
          <a:prstGeom prst="roundRect">
            <a:avLst>
              <a:gd name="adj" fmla="val 50000"/>
            </a:avLst>
          </a:prstGeom>
          <a:solidFill>
            <a:schemeClr val="tx1">
              <a:lumMod val="50000"/>
              <a:lumOff val="50000"/>
            </a:schemeClr>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317" name="テキスト ボックス 316">
            <a:extLst>
              <a:ext uri="{FF2B5EF4-FFF2-40B4-BE49-F238E27FC236}">
                <a16:creationId xmlns:a16="http://schemas.microsoft.com/office/drawing/2014/main" id="{91971D10-D109-6F49-A9E9-D0683B4E23C4}"/>
              </a:ext>
            </a:extLst>
          </p:cNvPr>
          <p:cNvSpPr txBox="1"/>
          <p:nvPr/>
        </p:nvSpPr>
        <p:spPr>
          <a:xfrm>
            <a:off x="1675405" y="1351987"/>
            <a:ext cx="2268570" cy="276999"/>
          </a:xfrm>
          <a:prstGeom prst="rect">
            <a:avLst/>
          </a:prstGeom>
          <a:noFill/>
          <a:ln>
            <a:noFill/>
          </a:ln>
        </p:spPr>
        <p:txBody>
          <a:bodyPr wrap="none" rtlCol="0">
            <a:spAutoFit/>
          </a:bodyPr>
          <a:lstStyle/>
          <a:p>
            <a:pPr algn="ctr"/>
            <a:r>
              <a:rPr lang="ja-JP" altLang="en-US" sz="1200" b="1" spc="50" dirty="0">
                <a:solidFill>
                  <a:schemeClr val="bg1"/>
                </a:solidFill>
                <a:latin typeface="Meiryo" charset="-128"/>
                <a:ea typeface="Meiryo" charset="-128"/>
                <a:cs typeface="Meiryo" charset="-128"/>
              </a:rPr>
              <a:t>既存の静止画データをもとに</a:t>
            </a:r>
          </a:p>
        </p:txBody>
      </p:sp>
      <p:sp>
        <p:nvSpPr>
          <p:cNvPr id="318" name="テキスト ボックス 317">
            <a:extLst>
              <a:ext uri="{FF2B5EF4-FFF2-40B4-BE49-F238E27FC236}">
                <a16:creationId xmlns:a16="http://schemas.microsoft.com/office/drawing/2014/main" id="{81E04DF2-EE31-6C4D-A6EA-BA7C0A3AF29F}"/>
              </a:ext>
            </a:extLst>
          </p:cNvPr>
          <p:cNvSpPr txBox="1"/>
          <p:nvPr/>
        </p:nvSpPr>
        <p:spPr>
          <a:xfrm>
            <a:off x="3799124" y="1342228"/>
            <a:ext cx="1261884" cy="276999"/>
          </a:xfrm>
          <a:prstGeom prst="rect">
            <a:avLst/>
          </a:prstGeom>
          <a:noFill/>
        </p:spPr>
        <p:txBody>
          <a:bodyPr wrap="none" rtlCol="0">
            <a:spAutoFit/>
          </a:bodyPr>
          <a:lstStyle/>
          <a:p>
            <a:r>
              <a:rPr lang="ja-JP" altLang="en-US" sz="1200" b="1" dirty="0">
                <a:ln w="3175">
                  <a:noFill/>
                  <a:prstDash val="solid"/>
                </a:ln>
                <a:solidFill>
                  <a:srgbClr val="EE0062"/>
                </a:solidFill>
                <a:effectLst>
                  <a:glow rad="63500">
                    <a:schemeClr val="bg1"/>
                  </a:glow>
                </a:effectLst>
                <a:latin typeface="Meiryo" charset="-128"/>
                <a:ea typeface="Meiryo" charset="-128"/>
                <a:cs typeface="Meiryo" charset="-128"/>
              </a:rPr>
              <a:t>動画素材を作成</a:t>
            </a:r>
            <a:endParaRPr kumimoji="1" lang="ja-JP" altLang="en-US" sz="1200" b="1" dirty="0">
              <a:ln w="3175">
                <a:noFill/>
                <a:prstDash val="solid"/>
              </a:ln>
              <a:solidFill>
                <a:srgbClr val="EE0062"/>
              </a:solidFill>
              <a:effectLst>
                <a:glow rad="63500">
                  <a:schemeClr val="bg1"/>
                </a:glow>
              </a:effectLst>
              <a:latin typeface="Arial Black" panose="020B0604020202020204" pitchFamily="34" charset="0"/>
              <a:cs typeface="Arial Black" panose="020B0604020202020204" pitchFamily="34" charset="0"/>
            </a:endParaRPr>
          </a:p>
        </p:txBody>
      </p:sp>
      <p:pic>
        <p:nvPicPr>
          <p:cNvPr id="319" name="図 318">
            <a:extLst>
              <a:ext uri="{FF2B5EF4-FFF2-40B4-BE49-F238E27FC236}">
                <a16:creationId xmlns:a16="http://schemas.microsoft.com/office/drawing/2014/main" id="{46071F53-A50F-AE47-BAA1-5B2754ADEC05}"/>
              </a:ext>
            </a:extLst>
          </p:cNvPr>
          <p:cNvPicPr>
            <a:picLocks noChangeAspect="1"/>
          </p:cNvPicPr>
          <p:nvPr/>
        </p:nvPicPr>
        <p:blipFill>
          <a:blip r:embed="rId24"/>
          <a:stretch>
            <a:fillRect/>
          </a:stretch>
        </p:blipFill>
        <p:spPr>
          <a:xfrm>
            <a:off x="790208" y="1484939"/>
            <a:ext cx="2721212" cy="983928"/>
          </a:xfrm>
          <a:prstGeom prst="rect">
            <a:avLst/>
          </a:prstGeom>
        </p:spPr>
      </p:pic>
      <p:sp>
        <p:nvSpPr>
          <p:cNvPr id="320" name="下矢印 319">
            <a:extLst>
              <a:ext uri="{FF2B5EF4-FFF2-40B4-BE49-F238E27FC236}">
                <a16:creationId xmlns:a16="http://schemas.microsoft.com/office/drawing/2014/main" id="{F0BC8AAE-AF49-D240-B3D1-4AF8E3B15E42}"/>
              </a:ext>
            </a:extLst>
          </p:cNvPr>
          <p:cNvSpPr/>
          <p:nvPr/>
        </p:nvSpPr>
        <p:spPr>
          <a:xfrm rot="16200000">
            <a:off x="3732786" y="1876928"/>
            <a:ext cx="329184" cy="293311"/>
          </a:xfrm>
          <a:prstGeom prst="downArrow">
            <a:avLst>
              <a:gd name="adj1" fmla="val 52729"/>
              <a:gd name="adj2" fmla="val 4668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latin typeface="Meiryo" charset="-128"/>
              <a:ea typeface="Meiryo" charset="-128"/>
              <a:cs typeface="Meiryo" charset="-128"/>
            </a:endParaRPr>
          </a:p>
        </p:txBody>
      </p:sp>
      <p:sp>
        <p:nvSpPr>
          <p:cNvPr id="321" name="正方形/長方形 320">
            <a:extLst>
              <a:ext uri="{FF2B5EF4-FFF2-40B4-BE49-F238E27FC236}">
                <a16:creationId xmlns:a16="http://schemas.microsoft.com/office/drawing/2014/main" id="{E4BFEF5C-684B-054E-A3CA-5CD339947D7C}"/>
              </a:ext>
            </a:extLst>
          </p:cNvPr>
          <p:cNvSpPr/>
          <p:nvPr/>
        </p:nvSpPr>
        <p:spPr>
          <a:xfrm>
            <a:off x="3967201" y="2307258"/>
            <a:ext cx="2182008" cy="200055"/>
          </a:xfrm>
          <a:prstGeom prst="rect">
            <a:avLst/>
          </a:prstGeom>
        </p:spPr>
        <p:txBody>
          <a:bodyPr wrap="none">
            <a:spAutoFit/>
          </a:bodyPr>
          <a:lstStyle/>
          <a:p>
            <a:r>
              <a:rPr lang="en-US" altLang="ja-JP" sz="700" dirty="0">
                <a:solidFill>
                  <a:srgbClr val="EE0062"/>
                </a:solidFill>
                <a:latin typeface="Meiryo" charset="-128"/>
                <a:ea typeface="Meiryo" charset="-128"/>
                <a:cs typeface="Meiryo" charset="-128"/>
              </a:rPr>
              <a:t>※</a:t>
            </a:r>
            <a:r>
              <a:rPr lang="ja-JP" altLang="en-US" sz="700" dirty="0">
                <a:solidFill>
                  <a:srgbClr val="EE0062"/>
                </a:solidFill>
                <a:latin typeface="Meiryo" charset="-128"/>
                <a:ea typeface="Meiryo" charset="-128"/>
                <a:cs typeface="Meiryo" charset="-128"/>
              </a:rPr>
              <a:t>お任せ</a:t>
            </a:r>
            <a:r>
              <a:rPr lang="en-US" altLang="ja-JP" sz="700" dirty="0">
                <a:solidFill>
                  <a:srgbClr val="EE0062"/>
                </a:solidFill>
                <a:latin typeface="Meiryo" charset="-128"/>
                <a:ea typeface="Meiryo" charset="-128"/>
                <a:cs typeface="Meiryo" charset="-128"/>
              </a:rPr>
              <a:t>BGM</a:t>
            </a:r>
            <a:r>
              <a:rPr lang="ja-JP" altLang="en-US" sz="700" dirty="0">
                <a:solidFill>
                  <a:srgbClr val="EE0062"/>
                </a:solidFill>
                <a:latin typeface="Meiryo" charset="-128"/>
                <a:ea typeface="Meiryo" charset="-128"/>
                <a:cs typeface="Meiryo" charset="-128"/>
              </a:rPr>
              <a:t>のみでナレーションは含まれません</a:t>
            </a:r>
            <a:endParaRPr lang="en-US" altLang="ja-JP" sz="700" dirty="0">
              <a:solidFill>
                <a:srgbClr val="EE0062"/>
              </a:solidFill>
              <a:latin typeface="Meiryo" charset="-128"/>
              <a:ea typeface="Meiryo" charset="-128"/>
              <a:cs typeface="Meiryo" charset="-128"/>
            </a:endParaRPr>
          </a:p>
        </p:txBody>
      </p:sp>
      <p:pic>
        <p:nvPicPr>
          <p:cNvPr id="322" name="図 321">
            <a:extLst>
              <a:ext uri="{FF2B5EF4-FFF2-40B4-BE49-F238E27FC236}">
                <a16:creationId xmlns:a16="http://schemas.microsoft.com/office/drawing/2014/main" id="{3F3DCB37-7CDB-E445-8D01-E386E647C0DD}"/>
              </a:ext>
            </a:extLst>
          </p:cNvPr>
          <p:cNvPicPr>
            <a:picLocks noChangeAspect="1"/>
          </p:cNvPicPr>
          <p:nvPr/>
        </p:nvPicPr>
        <p:blipFill>
          <a:blip r:embed="rId25"/>
          <a:stretch>
            <a:fillRect/>
          </a:stretch>
        </p:blipFill>
        <p:spPr>
          <a:xfrm>
            <a:off x="4495008" y="1685693"/>
            <a:ext cx="793401" cy="638345"/>
          </a:xfrm>
          <a:prstGeom prst="rect">
            <a:avLst/>
          </a:prstGeom>
        </p:spPr>
      </p:pic>
      <p:grpSp>
        <p:nvGrpSpPr>
          <p:cNvPr id="323" name="グループ化 322">
            <a:extLst>
              <a:ext uri="{FF2B5EF4-FFF2-40B4-BE49-F238E27FC236}">
                <a16:creationId xmlns:a16="http://schemas.microsoft.com/office/drawing/2014/main" id="{062C9E86-83DB-2B4F-B5B4-4BD9C64FC623}"/>
              </a:ext>
            </a:extLst>
          </p:cNvPr>
          <p:cNvGrpSpPr/>
          <p:nvPr/>
        </p:nvGrpSpPr>
        <p:grpSpPr>
          <a:xfrm>
            <a:off x="5237806" y="1672454"/>
            <a:ext cx="610636" cy="626508"/>
            <a:chOff x="3577777" y="1544532"/>
            <a:chExt cx="735773" cy="754898"/>
          </a:xfrm>
        </p:grpSpPr>
        <p:sp>
          <p:nvSpPr>
            <p:cNvPr id="324" name="円/楕円 323">
              <a:extLst>
                <a:ext uri="{FF2B5EF4-FFF2-40B4-BE49-F238E27FC236}">
                  <a16:creationId xmlns:a16="http://schemas.microsoft.com/office/drawing/2014/main" id="{0EBC0C5C-C2AE-A641-9387-F21266D1AF2C}"/>
                </a:ext>
              </a:extLst>
            </p:cNvPr>
            <p:cNvSpPr/>
            <p:nvPr/>
          </p:nvSpPr>
          <p:spPr>
            <a:xfrm>
              <a:off x="3577777" y="1565044"/>
              <a:ext cx="734386" cy="73438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25" name="テキスト ボックス 324">
              <a:extLst>
                <a:ext uri="{FF2B5EF4-FFF2-40B4-BE49-F238E27FC236}">
                  <a16:creationId xmlns:a16="http://schemas.microsoft.com/office/drawing/2014/main" id="{2D1F5A49-8206-E641-A3CC-A8CB2846D4D6}"/>
                </a:ext>
              </a:extLst>
            </p:cNvPr>
            <p:cNvSpPr txBox="1"/>
            <p:nvPr/>
          </p:nvSpPr>
          <p:spPr>
            <a:xfrm>
              <a:off x="3579193" y="1544532"/>
              <a:ext cx="734357" cy="678652"/>
            </a:xfrm>
            <a:prstGeom prst="rect">
              <a:avLst/>
            </a:prstGeom>
            <a:noFill/>
          </p:spPr>
          <p:txBody>
            <a:bodyPr wrap="none" rtlCol="0">
              <a:spAutoFit/>
            </a:bodyPr>
            <a:lstStyle/>
            <a:p>
              <a:pPr algn="ctr">
                <a:lnSpc>
                  <a:spcPct val="180000"/>
                </a:lnSpc>
              </a:pPr>
              <a:r>
                <a:rPr lang="en-US" altLang="ja-JP" sz="900" b="1" dirty="0">
                  <a:solidFill>
                    <a:schemeClr val="bg1"/>
                  </a:solidFill>
                  <a:latin typeface="Meiryo" charset="-128"/>
                  <a:ea typeface="Meiryo" charset="-128"/>
                  <a:cs typeface="Meiryo" charset="-128"/>
                </a:rPr>
                <a:t>15</a:t>
              </a:r>
              <a:r>
                <a:rPr lang="ja-JP" altLang="en-US" sz="900" b="1" dirty="0">
                  <a:solidFill>
                    <a:schemeClr val="bg1"/>
                  </a:solidFill>
                  <a:latin typeface="Meiryo" charset="-128"/>
                  <a:ea typeface="Meiryo" charset="-128"/>
                  <a:cs typeface="Meiryo" charset="-128"/>
                </a:rPr>
                <a:t>秒</a:t>
              </a:r>
              <a:endParaRPr lang="en-US" altLang="ja-JP" sz="900" b="1" dirty="0">
                <a:solidFill>
                  <a:schemeClr val="bg1"/>
                </a:solidFill>
                <a:latin typeface="Meiryo" charset="-128"/>
                <a:ea typeface="Meiryo" charset="-128"/>
                <a:cs typeface="Meiryo" charset="-128"/>
              </a:endParaRPr>
            </a:p>
            <a:p>
              <a:pPr algn="ctr">
                <a:lnSpc>
                  <a:spcPct val="180000"/>
                </a:lnSpc>
              </a:pPr>
              <a:r>
                <a:rPr lang="en-US" altLang="ja-JP" sz="900" b="1" dirty="0">
                  <a:solidFill>
                    <a:schemeClr val="bg1"/>
                  </a:solidFill>
                  <a:latin typeface="Meiryo" charset="-128"/>
                  <a:ea typeface="Meiryo" charset="-128"/>
                  <a:cs typeface="Meiryo" charset="-128"/>
                </a:rPr>
                <a:t>1</a:t>
              </a:r>
              <a:r>
                <a:rPr lang="ja-JP" altLang="en-US" sz="900" b="1" dirty="0">
                  <a:solidFill>
                    <a:schemeClr val="bg1"/>
                  </a:solidFill>
                  <a:latin typeface="Meiryo" charset="-128"/>
                  <a:ea typeface="Meiryo" charset="-128"/>
                  <a:cs typeface="Meiryo" charset="-128"/>
                </a:rPr>
                <a:t>タイプ</a:t>
              </a:r>
            </a:p>
          </p:txBody>
        </p:sp>
      </p:grpSp>
      <p:cxnSp>
        <p:nvCxnSpPr>
          <p:cNvPr id="326" name="直線コネクタ 325">
            <a:extLst>
              <a:ext uri="{FF2B5EF4-FFF2-40B4-BE49-F238E27FC236}">
                <a16:creationId xmlns:a16="http://schemas.microsoft.com/office/drawing/2014/main" id="{23A2003F-B25A-0449-81DF-89DB9C5F89D2}"/>
              </a:ext>
            </a:extLst>
          </p:cNvPr>
          <p:cNvCxnSpPr>
            <a:cxnSpLocks/>
          </p:cNvCxnSpPr>
          <p:nvPr/>
        </p:nvCxnSpPr>
        <p:spPr>
          <a:xfrm>
            <a:off x="5227550" y="1976929"/>
            <a:ext cx="614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39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正方形/長方形 219">
            <a:extLst>
              <a:ext uri="{FF2B5EF4-FFF2-40B4-BE49-F238E27FC236}">
                <a16:creationId xmlns:a16="http://schemas.microsoft.com/office/drawing/2014/main" id="{3CA9E0E6-E3CA-48D7-8ADC-70405231E006}"/>
              </a:ext>
            </a:extLst>
          </p:cNvPr>
          <p:cNvSpPr/>
          <p:nvPr/>
        </p:nvSpPr>
        <p:spPr>
          <a:xfrm>
            <a:off x="366099" y="3941598"/>
            <a:ext cx="9136715" cy="2864319"/>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2C97CD8-4F30-4898-9FDF-1131AD5B7D09}"/>
              </a:ext>
            </a:extLst>
          </p:cNvPr>
          <p:cNvSpPr/>
          <p:nvPr/>
        </p:nvSpPr>
        <p:spPr>
          <a:xfrm>
            <a:off x="4158176" y="907514"/>
            <a:ext cx="5344171" cy="2927057"/>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4" name="Picture 4">
            <a:extLst>
              <a:ext uri="{FF2B5EF4-FFF2-40B4-BE49-F238E27FC236}">
                <a16:creationId xmlns:a16="http://schemas.microsoft.com/office/drawing/2014/main" id="{81F6AEAF-F89A-43FE-9618-24D67467E77D}"/>
              </a:ext>
            </a:extLst>
          </p:cNvPr>
          <p:cNvPicPr>
            <a:picLocks noChangeAspect="1" noChangeArrowheads="1"/>
          </p:cNvPicPr>
          <p:nvPr/>
        </p:nvPicPr>
        <p:blipFill>
          <a:blip r:embed="rId3" cstate="print"/>
          <a:srcRect l="14807" t="14753" r="23812" b="23120"/>
          <a:stretch>
            <a:fillRect/>
          </a:stretch>
        </p:blipFill>
        <p:spPr bwMode="auto">
          <a:xfrm>
            <a:off x="5465365" y="4205821"/>
            <a:ext cx="1398746" cy="1061816"/>
          </a:xfrm>
          <a:prstGeom prst="rect">
            <a:avLst/>
          </a:prstGeom>
          <a:noFill/>
          <a:ln w="9525">
            <a:noFill/>
            <a:miter lim="800000"/>
            <a:headEnd/>
            <a:tailEnd/>
          </a:ln>
          <a:effectLst/>
        </p:spPr>
      </p:pic>
      <p:grpSp>
        <p:nvGrpSpPr>
          <p:cNvPr id="169" name="グループ化 168">
            <a:extLst>
              <a:ext uri="{FF2B5EF4-FFF2-40B4-BE49-F238E27FC236}">
                <a16:creationId xmlns:a16="http://schemas.microsoft.com/office/drawing/2014/main" id="{E624EE27-8A2B-43AC-8FB8-07A7D2B65A0E}"/>
              </a:ext>
            </a:extLst>
          </p:cNvPr>
          <p:cNvGrpSpPr/>
          <p:nvPr/>
        </p:nvGrpSpPr>
        <p:grpSpPr>
          <a:xfrm>
            <a:off x="6988345" y="4205821"/>
            <a:ext cx="1812256" cy="1061816"/>
            <a:chOff x="3216523" y="1612249"/>
            <a:chExt cx="3116056" cy="1877349"/>
          </a:xfrm>
        </p:grpSpPr>
        <p:pic>
          <p:nvPicPr>
            <p:cNvPr id="172" name="図 1">
              <a:extLst>
                <a:ext uri="{FF2B5EF4-FFF2-40B4-BE49-F238E27FC236}">
                  <a16:creationId xmlns:a16="http://schemas.microsoft.com/office/drawing/2014/main" id="{82031590-4F09-48A1-AEF2-4002DFDD3633}"/>
                </a:ext>
              </a:extLst>
            </p:cNvPr>
            <p:cNvPicPr>
              <a:picLocks noChangeAspect="1"/>
            </p:cNvPicPr>
            <p:nvPr/>
          </p:nvPicPr>
          <p:blipFill>
            <a:blip r:embed="rId4" cstate="print"/>
            <a:srcRect l="279" t="43503" r="60044" b="18979"/>
            <a:stretch>
              <a:fillRect/>
            </a:stretch>
          </p:blipFill>
          <p:spPr bwMode="auto">
            <a:xfrm>
              <a:off x="3216523" y="1612249"/>
              <a:ext cx="3116056" cy="1877349"/>
            </a:xfrm>
            <a:prstGeom prst="rect">
              <a:avLst/>
            </a:prstGeom>
            <a:noFill/>
            <a:ln w="9525">
              <a:solidFill>
                <a:sysClr val="windowText" lastClr="000000"/>
              </a:solidFill>
              <a:miter lim="800000"/>
              <a:headEnd/>
              <a:tailEnd/>
            </a:ln>
          </p:spPr>
        </p:pic>
        <p:sp>
          <p:nvSpPr>
            <p:cNvPr id="173" name="円/楕円 20">
              <a:extLst>
                <a:ext uri="{FF2B5EF4-FFF2-40B4-BE49-F238E27FC236}">
                  <a16:creationId xmlns:a16="http://schemas.microsoft.com/office/drawing/2014/main" id="{C8D196CD-D413-44D7-913D-D18AA47E6F4C}"/>
                </a:ext>
              </a:extLst>
            </p:cNvPr>
            <p:cNvSpPr/>
            <p:nvPr/>
          </p:nvSpPr>
          <p:spPr>
            <a:xfrm>
              <a:off x="4156346" y="2389287"/>
              <a:ext cx="146275" cy="145270"/>
            </a:xfrm>
            <a:prstGeom prst="ellipse">
              <a:avLst/>
            </a:prstGeom>
            <a:noFill/>
            <a:ln w="38100" cap="flat" cmpd="sng" algn="ctr">
              <a:solidFill>
                <a:srgbClr val="FF6699"/>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175" name="グループ化 174">
            <a:extLst>
              <a:ext uri="{FF2B5EF4-FFF2-40B4-BE49-F238E27FC236}">
                <a16:creationId xmlns:a16="http://schemas.microsoft.com/office/drawing/2014/main" id="{957ED428-40E3-4F3F-AFA1-984ABD9EDC50}"/>
              </a:ext>
            </a:extLst>
          </p:cNvPr>
          <p:cNvGrpSpPr/>
          <p:nvPr/>
        </p:nvGrpSpPr>
        <p:grpSpPr>
          <a:xfrm>
            <a:off x="6996518" y="5637074"/>
            <a:ext cx="1825772" cy="1061816"/>
            <a:chOff x="3204445" y="4643760"/>
            <a:chExt cx="3116133" cy="1884731"/>
          </a:xfrm>
        </p:grpSpPr>
        <p:pic>
          <p:nvPicPr>
            <p:cNvPr id="177" name="図 1">
              <a:extLst>
                <a:ext uri="{FF2B5EF4-FFF2-40B4-BE49-F238E27FC236}">
                  <a16:creationId xmlns:a16="http://schemas.microsoft.com/office/drawing/2014/main" id="{D4CF99E0-40B4-416D-B10A-826ED533ECBB}"/>
                </a:ext>
              </a:extLst>
            </p:cNvPr>
            <p:cNvPicPr>
              <a:picLocks noChangeAspect="1"/>
            </p:cNvPicPr>
            <p:nvPr/>
          </p:nvPicPr>
          <p:blipFill>
            <a:blip r:embed="rId5" cstate="print"/>
            <a:srcRect l="61580" t="7701" r="1963" b="59725"/>
            <a:stretch>
              <a:fillRect/>
            </a:stretch>
          </p:blipFill>
          <p:spPr bwMode="auto">
            <a:xfrm>
              <a:off x="3204445" y="4643760"/>
              <a:ext cx="3116133" cy="1884731"/>
            </a:xfrm>
            <a:prstGeom prst="rect">
              <a:avLst/>
            </a:prstGeom>
            <a:noFill/>
            <a:ln w="9525">
              <a:solidFill>
                <a:sysClr val="windowText" lastClr="000000"/>
              </a:solidFill>
              <a:miter lim="800000"/>
              <a:headEnd/>
              <a:tailEnd/>
            </a:ln>
          </p:spPr>
        </p:pic>
        <p:sp>
          <p:nvSpPr>
            <p:cNvPr id="178" name="円/楕円 18">
              <a:extLst>
                <a:ext uri="{FF2B5EF4-FFF2-40B4-BE49-F238E27FC236}">
                  <a16:creationId xmlns:a16="http://schemas.microsoft.com/office/drawing/2014/main" id="{B1AE9EE6-FE8E-4D14-A270-2A56B35AD6D8}"/>
                </a:ext>
              </a:extLst>
            </p:cNvPr>
            <p:cNvSpPr/>
            <p:nvPr/>
          </p:nvSpPr>
          <p:spPr>
            <a:xfrm>
              <a:off x="4490070" y="5303515"/>
              <a:ext cx="146275" cy="145270"/>
            </a:xfrm>
            <a:prstGeom prst="ellipse">
              <a:avLst/>
            </a:prstGeom>
            <a:noFill/>
            <a:ln w="38100" cap="flat" cmpd="sng" algn="ctr">
              <a:solidFill>
                <a:srgbClr val="FF6699"/>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pic>
        <p:nvPicPr>
          <p:cNvPr id="182" name="Picture 2">
            <a:extLst>
              <a:ext uri="{FF2B5EF4-FFF2-40B4-BE49-F238E27FC236}">
                <a16:creationId xmlns:a16="http://schemas.microsoft.com/office/drawing/2014/main" id="{E8588E22-77C8-4063-8A48-DC7746D2529F}"/>
              </a:ext>
            </a:extLst>
          </p:cNvPr>
          <p:cNvPicPr>
            <a:picLocks noChangeAspect="1" noChangeArrowheads="1"/>
          </p:cNvPicPr>
          <p:nvPr/>
        </p:nvPicPr>
        <p:blipFill>
          <a:blip r:embed="rId6" cstate="print"/>
          <a:srcRect l="16235" t="16419" r="22410" b="21251"/>
          <a:stretch>
            <a:fillRect/>
          </a:stretch>
        </p:blipFill>
        <p:spPr bwMode="auto">
          <a:xfrm>
            <a:off x="5465366" y="5626406"/>
            <a:ext cx="1398746" cy="1065759"/>
          </a:xfrm>
          <a:prstGeom prst="rect">
            <a:avLst/>
          </a:prstGeom>
          <a:noFill/>
          <a:ln w="9525">
            <a:noFill/>
            <a:miter lim="800000"/>
            <a:headEnd/>
            <a:tailEnd/>
          </a:ln>
          <a:effectLst/>
        </p:spPr>
      </p:pic>
      <p:pic>
        <p:nvPicPr>
          <p:cNvPr id="183" name="Picture 3">
            <a:extLst>
              <a:ext uri="{FF2B5EF4-FFF2-40B4-BE49-F238E27FC236}">
                <a16:creationId xmlns:a16="http://schemas.microsoft.com/office/drawing/2014/main" id="{FAEF94D3-3AF2-481A-860E-E8EE03FDC20B}"/>
              </a:ext>
            </a:extLst>
          </p:cNvPr>
          <p:cNvPicPr>
            <a:picLocks noChangeAspect="1" noChangeArrowheads="1"/>
          </p:cNvPicPr>
          <p:nvPr/>
        </p:nvPicPr>
        <p:blipFill>
          <a:blip r:embed="rId7" cstate="print"/>
          <a:srcRect r="1446"/>
          <a:stretch>
            <a:fillRect/>
          </a:stretch>
        </p:blipFill>
        <p:spPr bwMode="auto">
          <a:xfrm>
            <a:off x="1085345" y="5628404"/>
            <a:ext cx="1414188" cy="1075590"/>
          </a:xfrm>
          <a:prstGeom prst="rect">
            <a:avLst/>
          </a:prstGeom>
          <a:noFill/>
          <a:ln w="9525">
            <a:noFill/>
            <a:miter lim="800000"/>
            <a:headEnd/>
            <a:tailEnd/>
          </a:ln>
          <a:effectLst/>
        </p:spPr>
      </p:pic>
      <p:grpSp>
        <p:nvGrpSpPr>
          <p:cNvPr id="184" name="グループ化 183">
            <a:extLst>
              <a:ext uri="{FF2B5EF4-FFF2-40B4-BE49-F238E27FC236}">
                <a16:creationId xmlns:a16="http://schemas.microsoft.com/office/drawing/2014/main" id="{C08D08E1-AB1A-4626-B8C6-4755895DB59D}"/>
              </a:ext>
            </a:extLst>
          </p:cNvPr>
          <p:cNvGrpSpPr/>
          <p:nvPr/>
        </p:nvGrpSpPr>
        <p:grpSpPr>
          <a:xfrm>
            <a:off x="2660873" y="5639324"/>
            <a:ext cx="1835894" cy="1061816"/>
            <a:chOff x="3188734" y="7670519"/>
            <a:chExt cx="3119118" cy="1876135"/>
          </a:xfrm>
        </p:grpSpPr>
        <p:pic>
          <p:nvPicPr>
            <p:cNvPr id="185" name="Picture 7" descr="銀座線_虎ノ門_基本">
              <a:extLst>
                <a:ext uri="{FF2B5EF4-FFF2-40B4-BE49-F238E27FC236}">
                  <a16:creationId xmlns:a16="http://schemas.microsoft.com/office/drawing/2014/main" id="{8382A3B2-9C1E-4A67-B1B8-148C471ECFF3}"/>
                </a:ext>
              </a:extLst>
            </p:cNvPr>
            <p:cNvPicPr>
              <a:picLocks noChangeAspect="1" noChangeArrowheads="1"/>
            </p:cNvPicPr>
            <p:nvPr/>
          </p:nvPicPr>
          <p:blipFill>
            <a:blip r:embed="rId8" cstate="print"/>
            <a:srcRect l="39133" t="38666" r="17577" b="25363"/>
            <a:stretch>
              <a:fillRect/>
            </a:stretch>
          </p:blipFill>
          <p:spPr bwMode="auto">
            <a:xfrm>
              <a:off x="3188734" y="7670519"/>
              <a:ext cx="3119118" cy="1876135"/>
            </a:xfrm>
            <a:prstGeom prst="rect">
              <a:avLst/>
            </a:prstGeom>
            <a:noFill/>
            <a:ln w="9525">
              <a:solidFill>
                <a:sysClr val="windowText" lastClr="000000"/>
              </a:solidFill>
            </a:ln>
          </p:spPr>
        </p:pic>
        <p:sp>
          <p:nvSpPr>
            <p:cNvPr id="186" name="円/楕円 16">
              <a:extLst>
                <a:ext uri="{FF2B5EF4-FFF2-40B4-BE49-F238E27FC236}">
                  <a16:creationId xmlns:a16="http://schemas.microsoft.com/office/drawing/2014/main" id="{E3011595-6A21-4FC9-BB6C-F12410CDDC74}"/>
                </a:ext>
              </a:extLst>
            </p:cNvPr>
            <p:cNvSpPr/>
            <p:nvPr/>
          </p:nvSpPr>
          <p:spPr>
            <a:xfrm>
              <a:off x="4595642" y="7991850"/>
              <a:ext cx="146275" cy="145270"/>
            </a:xfrm>
            <a:prstGeom prst="ellipse">
              <a:avLst/>
            </a:prstGeom>
            <a:noFill/>
            <a:ln w="38100" cap="flat" cmpd="sng" algn="ctr">
              <a:solidFill>
                <a:srgbClr val="FF6699"/>
              </a:solidFill>
              <a:prstDash val="solid"/>
              <a:miter lim="800000"/>
            </a:ln>
            <a:effectLst/>
          </p:spPr>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190" name="テキスト ボックス 189">
            <a:extLst>
              <a:ext uri="{FF2B5EF4-FFF2-40B4-BE49-F238E27FC236}">
                <a16:creationId xmlns:a16="http://schemas.microsoft.com/office/drawing/2014/main" id="{35BD2842-ACC9-4900-8D79-D25FD1A51899}"/>
              </a:ext>
            </a:extLst>
          </p:cNvPr>
          <p:cNvSpPr txBox="1"/>
          <p:nvPr/>
        </p:nvSpPr>
        <p:spPr>
          <a:xfrm>
            <a:off x="4135024" y="893515"/>
            <a:ext cx="5367791"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■設置駅名：</a:t>
            </a:r>
            <a:r>
              <a:rPr lang="ja-JP" altLang="en-US" sz="1000" b="1" dirty="0">
                <a:solidFill>
                  <a:srgbClr val="FF0000"/>
                </a:solidFill>
                <a:latin typeface="メイリオ" pitchFamily="50" charset="-128"/>
                <a:ea typeface="メイリオ" pitchFamily="50" charset="-128"/>
                <a:cs typeface="メイリオ" pitchFamily="50" charset="-128"/>
              </a:rPr>
              <a:t>東京駅、銀座駅、赤坂見附駅、中野坂上駅</a:t>
            </a:r>
            <a:endParaRPr lang="en-US" altLang="ja-JP" sz="1000" b="1" dirty="0">
              <a:solidFill>
                <a:srgbClr val="FF0000"/>
              </a:solidFill>
              <a:latin typeface="メイリオ" pitchFamily="50" charset="-128"/>
              <a:ea typeface="メイリオ" pitchFamily="50" charset="-128"/>
              <a:cs typeface="メイリオ" pitchFamily="50" charset="-128"/>
            </a:endParaRPr>
          </a:p>
        </p:txBody>
      </p:sp>
      <p:sp>
        <p:nvSpPr>
          <p:cNvPr id="197" name="テキスト ボックス 196">
            <a:extLst>
              <a:ext uri="{FF2B5EF4-FFF2-40B4-BE49-F238E27FC236}">
                <a16:creationId xmlns:a16="http://schemas.microsoft.com/office/drawing/2014/main" id="{615DC36C-F55F-4DF3-AD59-C7DDF9935FA0}"/>
              </a:ext>
            </a:extLst>
          </p:cNvPr>
          <p:cNvSpPr txBox="1"/>
          <p:nvPr/>
        </p:nvSpPr>
        <p:spPr>
          <a:xfrm>
            <a:off x="4135024" y="1129461"/>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■面　　数：各駅</a:t>
            </a:r>
            <a:r>
              <a:rPr lang="ja-JP" altLang="en-US" sz="1000" b="1" dirty="0">
                <a:latin typeface="メイリオ" pitchFamily="50" charset="-128"/>
                <a:ea typeface="メイリオ" pitchFamily="50" charset="-128"/>
                <a:cs typeface="メイリオ" pitchFamily="50" charset="-128"/>
              </a:rPr>
              <a:t>丸ノ内線ホームに</a:t>
            </a:r>
            <a:r>
              <a:rPr lang="en-US" altLang="ja-JP" sz="1000" b="1" dirty="0">
                <a:latin typeface="メイリオ" pitchFamily="50" charset="-128"/>
                <a:ea typeface="メイリオ" pitchFamily="50" charset="-128"/>
                <a:cs typeface="メイリオ" pitchFamily="50" charset="-128"/>
              </a:rPr>
              <a:t>12</a:t>
            </a:r>
            <a:r>
              <a:rPr lang="ja-JP" altLang="en-US" sz="1000" b="1" dirty="0">
                <a:latin typeface="メイリオ" pitchFamily="50" charset="-128"/>
                <a:ea typeface="メイリオ" pitchFamily="50" charset="-128"/>
                <a:cs typeface="メイリオ" pitchFamily="50" charset="-128"/>
              </a:rPr>
              <a:t>面設置</a:t>
            </a:r>
            <a:r>
              <a:rPr lang="en-US" altLang="ja-JP" sz="1000" dirty="0">
                <a:latin typeface="メイリオ" pitchFamily="50" charset="-128"/>
                <a:ea typeface="メイリオ" pitchFamily="50" charset="-128"/>
                <a:cs typeface="メイリオ" pitchFamily="50" charset="-128"/>
              </a:rPr>
              <a:t>×4</a:t>
            </a:r>
            <a:r>
              <a:rPr lang="ja-JP" altLang="en-US" sz="1000" dirty="0">
                <a:latin typeface="メイリオ" pitchFamily="50" charset="-128"/>
                <a:ea typeface="メイリオ" pitchFamily="50" charset="-128"/>
                <a:cs typeface="メイリオ" pitchFamily="50" charset="-128"/>
              </a:rPr>
              <a:t>駅</a:t>
            </a:r>
            <a:r>
              <a:rPr lang="en-US" altLang="ja-JP" sz="1000" dirty="0">
                <a:latin typeface="メイリオ" pitchFamily="50" charset="-128"/>
                <a:ea typeface="メイリオ" pitchFamily="50" charset="-128"/>
                <a:cs typeface="メイリオ" pitchFamily="50" charset="-128"/>
              </a:rPr>
              <a:t>=</a:t>
            </a:r>
            <a:r>
              <a:rPr lang="ja-JP" altLang="en-US" sz="1000" b="1" dirty="0">
                <a:latin typeface="メイリオ" pitchFamily="50" charset="-128"/>
                <a:ea typeface="メイリオ" pitchFamily="50" charset="-128"/>
                <a:cs typeface="メイリオ" pitchFamily="50" charset="-128"/>
              </a:rPr>
              <a:t>計</a:t>
            </a:r>
            <a:r>
              <a:rPr lang="en-US" altLang="ja-JP" sz="1000" b="1" dirty="0">
                <a:latin typeface="メイリオ" pitchFamily="50" charset="-128"/>
                <a:ea typeface="メイリオ" pitchFamily="50" charset="-128"/>
                <a:cs typeface="メイリオ" pitchFamily="50" charset="-128"/>
              </a:rPr>
              <a:t>48</a:t>
            </a:r>
            <a:r>
              <a:rPr lang="ja-JP" altLang="en-US" sz="1000" b="1" dirty="0">
                <a:latin typeface="メイリオ" pitchFamily="50" charset="-128"/>
                <a:ea typeface="メイリオ" pitchFamily="50" charset="-128"/>
                <a:cs typeface="メイリオ" pitchFamily="50" charset="-128"/>
              </a:rPr>
              <a:t>面</a:t>
            </a:r>
            <a:endParaRPr lang="en-US" altLang="ja-JP" sz="1000" b="1" dirty="0">
              <a:latin typeface="メイリオ" pitchFamily="50" charset="-128"/>
              <a:ea typeface="メイリオ" pitchFamily="50" charset="-128"/>
              <a:cs typeface="メイリオ" pitchFamily="50" charset="-128"/>
            </a:endParaRPr>
          </a:p>
        </p:txBody>
      </p:sp>
      <p:sp>
        <p:nvSpPr>
          <p:cNvPr id="200" name="テキスト ボックス 199">
            <a:extLst>
              <a:ext uri="{FF2B5EF4-FFF2-40B4-BE49-F238E27FC236}">
                <a16:creationId xmlns:a16="http://schemas.microsoft.com/office/drawing/2014/main" id="{903079D8-57B7-4ABE-8B5F-499FA0DB838F}"/>
              </a:ext>
            </a:extLst>
          </p:cNvPr>
          <p:cNvSpPr txBox="1"/>
          <p:nvPr/>
        </p:nvSpPr>
        <p:spPr>
          <a:xfrm>
            <a:off x="4135024" y="1365407"/>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■媒体仕様：フルスペックハイビジョン対応</a:t>
            </a:r>
            <a:r>
              <a:rPr lang="en-US" altLang="ja-JP" sz="1000" dirty="0">
                <a:latin typeface="メイリオ" pitchFamily="50" charset="-128"/>
                <a:ea typeface="メイリオ" pitchFamily="50" charset="-128"/>
                <a:cs typeface="メイリオ" pitchFamily="50" charset="-128"/>
              </a:rPr>
              <a:t>70</a:t>
            </a:r>
            <a:r>
              <a:rPr lang="ja-JP" altLang="en-US" sz="1000" dirty="0">
                <a:latin typeface="メイリオ" pitchFamily="50" charset="-128"/>
                <a:ea typeface="メイリオ" pitchFamily="50" charset="-128"/>
                <a:cs typeface="メイリオ" pitchFamily="50" charset="-128"/>
              </a:rPr>
              <a:t>インチ液晶ディスプレイ</a:t>
            </a:r>
            <a:endParaRPr lang="en-US" altLang="ja-JP" sz="1000" dirty="0">
              <a:latin typeface="メイリオ" pitchFamily="50" charset="-128"/>
              <a:ea typeface="メイリオ" pitchFamily="50" charset="-128"/>
              <a:cs typeface="メイリオ" pitchFamily="50" charset="-128"/>
            </a:endParaRPr>
          </a:p>
        </p:txBody>
      </p:sp>
      <p:sp>
        <p:nvSpPr>
          <p:cNvPr id="201" name="テキスト ボックス 200">
            <a:extLst>
              <a:ext uri="{FF2B5EF4-FFF2-40B4-BE49-F238E27FC236}">
                <a16:creationId xmlns:a16="http://schemas.microsoft.com/office/drawing/2014/main" id="{93F5F084-CE56-41D3-9FDB-4B161E8C352D}"/>
              </a:ext>
            </a:extLst>
          </p:cNvPr>
          <p:cNvSpPr txBox="1"/>
          <p:nvPr/>
        </p:nvSpPr>
        <p:spPr>
          <a:xfrm>
            <a:off x="4135024" y="1612939"/>
            <a:ext cx="5148133"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■放映時間：</a:t>
            </a:r>
            <a:r>
              <a:rPr lang="en-US" altLang="ja-JP" sz="1000" dirty="0">
                <a:latin typeface="メイリオ" pitchFamily="50" charset="-128"/>
                <a:ea typeface="メイリオ" pitchFamily="50" charset="-128"/>
                <a:cs typeface="メイリオ" pitchFamily="50" charset="-128"/>
              </a:rPr>
              <a:t>6:00</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23:00</a:t>
            </a:r>
          </a:p>
        </p:txBody>
      </p:sp>
      <p:pic>
        <p:nvPicPr>
          <p:cNvPr id="9" name="図 8">
            <a:extLst>
              <a:ext uri="{FF2B5EF4-FFF2-40B4-BE49-F238E27FC236}">
                <a16:creationId xmlns:a16="http://schemas.microsoft.com/office/drawing/2014/main" id="{311823E6-27D5-4C6F-B0FE-48F75C89EF8F}"/>
              </a:ext>
            </a:extLst>
          </p:cNvPr>
          <p:cNvPicPr>
            <a:picLocks noChangeAspect="1"/>
          </p:cNvPicPr>
          <p:nvPr/>
        </p:nvPicPr>
        <p:blipFill>
          <a:blip r:embed="rId9"/>
          <a:stretch>
            <a:fillRect/>
          </a:stretch>
        </p:blipFill>
        <p:spPr>
          <a:xfrm>
            <a:off x="4451185" y="2169576"/>
            <a:ext cx="2321984" cy="1558173"/>
          </a:xfrm>
          <a:prstGeom prst="rect">
            <a:avLst/>
          </a:prstGeom>
        </p:spPr>
      </p:pic>
      <p:pic>
        <p:nvPicPr>
          <p:cNvPr id="11" name="図 10">
            <a:extLst>
              <a:ext uri="{FF2B5EF4-FFF2-40B4-BE49-F238E27FC236}">
                <a16:creationId xmlns:a16="http://schemas.microsoft.com/office/drawing/2014/main" id="{4783C22C-9F97-4B99-98D5-7A5244B6E1F0}"/>
              </a:ext>
            </a:extLst>
          </p:cNvPr>
          <p:cNvPicPr>
            <a:picLocks noChangeAspect="1"/>
          </p:cNvPicPr>
          <p:nvPr/>
        </p:nvPicPr>
        <p:blipFill>
          <a:blip r:embed="rId10"/>
          <a:stretch>
            <a:fillRect/>
          </a:stretch>
        </p:blipFill>
        <p:spPr>
          <a:xfrm>
            <a:off x="7066178" y="2137099"/>
            <a:ext cx="2080841" cy="1568553"/>
          </a:xfrm>
          <a:prstGeom prst="rect">
            <a:avLst/>
          </a:prstGeom>
        </p:spPr>
      </p:pic>
      <p:sp>
        <p:nvSpPr>
          <p:cNvPr id="202" name="テキスト ボックス 201">
            <a:extLst>
              <a:ext uri="{FF2B5EF4-FFF2-40B4-BE49-F238E27FC236}">
                <a16:creationId xmlns:a16="http://schemas.microsoft.com/office/drawing/2014/main" id="{00C83213-CE01-4959-9119-B65F2C5CCE5B}"/>
              </a:ext>
            </a:extLst>
          </p:cNvPr>
          <p:cNvSpPr txBox="1"/>
          <p:nvPr/>
        </p:nvSpPr>
        <p:spPr>
          <a:xfrm>
            <a:off x="326950" y="3941598"/>
            <a:ext cx="4233475"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■設置駅名：</a:t>
            </a:r>
            <a:r>
              <a:rPr lang="ja-JP" altLang="en-US" sz="1000" b="1" dirty="0">
                <a:solidFill>
                  <a:srgbClr val="003194"/>
                </a:solidFill>
                <a:latin typeface="メイリオ" pitchFamily="50" charset="-128"/>
                <a:ea typeface="メイリオ" pitchFamily="50" charset="-128"/>
                <a:cs typeface="メイリオ" pitchFamily="50" charset="-128"/>
              </a:rPr>
              <a:t>赤坂駅、虎ノ門駅、新宿駅</a:t>
            </a:r>
            <a:endParaRPr lang="en-US" altLang="ja-JP" sz="1000" b="1" dirty="0">
              <a:solidFill>
                <a:srgbClr val="003194"/>
              </a:solidFill>
              <a:latin typeface="メイリオ" pitchFamily="50" charset="-128"/>
              <a:ea typeface="メイリオ" pitchFamily="50" charset="-128"/>
              <a:cs typeface="メイリオ" pitchFamily="50" charset="-128"/>
            </a:endParaRPr>
          </a:p>
        </p:txBody>
      </p:sp>
      <p:sp>
        <p:nvSpPr>
          <p:cNvPr id="216" name="テキスト ボックス 215">
            <a:extLst>
              <a:ext uri="{FF2B5EF4-FFF2-40B4-BE49-F238E27FC236}">
                <a16:creationId xmlns:a16="http://schemas.microsoft.com/office/drawing/2014/main" id="{5D2F4239-65F3-482E-A016-AC20078AED13}"/>
              </a:ext>
            </a:extLst>
          </p:cNvPr>
          <p:cNvSpPr txBox="1"/>
          <p:nvPr/>
        </p:nvSpPr>
        <p:spPr>
          <a:xfrm>
            <a:off x="326950" y="4177544"/>
            <a:ext cx="4615439"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■面　　数：各駅に</a:t>
            </a:r>
            <a:r>
              <a:rPr lang="ja-JP" altLang="en-US" sz="1000" b="1" dirty="0">
                <a:latin typeface="メイリオ" pitchFamily="50" charset="-128"/>
                <a:ea typeface="メイリオ" pitchFamily="50" charset="-128"/>
                <a:cs typeface="メイリオ" pitchFamily="50" charset="-128"/>
              </a:rPr>
              <a:t>１面設置</a:t>
            </a:r>
            <a:r>
              <a:rPr lang="ja-JP" altLang="en-US" sz="1000" dirty="0">
                <a:latin typeface="メイリオ" pitchFamily="50" charset="-128"/>
                <a:ea typeface="メイリオ" pitchFamily="50" charset="-128"/>
                <a:cs typeface="メイリオ" pitchFamily="50" charset="-128"/>
              </a:rPr>
              <a:t>（マップ参照） </a:t>
            </a:r>
            <a:r>
              <a:rPr lang="en-US" altLang="ja-JP" sz="1000" dirty="0">
                <a:latin typeface="メイリオ" pitchFamily="50" charset="-128"/>
                <a:ea typeface="メイリオ" pitchFamily="50" charset="-128"/>
                <a:cs typeface="メイリオ" pitchFamily="50" charset="-128"/>
              </a:rPr>
              <a:t>×</a:t>
            </a:r>
            <a:r>
              <a:rPr lang="ja-JP" altLang="en-US" sz="1000" dirty="0">
                <a:latin typeface="メイリオ" pitchFamily="50" charset="-128"/>
                <a:ea typeface="メイリオ" pitchFamily="50" charset="-128"/>
                <a:cs typeface="メイリオ" pitchFamily="50" charset="-128"/>
              </a:rPr>
              <a:t>３駅</a:t>
            </a:r>
            <a:r>
              <a:rPr lang="en-US" altLang="ja-JP" sz="1000" dirty="0">
                <a:latin typeface="メイリオ" pitchFamily="50" charset="-128"/>
                <a:ea typeface="メイリオ" pitchFamily="50" charset="-128"/>
                <a:cs typeface="メイリオ" pitchFamily="50" charset="-128"/>
              </a:rPr>
              <a:t>=</a:t>
            </a:r>
            <a:r>
              <a:rPr lang="ja-JP" altLang="en-US" sz="1000" b="1" dirty="0">
                <a:latin typeface="メイリオ" pitchFamily="50" charset="-128"/>
                <a:ea typeface="メイリオ" pitchFamily="50" charset="-128"/>
                <a:cs typeface="メイリオ" pitchFamily="50" charset="-128"/>
              </a:rPr>
              <a:t>計３面</a:t>
            </a:r>
            <a:endParaRPr lang="en-US" altLang="ja-JP" sz="1000" b="1" dirty="0">
              <a:latin typeface="メイリオ" pitchFamily="50" charset="-128"/>
              <a:ea typeface="メイリオ" pitchFamily="50" charset="-128"/>
              <a:cs typeface="メイリオ" pitchFamily="50" charset="-128"/>
            </a:endParaRPr>
          </a:p>
        </p:txBody>
      </p:sp>
      <p:sp>
        <p:nvSpPr>
          <p:cNvPr id="217" name="テキスト ボックス 216">
            <a:extLst>
              <a:ext uri="{FF2B5EF4-FFF2-40B4-BE49-F238E27FC236}">
                <a16:creationId xmlns:a16="http://schemas.microsoft.com/office/drawing/2014/main" id="{A33E3057-FAFB-4147-9A64-632A058E6245}"/>
              </a:ext>
            </a:extLst>
          </p:cNvPr>
          <p:cNvSpPr txBox="1"/>
          <p:nvPr/>
        </p:nvSpPr>
        <p:spPr>
          <a:xfrm>
            <a:off x="326950" y="4413490"/>
            <a:ext cx="4233475"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■媒体仕様：</a:t>
            </a:r>
            <a:r>
              <a:rPr lang="en-US" altLang="ja-JP" sz="1000" dirty="0">
                <a:latin typeface="メイリオ" pitchFamily="50" charset="-128"/>
                <a:ea typeface="メイリオ" pitchFamily="50" charset="-128"/>
                <a:cs typeface="メイリオ" pitchFamily="50" charset="-128"/>
              </a:rPr>
              <a:t>65</a:t>
            </a:r>
            <a:r>
              <a:rPr lang="ja-JP" altLang="en-US" sz="1000" dirty="0">
                <a:latin typeface="メイリオ" pitchFamily="50" charset="-128"/>
                <a:ea typeface="メイリオ" pitchFamily="50" charset="-128"/>
                <a:cs typeface="メイリオ" pitchFamily="50" charset="-128"/>
              </a:rPr>
              <a:t>インチ</a:t>
            </a:r>
            <a:endParaRPr lang="en-US" altLang="ja-JP" sz="1000" dirty="0">
              <a:latin typeface="メイリオ" pitchFamily="50" charset="-128"/>
              <a:ea typeface="メイリオ" pitchFamily="50" charset="-128"/>
              <a:cs typeface="メイリオ" pitchFamily="50" charset="-128"/>
            </a:endParaRPr>
          </a:p>
        </p:txBody>
      </p:sp>
      <p:sp>
        <p:nvSpPr>
          <p:cNvPr id="218" name="テキスト ボックス 217">
            <a:extLst>
              <a:ext uri="{FF2B5EF4-FFF2-40B4-BE49-F238E27FC236}">
                <a16:creationId xmlns:a16="http://schemas.microsoft.com/office/drawing/2014/main" id="{D7F7CAE4-7CBE-4D02-88AA-A4E643DDF71E}"/>
              </a:ext>
            </a:extLst>
          </p:cNvPr>
          <p:cNvSpPr txBox="1"/>
          <p:nvPr/>
        </p:nvSpPr>
        <p:spPr>
          <a:xfrm>
            <a:off x="326950" y="4641741"/>
            <a:ext cx="4904807" cy="269304"/>
          </a:xfrm>
          <a:prstGeom prst="rect">
            <a:avLst/>
          </a:prstGeom>
          <a:noFill/>
        </p:spPr>
        <p:txBody>
          <a:bodyPr wrap="square" rtlCol="0">
            <a:spAutoFit/>
          </a:bodyPr>
          <a:lstStyle/>
          <a:p>
            <a:pPr defTabSz="913972">
              <a:lnSpc>
                <a:spcPct val="120000"/>
              </a:lnSpc>
            </a:pPr>
            <a:r>
              <a:rPr lang="ja-JP" altLang="en-US" sz="1000" dirty="0">
                <a:latin typeface="メイリオ" pitchFamily="50" charset="-128"/>
                <a:ea typeface="メイリオ" pitchFamily="50" charset="-128"/>
                <a:cs typeface="メイリオ" pitchFamily="50" charset="-128"/>
              </a:rPr>
              <a:t>■放映時間：</a:t>
            </a:r>
            <a:r>
              <a:rPr lang="en-US" altLang="ja-JP" sz="1000" dirty="0">
                <a:latin typeface="メイリオ" pitchFamily="50" charset="-128"/>
                <a:ea typeface="メイリオ" pitchFamily="50" charset="-128"/>
                <a:cs typeface="メイリオ" pitchFamily="50" charset="-128"/>
              </a:rPr>
              <a:t>7:00</a:t>
            </a: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23:00</a:t>
            </a:r>
            <a:endParaRPr lang="en-US" altLang="ja-JP" sz="1000" dirty="0">
              <a:solidFill>
                <a:srgbClr val="FF0000"/>
              </a:solidFill>
              <a:latin typeface="メイリオ" pitchFamily="50" charset="-128"/>
              <a:ea typeface="メイリオ" pitchFamily="50" charset="-128"/>
              <a:cs typeface="メイリオ" pitchFamily="50" charset="-128"/>
            </a:endParaRPr>
          </a:p>
        </p:txBody>
      </p:sp>
      <p:sp>
        <p:nvSpPr>
          <p:cNvPr id="219" name="テキスト ボックス 218">
            <a:extLst>
              <a:ext uri="{FF2B5EF4-FFF2-40B4-BE49-F238E27FC236}">
                <a16:creationId xmlns:a16="http://schemas.microsoft.com/office/drawing/2014/main" id="{5599158E-CAB3-4AE1-8458-CD80C62EBC98}"/>
              </a:ext>
            </a:extLst>
          </p:cNvPr>
          <p:cNvSpPr txBox="1"/>
          <p:nvPr/>
        </p:nvSpPr>
        <p:spPr>
          <a:xfrm>
            <a:off x="6655308" y="3941598"/>
            <a:ext cx="1116287" cy="304699"/>
          </a:xfrm>
          <a:prstGeom prst="rect">
            <a:avLst/>
          </a:prstGeom>
          <a:noFill/>
        </p:spPr>
        <p:txBody>
          <a:bodyPr wrap="square" rtlCol="0">
            <a:spAutoFit/>
          </a:bodyPr>
          <a:lstStyle/>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新宿駅</a:t>
            </a:r>
            <a:r>
              <a:rPr lang="en-US" altLang="ja-JP" sz="1200" dirty="0">
                <a:latin typeface="メイリオ" pitchFamily="50" charset="-128"/>
                <a:ea typeface="メイリオ" pitchFamily="50" charset="-128"/>
                <a:cs typeface="メイリオ" pitchFamily="50" charset="-128"/>
              </a:rPr>
              <a:t>】</a:t>
            </a:r>
          </a:p>
        </p:txBody>
      </p:sp>
      <p:sp>
        <p:nvSpPr>
          <p:cNvPr id="221" name="テキスト ボックス 220">
            <a:extLst>
              <a:ext uri="{FF2B5EF4-FFF2-40B4-BE49-F238E27FC236}">
                <a16:creationId xmlns:a16="http://schemas.microsoft.com/office/drawing/2014/main" id="{9EE0D7DB-DAD8-4550-96DE-86833FAB23A9}"/>
              </a:ext>
            </a:extLst>
          </p:cNvPr>
          <p:cNvSpPr txBox="1"/>
          <p:nvPr/>
        </p:nvSpPr>
        <p:spPr>
          <a:xfrm>
            <a:off x="2154935" y="5358430"/>
            <a:ext cx="1116287" cy="304699"/>
          </a:xfrm>
          <a:prstGeom prst="rect">
            <a:avLst/>
          </a:prstGeom>
          <a:noFill/>
        </p:spPr>
        <p:txBody>
          <a:bodyPr wrap="square" rtlCol="0">
            <a:spAutoFit/>
          </a:bodyPr>
          <a:lstStyle/>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虎ノ門駅</a:t>
            </a:r>
            <a:r>
              <a:rPr lang="en-US" altLang="ja-JP" sz="1200" dirty="0">
                <a:latin typeface="メイリオ" pitchFamily="50" charset="-128"/>
                <a:ea typeface="メイリオ" pitchFamily="50" charset="-128"/>
                <a:cs typeface="メイリオ" pitchFamily="50" charset="-128"/>
              </a:rPr>
              <a:t>】</a:t>
            </a:r>
          </a:p>
        </p:txBody>
      </p:sp>
      <p:sp>
        <p:nvSpPr>
          <p:cNvPr id="222" name="テキスト ボックス 221">
            <a:extLst>
              <a:ext uri="{FF2B5EF4-FFF2-40B4-BE49-F238E27FC236}">
                <a16:creationId xmlns:a16="http://schemas.microsoft.com/office/drawing/2014/main" id="{457D78A4-1987-4675-9F02-972C2BFDD3BC}"/>
              </a:ext>
            </a:extLst>
          </p:cNvPr>
          <p:cNvSpPr txBox="1"/>
          <p:nvPr/>
        </p:nvSpPr>
        <p:spPr>
          <a:xfrm>
            <a:off x="6586856" y="5346327"/>
            <a:ext cx="1116287" cy="304699"/>
          </a:xfrm>
          <a:prstGeom prst="rect">
            <a:avLst/>
          </a:prstGeom>
          <a:noFill/>
        </p:spPr>
        <p:txBody>
          <a:bodyPr wrap="square" rtlCol="0">
            <a:spAutoFit/>
          </a:bodyPr>
          <a:lstStyle/>
          <a:p>
            <a:pPr algn="ct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赤坂駅</a:t>
            </a:r>
            <a:r>
              <a:rPr lang="en-US" altLang="ja-JP" sz="1200" dirty="0">
                <a:latin typeface="メイリオ" pitchFamily="50" charset="-128"/>
                <a:ea typeface="メイリオ" pitchFamily="50" charset="-128"/>
                <a:cs typeface="メイリオ" pitchFamily="50" charset="-128"/>
              </a:rPr>
              <a:t>】</a:t>
            </a:r>
          </a:p>
        </p:txBody>
      </p:sp>
      <p:sp>
        <p:nvSpPr>
          <p:cNvPr id="224" name="メモ 1">
            <a:extLst>
              <a:ext uri="{FF2B5EF4-FFF2-40B4-BE49-F238E27FC236}">
                <a16:creationId xmlns:a16="http://schemas.microsoft.com/office/drawing/2014/main" id="{57EFF8D3-35B5-42B8-8E6B-972250BB720B}"/>
              </a:ext>
            </a:extLst>
          </p:cNvPr>
          <p:cNvSpPr/>
          <p:nvPr/>
        </p:nvSpPr>
        <p:spPr>
          <a:xfrm>
            <a:off x="386163" y="221600"/>
            <a:ext cx="7178837" cy="434898"/>
          </a:xfrm>
          <a:prstGeom prst="foldedCorner">
            <a:avLst>
              <a:gd name="adj" fmla="val 50000"/>
            </a:avLst>
          </a:prstGeom>
          <a:solidFill>
            <a:srgbClr val="FF00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a:extLst>
              <a:ext uri="{FF2B5EF4-FFF2-40B4-BE49-F238E27FC236}">
                <a16:creationId xmlns:a16="http://schemas.microsoft.com/office/drawing/2014/main" id="{8D137325-B0DA-482C-8094-6DA48643ED93}"/>
              </a:ext>
            </a:extLst>
          </p:cNvPr>
          <p:cNvSpPr/>
          <p:nvPr/>
        </p:nvSpPr>
        <p:spPr>
          <a:xfrm>
            <a:off x="386162" y="270388"/>
            <a:ext cx="5040035" cy="400110"/>
          </a:xfrm>
          <a:prstGeom prst="rect">
            <a:avLst/>
          </a:prstGeom>
        </p:spPr>
        <p:txBody>
          <a:bodyPr wrap="square">
            <a:spAutoFit/>
          </a:bodyPr>
          <a:lstStyle/>
          <a:p>
            <a:pPr defTabSz="990570">
              <a:spcBef>
                <a:spcPct val="0"/>
              </a:spcBef>
              <a:defRPr/>
            </a:pP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東京メトロサイネージの媒体概要　</a:t>
            </a:r>
            <a:r>
              <a:rPr lang="ja-JP" altLang="en-US" sz="800" b="1" dirty="0">
                <a:solidFill>
                  <a:schemeClr val="bg1"/>
                </a:solidFill>
                <a:latin typeface="メイリオ" panose="020B0604030504040204" pitchFamily="50" charset="-128"/>
                <a:ea typeface="メイリオ" panose="020B0604030504040204" pitchFamily="50" charset="-128"/>
                <a:cs typeface="Hiragino Kaku Gothic StdN W8" charset="-128"/>
              </a:rPr>
              <a:t> </a:t>
            </a:r>
            <a:endParaRPr lang="en-US" altLang="ja-JP" sz="2000" b="1" dirty="0">
              <a:solidFill>
                <a:schemeClr val="bg1"/>
              </a:solidFill>
              <a:latin typeface="Meiryo" charset="-128"/>
              <a:ea typeface="Meiryo" charset="-128"/>
              <a:cs typeface="Meiryo" charset="-128"/>
            </a:endParaRPr>
          </a:p>
        </p:txBody>
      </p:sp>
      <p:sp>
        <p:nvSpPr>
          <p:cNvPr id="230" name="正方形/長方形 229">
            <a:extLst>
              <a:ext uri="{FF2B5EF4-FFF2-40B4-BE49-F238E27FC236}">
                <a16:creationId xmlns:a16="http://schemas.microsoft.com/office/drawing/2014/main" id="{5DAC07E3-8433-4AF0-8F03-32A96EED8ADE}"/>
              </a:ext>
            </a:extLst>
          </p:cNvPr>
          <p:cNvSpPr/>
          <p:nvPr/>
        </p:nvSpPr>
        <p:spPr>
          <a:xfrm>
            <a:off x="366099" y="899106"/>
            <a:ext cx="3626799" cy="293546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テキスト ボックス 230">
            <a:extLst>
              <a:ext uri="{FF2B5EF4-FFF2-40B4-BE49-F238E27FC236}">
                <a16:creationId xmlns:a16="http://schemas.microsoft.com/office/drawing/2014/main" id="{DCCAA939-539C-4012-B930-40EDDB961ED8}"/>
              </a:ext>
            </a:extLst>
          </p:cNvPr>
          <p:cNvSpPr txBox="1"/>
          <p:nvPr/>
        </p:nvSpPr>
        <p:spPr>
          <a:xfrm>
            <a:off x="609945" y="917488"/>
            <a:ext cx="3139882" cy="304699"/>
          </a:xfrm>
          <a:prstGeom prst="rect">
            <a:avLst/>
          </a:prstGeom>
          <a:noFill/>
        </p:spPr>
        <p:txBody>
          <a:bodyPr wrap="square" rtlCol="0">
            <a:spAutoFit/>
          </a:bodyPr>
          <a:lstStyle/>
          <a:p>
            <a:pPr algn="ctr" defTabSz="913972">
              <a:lnSpc>
                <a:spcPct val="120000"/>
              </a:lnSpc>
            </a:pPr>
            <a:r>
              <a:rPr lang="en-US" altLang="ja-JP" sz="1200" b="1" dirty="0">
                <a:latin typeface="メイリオ" pitchFamily="50" charset="-128"/>
                <a:ea typeface="メイリオ" pitchFamily="50" charset="-128"/>
                <a:cs typeface="メイリオ" pitchFamily="50" charset="-128"/>
              </a:rPr>
              <a:t>【</a:t>
            </a:r>
            <a:r>
              <a:rPr lang="ja-JP" altLang="en-US" sz="1200" b="1" dirty="0">
                <a:latin typeface="メイリオ" pitchFamily="50" charset="-128"/>
                <a:ea typeface="メイリオ" pitchFamily="50" charset="-128"/>
                <a:cs typeface="メイリオ" pitchFamily="50" charset="-128"/>
              </a:rPr>
              <a:t>東京メトロサイネージセット媒体概要</a:t>
            </a:r>
            <a:r>
              <a:rPr lang="en-US" altLang="ja-JP" sz="1200" b="1" dirty="0">
                <a:latin typeface="メイリオ" pitchFamily="50" charset="-128"/>
                <a:ea typeface="メイリオ" pitchFamily="50" charset="-128"/>
                <a:cs typeface="メイリオ" pitchFamily="50" charset="-128"/>
              </a:rPr>
              <a:t>】</a:t>
            </a:r>
          </a:p>
        </p:txBody>
      </p:sp>
      <p:sp>
        <p:nvSpPr>
          <p:cNvPr id="232" name="テキスト ボックス 231">
            <a:extLst>
              <a:ext uri="{FF2B5EF4-FFF2-40B4-BE49-F238E27FC236}">
                <a16:creationId xmlns:a16="http://schemas.microsoft.com/office/drawing/2014/main" id="{01BC3CEA-9CDE-4316-80B7-7CB6EE4F49FA}"/>
              </a:ext>
            </a:extLst>
          </p:cNvPr>
          <p:cNvSpPr txBox="1"/>
          <p:nvPr/>
        </p:nvSpPr>
        <p:spPr>
          <a:xfrm>
            <a:off x="420886" y="1370258"/>
            <a:ext cx="3549597" cy="2299091"/>
          </a:xfrm>
          <a:prstGeom prst="rect">
            <a:avLst/>
          </a:prstGeom>
          <a:noFill/>
        </p:spPr>
        <p:txBody>
          <a:bodyPr wrap="square" rtlCol="0">
            <a:spAutoFit/>
          </a:bodyPr>
          <a:lstStyle/>
          <a:p>
            <a:pPr defTabSz="913972">
              <a:lnSpc>
                <a:spcPct val="120000"/>
              </a:lnSpc>
            </a:pPr>
            <a:r>
              <a:rPr lang="ja-JP" altLang="en-US" sz="1200" b="1" dirty="0">
                <a:latin typeface="メイリオ" pitchFamily="50" charset="-128"/>
                <a:ea typeface="メイリオ" pitchFamily="50" charset="-128"/>
                <a:cs typeface="メイリオ" pitchFamily="50" charset="-128"/>
              </a:rPr>
              <a:t>●</a:t>
            </a:r>
            <a:r>
              <a:rPr lang="ja-JP" altLang="en-US" sz="1200" b="1" dirty="0">
                <a:solidFill>
                  <a:srgbClr val="FF0000"/>
                </a:solidFill>
                <a:latin typeface="メイリオ" pitchFamily="50" charset="-128"/>
                <a:ea typeface="メイリオ" pitchFamily="50" charset="-128"/>
                <a:cs typeface="メイリオ" pitchFamily="50" charset="-128"/>
              </a:rPr>
              <a:t>東京駅、銀座駅、赤坂見附駅、中野坂上駅</a:t>
            </a:r>
            <a:r>
              <a:rPr lang="ja-JP" altLang="en-US" sz="1200" dirty="0">
                <a:latin typeface="メイリオ" pitchFamily="50" charset="-128"/>
                <a:ea typeface="メイリオ" pitchFamily="50" charset="-128"/>
                <a:cs typeface="メイリオ" pitchFamily="50" charset="-128"/>
              </a:rPr>
              <a:t>の</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en-US" altLang="ja-JP" sz="1200" dirty="0">
                <a:latin typeface="メイリオ" pitchFamily="50" charset="-128"/>
                <a:ea typeface="メイリオ" pitchFamily="50" charset="-128"/>
                <a:cs typeface="メイリオ" pitchFamily="50" charset="-128"/>
              </a:rPr>
              <a:t>4</a:t>
            </a:r>
            <a:r>
              <a:rPr lang="ja-JP" altLang="en-US" sz="1200" dirty="0">
                <a:latin typeface="メイリオ" pitchFamily="50" charset="-128"/>
                <a:ea typeface="メイリオ" pitchFamily="50" charset="-128"/>
                <a:cs typeface="メイリオ" pitchFamily="50" charset="-128"/>
              </a:rPr>
              <a:t>駅は、</a:t>
            </a:r>
            <a:r>
              <a:rPr lang="ja-JP" altLang="en-US" sz="1200" b="1" dirty="0">
                <a:latin typeface="メイリオ" pitchFamily="50" charset="-128"/>
                <a:ea typeface="メイリオ" pitchFamily="50" charset="-128"/>
                <a:cs typeface="メイリオ" pitchFamily="50" charset="-128"/>
              </a:rPr>
              <a:t>各丸ノ内線</a:t>
            </a:r>
            <a:r>
              <a:rPr lang="ja-JP" altLang="en-US" sz="1200" dirty="0">
                <a:latin typeface="メイリオ" pitchFamily="50" charset="-128"/>
                <a:ea typeface="メイリオ" pitchFamily="50" charset="-128"/>
                <a:cs typeface="メイリオ" pitchFamily="50" charset="-128"/>
              </a:rPr>
              <a:t>のホームに</a:t>
            </a:r>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面ずつ設置されているサイネージで放映致します。</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b="1" dirty="0">
                <a:latin typeface="メイリオ" pitchFamily="50" charset="-128"/>
                <a:ea typeface="メイリオ" pitchFamily="50" charset="-128"/>
                <a:cs typeface="メイリオ" pitchFamily="50" charset="-128"/>
              </a:rPr>
              <a:t>●</a:t>
            </a:r>
            <a:r>
              <a:rPr lang="ja-JP" altLang="en-US" sz="1200" b="1" dirty="0">
                <a:solidFill>
                  <a:srgbClr val="003194"/>
                </a:solidFill>
                <a:latin typeface="メイリオ" pitchFamily="50" charset="-128"/>
                <a:ea typeface="メイリオ" pitchFamily="50" charset="-128"/>
                <a:cs typeface="メイリオ" pitchFamily="50" charset="-128"/>
              </a:rPr>
              <a:t>赤坂駅、虎ノ門駅、新宿駅</a:t>
            </a:r>
            <a:r>
              <a:rPr lang="ja-JP" altLang="en-US" sz="1200" dirty="0">
                <a:latin typeface="メイリオ" pitchFamily="50" charset="-128"/>
                <a:ea typeface="メイリオ" pitchFamily="50" charset="-128"/>
                <a:cs typeface="メイリオ" pitchFamily="50" charset="-128"/>
              </a:rPr>
              <a:t>の</a:t>
            </a:r>
            <a:r>
              <a:rPr lang="en-US" altLang="ja-JP" sz="1200" dirty="0">
                <a:latin typeface="メイリオ" pitchFamily="50" charset="-128"/>
                <a:ea typeface="メイリオ" pitchFamily="50" charset="-128"/>
                <a:cs typeface="メイリオ" pitchFamily="50" charset="-128"/>
              </a:rPr>
              <a:t>3</a:t>
            </a:r>
            <a:r>
              <a:rPr lang="ja-JP" altLang="en-US" sz="1200" dirty="0">
                <a:latin typeface="メイリオ" pitchFamily="50" charset="-128"/>
                <a:ea typeface="メイリオ" pitchFamily="50" charset="-128"/>
                <a:cs typeface="メイリオ" pitchFamily="50" charset="-128"/>
              </a:rPr>
              <a:t>駅は各設置位置（マップ参照）のサイネージにて放映致します。</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ja-JP" altLang="en-US" sz="1200" dirty="0">
                <a:latin typeface="メイリオ" pitchFamily="50" charset="-128"/>
                <a:ea typeface="メイリオ" pitchFamily="50" charset="-128"/>
                <a:cs typeface="メイリオ" pitchFamily="50" charset="-128"/>
              </a:rPr>
              <a:t>●全</a:t>
            </a:r>
            <a:r>
              <a:rPr lang="en-US" altLang="ja-JP" sz="1200" dirty="0">
                <a:latin typeface="メイリオ" pitchFamily="50" charset="-128"/>
                <a:ea typeface="メイリオ" pitchFamily="50" charset="-128"/>
                <a:cs typeface="メイリオ" pitchFamily="50" charset="-128"/>
              </a:rPr>
              <a:t>7</a:t>
            </a:r>
            <a:r>
              <a:rPr lang="ja-JP" altLang="en-US" sz="1200" dirty="0">
                <a:latin typeface="メイリオ" pitchFamily="50" charset="-128"/>
                <a:ea typeface="メイリオ" pitchFamily="50" charset="-128"/>
                <a:cs typeface="メイリオ" pitchFamily="50" charset="-128"/>
              </a:rPr>
              <a:t>駅合計の放映回数は</a:t>
            </a:r>
            <a:r>
              <a:rPr lang="en-US" altLang="ja-JP" sz="1200" dirty="0">
                <a:latin typeface="メイリオ" pitchFamily="50" charset="-128"/>
                <a:ea typeface="メイリオ" pitchFamily="50" charset="-128"/>
                <a:cs typeface="メイリオ" pitchFamily="50" charset="-128"/>
              </a:rPr>
              <a:t>120,000</a:t>
            </a:r>
            <a:r>
              <a:rPr lang="ja-JP" altLang="en-US" sz="1200" dirty="0">
                <a:latin typeface="メイリオ" pitchFamily="50" charset="-128"/>
                <a:ea typeface="メイリオ" pitchFamily="50" charset="-128"/>
                <a:cs typeface="メイリオ" pitchFamily="50" charset="-128"/>
              </a:rPr>
              <a:t>回</a:t>
            </a:r>
            <a:endParaRPr lang="en-US" altLang="ja-JP" sz="1200" dirty="0">
              <a:latin typeface="メイリオ" pitchFamily="50" charset="-128"/>
              <a:ea typeface="メイリオ" pitchFamily="50" charset="-128"/>
              <a:cs typeface="メイリオ" pitchFamily="50" charset="-128"/>
            </a:endParaRPr>
          </a:p>
          <a:p>
            <a:pPr defTabSz="913972">
              <a:lnSpc>
                <a:spcPct val="120000"/>
              </a:lnSpc>
            </a:pPr>
            <a:endParaRPr lang="en-US" altLang="ja-JP" sz="1200" dirty="0">
              <a:latin typeface="メイリオ" pitchFamily="50" charset="-128"/>
              <a:ea typeface="メイリオ" pitchFamily="50" charset="-128"/>
              <a:cs typeface="メイリオ" pitchFamily="50" charset="-128"/>
            </a:endParaRPr>
          </a:p>
          <a:p>
            <a:pPr defTabSz="913972">
              <a:lnSpc>
                <a:spcPct val="120000"/>
              </a:lnSpc>
            </a:pP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期間は月曜日開始固定で日曜日終了の</a:t>
            </a:r>
            <a:r>
              <a:rPr lang="en-US" altLang="ja-JP" sz="1200" dirty="0">
                <a:latin typeface="メイリオ" pitchFamily="50" charset="-128"/>
                <a:ea typeface="メイリオ" pitchFamily="50" charset="-128"/>
                <a:cs typeface="メイリオ" pitchFamily="50" charset="-128"/>
              </a:rPr>
              <a:t>1</a:t>
            </a:r>
            <a:r>
              <a:rPr lang="ja-JP" altLang="en-US" sz="1200" dirty="0">
                <a:latin typeface="メイリオ" pitchFamily="50" charset="-128"/>
                <a:ea typeface="メイリオ" pitchFamily="50" charset="-128"/>
                <a:cs typeface="メイリオ" pitchFamily="50" charset="-128"/>
              </a:rPr>
              <a:t>週間</a:t>
            </a:r>
            <a:endParaRPr lang="en-US" altLang="ja-JP" sz="1200" dirty="0">
              <a:latin typeface="メイリオ" pitchFamily="50" charset="-128"/>
              <a:ea typeface="メイリオ" pitchFamily="50" charset="-128"/>
              <a:cs typeface="メイリオ" pitchFamily="50" charset="-128"/>
            </a:endParaRPr>
          </a:p>
        </p:txBody>
      </p:sp>
      <p:sp>
        <p:nvSpPr>
          <p:cNvPr id="233" name="角丸四角形 162">
            <a:extLst>
              <a:ext uri="{FF2B5EF4-FFF2-40B4-BE49-F238E27FC236}">
                <a16:creationId xmlns:a16="http://schemas.microsoft.com/office/drawing/2014/main" id="{B033916E-C019-458D-973B-584ED76D6BD8}"/>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3" name="図 222">
            <a:extLst>
              <a:ext uri="{FF2B5EF4-FFF2-40B4-BE49-F238E27FC236}">
                <a16:creationId xmlns:a16="http://schemas.microsoft.com/office/drawing/2014/main" id="{D1450FF2-9399-4E4B-9ADE-B7948D28E6E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Tree>
    <p:extLst>
      <p:ext uri="{BB962C8B-B14F-4D97-AF65-F5344CB8AC3E}">
        <p14:creationId xmlns:p14="http://schemas.microsoft.com/office/powerpoint/2010/main" val="413586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正方形/長方形 41">
            <a:extLst>
              <a:ext uri="{FF2B5EF4-FFF2-40B4-BE49-F238E27FC236}">
                <a16:creationId xmlns:a16="http://schemas.microsoft.com/office/drawing/2014/main" id="{13AC2DD2-8CCD-4049-8635-0CF901C4DD0A}"/>
              </a:ext>
            </a:extLst>
          </p:cNvPr>
          <p:cNvSpPr/>
          <p:nvPr/>
        </p:nvSpPr>
        <p:spPr>
          <a:xfrm>
            <a:off x="386163" y="770399"/>
            <a:ext cx="9105075" cy="5949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54" name="正方形/長方形 53">
            <a:extLst>
              <a:ext uri="{FF2B5EF4-FFF2-40B4-BE49-F238E27FC236}">
                <a16:creationId xmlns:a16="http://schemas.microsoft.com/office/drawing/2014/main" id="{8B43F0E0-46B0-41BF-B1CA-36716D9CF239}"/>
              </a:ext>
            </a:extLst>
          </p:cNvPr>
          <p:cNvSpPr/>
          <p:nvPr/>
        </p:nvSpPr>
        <p:spPr>
          <a:xfrm>
            <a:off x="792314" y="4572417"/>
            <a:ext cx="3647489" cy="206252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p>
        </p:txBody>
      </p:sp>
      <p:sp>
        <p:nvSpPr>
          <p:cNvPr id="224" name="メモ 1">
            <a:extLst>
              <a:ext uri="{FF2B5EF4-FFF2-40B4-BE49-F238E27FC236}">
                <a16:creationId xmlns:a16="http://schemas.microsoft.com/office/drawing/2014/main" id="{57EFF8D3-35B5-42B8-8E6B-972250BB720B}"/>
              </a:ext>
            </a:extLst>
          </p:cNvPr>
          <p:cNvSpPr/>
          <p:nvPr/>
        </p:nvSpPr>
        <p:spPr>
          <a:xfrm>
            <a:off x="386163" y="221600"/>
            <a:ext cx="7178837" cy="434898"/>
          </a:xfrm>
          <a:prstGeom prst="foldedCorner">
            <a:avLst>
              <a:gd name="adj" fmla="val 50000"/>
            </a:avLst>
          </a:prstGeom>
          <a:solidFill>
            <a:srgbClr val="FF00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正方形/長方形 224">
            <a:extLst>
              <a:ext uri="{FF2B5EF4-FFF2-40B4-BE49-F238E27FC236}">
                <a16:creationId xmlns:a16="http://schemas.microsoft.com/office/drawing/2014/main" id="{8D137325-B0DA-482C-8094-6DA48643ED93}"/>
              </a:ext>
            </a:extLst>
          </p:cNvPr>
          <p:cNvSpPr/>
          <p:nvPr/>
        </p:nvSpPr>
        <p:spPr>
          <a:xfrm>
            <a:off x="386162" y="270388"/>
            <a:ext cx="7033210" cy="400110"/>
          </a:xfrm>
          <a:prstGeom prst="rect">
            <a:avLst/>
          </a:prstGeom>
        </p:spPr>
        <p:txBody>
          <a:bodyPr wrap="square">
            <a:spAutoFit/>
          </a:bodyPr>
          <a:lstStyle/>
          <a:p>
            <a:pPr defTabSz="990570">
              <a:spcBef>
                <a:spcPct val="0"/>
              </a:spcBef>
              <a:defRPr/>
            </a:pPr>
            <a:r>
              <a:rPr lang="ja-JP" altLang="en-US" sz="1600" b="1" dirty="0">
                <a:solidFill>
                  <a:schemeClr val="bg1"/>
                </a:solidFill>
                <a:latin typeface="メイリオ" panose="020B0604030504040204" pitchFamily="50" charset="-128"/>
                <a:ea typeface="メイリオ" panose="020B0604030504040204" pitchFamily="50" charset="-128"/>
                <a:cs typeface="Hiragino Kaku Gothic StdN W8" charset="-128"/>
              </a:rPr>
              <a:t>東京メトロサイネージセット</a:t>
            </a:r>
            <a:r>
              <a:rPr lang="ja-JP" altLang="en-US" sz="1200" b="1" dirty="0">
                <a:solidFill>
                  <a:schemeClr val="bg1"/>
                </a:solidFill>
                <a:latin typeface="メイリオ" panose="020B0604030504040204" pitchFamily="50" charset="-128"/>
                <a:ea typeface="メイリオ" panose="020B0604030504040204" pitchFamily="50" charset="-128"/>
                <a:cs typeface="Hiragino Kaku Gothic StdN W8" charset="-128"/>
              </a:rPr>
              <a:t>　　</a:t>
            </a:r>
            <a:r>
              <a:rPr lang="ja-JP" altLang="en-US" sz="2000" b="1" dirty="0">
                <a:solidFill>
                  <a:schemeClr val="bg1"/>
                </a:solidFill>
                <a:latin typeface="メイリオ" panose="020B0604030504040204" pitchFamily="50" charset="-128"/>
                <a:ea typeface="メイリオ" panose="020B0604030504040204" pitchFamily="50" charset="-128"/>
                <a:cs typeface="Hiragino Kaku Gothic StdN W8" charset="-128"/>
              </a:rPr>
              <a:t>各メディアに関するご留意事項</a:t>
            </a:r>
            <a:endParaRPr lang="en-US" altLang="ja-JP" sz="2000" b="1" dirty="0">
              <a:solidFill>
                <a:schemeClr val="bg1"/>
              </a:solidFill>
              <a:latin typeface="Meiryo" charset="-128"/>
              <a:ea typeface="Meiryo" charset="-128"/>
              <a:cs typeface="Meiryo" charset="-128"/>
            </a:endParaRPr>
          </a:p>
        </p:txBody>
      </p:sp>
      <p:sp>
        <p:nvSpPr>
          <p:cNvPr id="233" name="角丸四角形 162">
            <a:extLst>
              <a:ext uri="{FF2B5EF4-FFF2-40B4-BE49-F238E27FC236}">
                <a16:creationId xmlns:a16="http://schemas.microsoft.com/office/drawing/2014/main" id="{B033916E-C019-458D-973B-584ED76D6BD8}"/>
              </a:ext>
            </a:extLst>
          </p:cNvPr>
          <p:cNvSpPr/>
          <p:nvPr/>
        </p:nvSpPr>
        <p:spPr>
          <a:xfrm>
            <a:off x="7790573" y="232307"/>
            <a:ext cx="1700665" cy="435766"/>
          </a:xfrm>
          <a:prstGeom prst="roundRect">
            <a:avLst>
              <a:gd name="adj" fmla="val 109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3" name="図 222">
            <a:extLst>
              <a:ext uri="{FF2B5EF4-FFF2-40B4-BE49-F238E27FC236}">
                <a16:creationId xmlns:a16="http://schemas.microsoft.com/office/drawing/2014/main" id="{D1450FF2-9399-4E4B-9ADE-B7948D28E6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0138" y="287056"/>
            <a:ext cx="1424886" cy="299302"/>
          </a:xfrm>
          <a:prstGeom prst="rect">
            <a:avLst/>
          </a:prstGeom>
          <a:ln>
            <a:noFill/>
          </a:ln>
          <a:effectLst/>
        </p:spPr>
      </p:pic>
      <p:sp>
        <p:nvSpPr>
          <p:cNvPr id="36" name="正方形/長方形 35">
            <a:extLst>
              <a:ext uri="{FF2B5EF4-FFF2-40B4-BE49-F238E27FC236}">
                <a16:creationId xmlns:a16="http://schemas.microsoft.com/office/drawing/2014/main" id="{31A58806-8B11-45E6-9A0D-FE5A0085B6C4}"/>
              </a:ext>
            </a:extLst>
          </p:cNvPr>
          <p:cNvSpPr/>
          <p:nvPr/>
        </p:nvSpPr>
        <p:spPr>
          <a:xfrm>
            <a:off x="191386" y="757799"/>
            <a:ext cx="9540000" cy="25200"/>
          </a:xfrm>
          <a:prstGeom prst="rect">
            <a:avLst/>
          </a:prstGeom>
          <a:gradFill flip="none" rotWithShape="1">
            <a:gsLst>
              <a:gs pos="100000">
                <a:srgbClr val="E8D9B7">
                  <a:alpha val="0"/>
                </a:srgbClr>
              </a:gs>
              <a:gs pos="56000">
                <a:schemeClr val="accent4">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63EBB292-87C1-4C3D-9708-9A952CE4C0EF}"/>
              </a:ext>
            </a:extLst>
          </p:cNvPr>
          <p:cNvSpPr/>
          <p:nvPr/>
        </p:nvSpPr>
        <p:spPr>
          <a:xfrm>
            <a:off x="191386" y="6719586"/>
            <a:ext cx="9540000" cy="25200"/>
          </a:xfrm>
          <a:prstGeom prst="rect">
            <a:avLst/>
          </a:prstGeom>
          <a:gradFill flip="none" rotWithShape="1">
            <a:gsLst>
              <a:gs pos="100000">
                <a:srgbClr val="E8D9B7">
                  <a:alpha val="0"/>
                </a:srgbClr>
              </a:gs>
              <a:gs pos="56000">
                <a:schemeClr val="accent4">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CE5B691C-D6B0-4EDC-8185-D974C5CE57B7}"/>
              </a:ext>
            </a:extLst>
          </p:cNvPr>
          <p:cNvSpPr txBox="1"/>
          <p:nvPr/>
        </p:nvSpPr>
        <p:spPr>
          <a:xfrm>
            <a:off x="543273" y="808535"/>
            <a:ext cx="1789382" cy="276999"/>
          </a:xfrm>
          <a:prstGeom prst="rect">
            <a:avLst/>
          </a:prstGeom>
          <a:noFill/>
        </p:spPr>
        <p:txBody>
          <a:bodyPr wrap="square" rtlCol="0">
            <a:spAutoFit/>
          </a:bodyPr>
          <a:lstStyle/>
          <a:p>
            <a:r>
              <a:rPr lang="ja-JP" altLang="en-US" sz="1200" b="1" dirty="0"/>
              <a:t>■ ヤフー</a:t>
            </a:r>
            <a:r>
              <a:rPr kumimoji="1" lang="ja-JP" altLang="en-US" sz="1200" b="1" dirty="0"/>
              <a:t>について</a:t>
            </a:r>
          </a:p>
        </p:txBody>
      </p:sp>
      <p:sp>
        <p:nvSpPr>
          <p:cNvPr id="39" name="テキスト ボックス 38">
            <a:extLst>
              <a:ext uri="{FF2B5EF4-FFF2-40B4-BE49-F238E27FC236}">
                <a16:creationId xmlns:a16="http://schemas.microsoft.com/office/drawing/2014/main" id="{2D165B73-7EB2-4883-B378-86B9C316B7AD}"/>
              </a:ext>
            </a:extLst>
          </p:cNvPr>
          <p:cNvSpPr txBox="1"/>
          <p:nvPr/>
        </p:nvSpPr>
        <p:spPr>
          <a:xfrm>
            <a:off x="631050" y="973562"/>
            <a:ext cx="8550271" cy="1163780"/>
          </a:xfrm>
          <a:prstGeom prst="rect">
            <a:avLst/>
          </a:prstGeom>
          <a:noFill/>
        </p:spPr>
        <p:txBody>
          <a:bodyPr wrap="square" rtlCol="0">
            <a:spAutoFit/>
          </a:bodyPr>
          <a:lstStyle/>
          <a:p>
            <a:pPr>
              <a:lnSpc>
                <a:spcPct val="150000"/>
              </a:lnSpc>
            </a:pPr>
            <a:r>
              <a:rPr lang="ja-JP" altLang="en-US" sz="800" dirty="0"/>
              <a:t>・ヤフートップページ広告は掲載デバイスを</a:t>
            </a:r>
            <a:r>
              <a:rPr lang="en-US" altLang="ja-JP" sz="800" dirty="0"/>
              <a:t>PC</a:t>
            </a:r>
            <a:r>
              <a:rPr lang="ja-JP" altLang="en-US" sz="800" dirty="0"/>
              <a:t>、スマホ、</a:t>
            </a:r>
            <a:r>
              <a:rPr lang="en-US" altLang="ja-JP" sz="800" dirty="0"/>
              <a:t>PC</a:t>
            </a:r>
            <a:r>
              <a:rPr lang="ja-JP" altLang="en-US" sz="800" dirty="0"/>
              <a:t>＋スマホ併用のいずれかからご指定頂けます。　</a:t>
            </a:r>
            <a:r>
              <a:rPr lang="en-US" altLang="ja-JP" sz="800" dirty="0"/>
              <a:t>※</a:t>
            </a:r>
            <a:r>
              <a:rPr lang="ja-JP" altLang="en-US" sz="800" dirty="0"/>
              <a:t>併用指定不可のエリアもございます。</a:t>
            </a:r>
            <a:endParaRPr lang="en-US" altLang="ja-JP" sz="800" dirty="0"/>
          </a:p>
          <a:p>
            <a:pPr>
              <a:lnSpc>
                <a:spcPct val="150000"/>
              </a:lnSpc>
            </a:pPr>
            <a:r>
              <a:rPr kumimoji="1" lang="ja-JP" altLang="en-US" sz="800" dirty="0"/>
              <a:t>・掲載期間は平日開始の</a:t>
            </a:r>
            <a:r>
              <a:rPr kumimoji="1" lang="en-US" altLang="ja-JP" sz="800" dirty="0"/>
              <a:t>5</a:t>
            </a:r>
            <a:r>
              <a:rPr kumimoji="1" lang="ja-JP" altLang="en-US" sz="800" dirty="0"/>
              <a:t>日～</a:t>
            </a:r>
            <a:r>
              <a:rPr kumimoji="1" lang="en-US" altLang="ja-JP" sz="800" dirty="0"/>
              <a:t>1</a:t>
            </a:r>
            <a:r>
              <a:rPr kumimoji="1" lang="ja-JP" altLang="en-US" sz="800" dirty="0"/>
              <a:t>ヶ月の間でご指定頂けます。</a:t>
            </a:r>
            <a:endParaRPr kumimoji="1" lang="en-US" altLang="ja-JP" sz="800" dirty="0"/>
          </a:p>
          <a:p>
            <a:pPr>
              <a:lnSpc>
                <a:spcPct val="150000"/>
              </a:lnSpc>
            </a:pPr>
            <a:r>
              <a:rPr lang="ja-JP" altLang="en-US" sz="800" dirty="0"/>
              <a:t>・土日祝日の掲載開始も指定頂けますが不具合時の即対応ができない等の免責事項をご了承頂ける場合のみ対応可能です。</a:t>
            </a:r>
            <a:endParaRPr lang="en-US" altLang="ja-JP" sz="800" dirty="0"/>
          </a:p>
          <a:p>
            <a:pPr>
              <a:lnSpc>
                <a:spcPct val="150000"/>
              </a:lnSpc>
            </a:pPr>
            <a:r>
              <a:rPr kumimoji="1" lang="ja-JP" altLang="en-US" sz="800" dirty="0"/>
              <a:t>・広告掲載はご指定頂いた期間での案分出稿となります。</a:t>
            </a:r>
            <a:endParaRPr kumimoji="1" lang="en-US" altLang="ja-JP" sz="800" dirty="0"/>
          </a:p>
          <a:p>
            <a:pPr>
              <a:lnSpc>
                <a:spcPct val="150000"/>
              </a:lnSpc>
            </a:pPr>
            <a:r>
              <a:rPr lang="ja-JP" altLang="en-US" sz="800" dirty="0"/>
              <a:t>・パッケージに含まれる広告は最低掲載数です。広告量の買増しも可能ですのでご希望の場合はご相談下さい。</a:t>
            </a:r>
            <a:endParaRPr lang="en-US" altLang="ja-JP" sz="800" dirty="0"/>
          </a:p>
          <a:p>
            <a:pPr>
              <a:lnSpc>
                <a:spcPct val="150000"/>
              </a:lnSpc>
            </a:pPr>
            <a:r>
              <a:rPr lang="ja-JP" altLang="en-US" sz="600" dirty="0"/>
              <a:t>　　</a:t>
            </a:r>
            <a:r>
              <a:rPr lang="en-US" altLang="ja-JP" sz="700" dirty="0"/>
              <a:t>※</a:t>
            </a:r>
            <a:r>
              <a:rPr kumimoji="1" lang="ja-JP" altLang="en-US" sz="700" dirty="0"/>
              <a:t>エリア判別方法について（</a:t>
            </a:r>
            <a:r>
              <a:rPr kumimoji="1" lang="en-US" altLang="ja-JP" sz="700" dirty="0"/>
              <a:t>PC</a:t>
            </a:r>
            <a:r>
              <a:rPr kumimoji="1" lang="ja-JP" altLang="en-US" sz="700" dirty="0"/>
              <a:t>：ヤフー</a:t>
            </a:r>
            <a:r>
              <a:rPr kumimoji="1" lang="en-US" altLang="ja-JP" sz="700" dirty="0"/>
              <a:t>ID</a:t>
            </a:r>
            <a:r>
              <a:rPr kumimoji="1" lang="ja-JP" altLang="en-US" sz="700" dirty="0"/>
              <a:t>登録情報＆</a:t>
            </a:r>
            <a:r>
              <a:rPr kumimoji="1" lang="en-US" altLang="ja-JP" sz="700" dirty="0"/>
              <a:t>IP</a:t>
            </a:r>
            <a:r>
              <a:rPr kumimoji="1" lang="ja-JP" altLang="en-US" sz="700" dirty="0"/>
              <a:t>アドレス／スマホ：</a:t>
            </a:r>
            <a:r>
              <a:rPr lang="ja-JP" altLang="en-US" sz="700" dirty="0"/>
              <a:t>ヤフー</a:t>
            </a:r>
            <a:r>
              <a:rPr lang="en-US" altLang="ja-JP" sz="700" dirty="0"/>
              <a:t>ID</a:t>
            </a:r>
            <a:r>
              <a:rPr lang="ja-JP" altLang="en-US" sz="700" dirty="0"/>
              <a:t>登録情報＆</a:t>
            </a:r>
            <a:r>
              <a:rPr lang="en-US" altLang="ja-JP" sz="700" dirty="0" err="1"/>
              <a:t>WiFi</a:t>
            </a:r>
            <a:r>
              <a:rPr lang="ja-JP" altLang="en-US" sz="700" dirty="0"/>
              <a:t>基地局）</a:t>
            </a:r>
            <a:endParaRPr kumimoji="1" lang="ja-JP" altLang="en-US" sz="600" dirty="0"/>
          </a:p>
        </p:txBody>
      </p:sp>
      <p:sp>
        <p:nvSpPr>
          <p:cNvPr id="40" name="テキスト ボックス 39">
            <a:extLst>
              <a:ext uri="{FF2B5EF4-FFF2-40B4-BE49-F238E27FC236}">
                <a16:creationId xmlns:a16="http://schemas.microsoft.com/office/drawing/2014/main" id="{FAA0EAA2-40B2-4375-BCFD-89D6E8AF4DAD}"/>
              </a:ext>
            </a:extLst>
          </p:cNvPr>
          <p:cNvSpPr txBox="1"/>
          <p:nvPr/>
        </p:nvSpPr>
        <p:spPr>
          <a:xfrm>
            <a:off x="543273" y="2319047"/>
            <a:ext cx="1789382" cy="276999"/>
          </a:xfrm>
          <a:prstGeom prst="rect">
            <a:avLst/>
          </a:prstGeom>
          <a:noFill/>
        </p:spPr>
        <p:txBody>
          <a:bodyPr wrap="square" rtlCol="0">
            <a:spAutoFit/>
          </a:bodyPr>
          <a:lstStyle/>
          <a:p>
            <a:r>
              <a:rPr lang="ja-JP" altLang="en-US" sz="1200" b="1" dirty="0"/>
              <a:t>■ 東京メトロ</a:t>
            </a:r>
            <a:r>
              <a:rPr kumimoji="1" lang="ja-JP" altLang="en-US" sz="1200" b="1" dirty="0"/>
              <a:t>について</a:t>
            </a:r>
          </a:p>
        </p:txBody>
      </p:sp>
      <p:sp>
        <p:nvSpPr>
          <p:cNvPr id="43" name="テキスト ボックス 42">
            <a:extLst>
              <a:ext uri="{FF2B5EF4-FFF2-40B4-BE49-F238E27FC236}">
                <a16:creationId xmlns:a16="http://schemas.microsoft.com/office/drawing/2014/main" id="{C04FFEE2-4C12-4BB8-AD01-B78664AA292C}"/>
              </a:ext>
            </a:extLst>
          </p:cNvPr>
          <p:cNvSpPr txBox="1"/>
          <p:nvPr/>
        </p:nvSpPr>
        <p:spPr>
          <a:xfrm>
            <a:off x="631050" y="2473225"/>
            <a:ext cx="8431927" cy="1737079"/>
          </a:xfrm>
          <a:prstGeom prst="rect">
            <a:avLst/>
          </a:prstGeom>
          <a:noFill/>
        </p:spPr>
        <p:txBody>
          <a:bodyPr wrap="square" rtlCol="0">
            <a:spAutoFit/>
          </a:bodyPr>
          <a:lstStyle/>
          <a:p>
            <a:pPr>
              <a:lnSpc>
                <a:spcPct val="150000"/>
              </a:lnSpc>
            </a:pPr>
            <a:r>
              <a:rPr lang="ja-JP" altLang="en-US" sz="800" dirty="0">
                <a:latin typeface="+mn-ea"/>
              </a:rPr>
              <a:t>・本企画は特別枠の為、出稿希望日の</a:t>
            </a:r>
            <a:r>
              <a:rPr lang="en-US" altLang="ja-JP" sz="800" dirty="0">
                <a:latin typeface="+mn-ea"/>
              </a:rPr>
              <a:t>30</a:t>
            </a:r>
            <a:r>
              <a:rPr lang="ja-JP" altLang="en-US" sz="800" dirty="0">
                <a:latin typeface="+mn-ea"/>
              </a:rPr>
              <a:t>日前に枠の開放を行います。</a:t>
            </a:r>
            <a:endParaRPr lang="en-US" altLang="ja-JP" sz="800" dirty="0">
              <a:latin typeface="+mn-ea"/>
            </a:endParaRPr>
          </a:p>
          <a:p>
            <a:pPr>
              <a:lnSpc>
                <a:spcPct val="150000"/>
              </a:lnSpc>
            </a:pPr>
            <a:r>
              <a:rPr lang="ja-JP" altLang="en-US" sz="800" dirty="0">
                <a:latin typeface="+mn-ea"/>
              </a:rPr>
              <a:t>・</a:t>
            </a:r>
            <a:r>
              <a:rPr lang="ja-JP" altLang="en-US" sz="800" dirty="0">
                <a:latin typeface="+mn-ea"/>
                <a:cs typeface="メイリオ" pitchFamily="50" charset="-128"/>
              </a:rPr>
              <a:t>丸ノ内線ホーム面の駅（東京駅、銀座駅、赤坂見附駅、中野坂上駅）いずれかの駅が満稿時は他駅での代替調整や出稿期間のご相談をさせていただく可能性がございます。</a:t>
            </a:r>
            <a:endParaRPr lang="en-US" altLang="ja-JP" sz="800" dirty="0">
              <a:latin typeface="+mn-ea"/>
              <a:cs typeface="メイリオ" pitchFamily="50" charset="-128"/>
            </a:endParaRPr>
          </a:p>
          <a:p>
            <a:pPr>
              <a:lnSpc>
                <a:spcPct val="150000"/>
              </a:lnSpc>
            </a:pPr>
            <a:r>
              <a:rPr lang="ja-JP" altLang="en-US" sz="800" dirty="0">
                <a:latin typeface="+mn-ea"/>
              </a:rPr>
              <a:t>・枠取りが完了後のキャンセルは一切お受けできません。</a:t>
            </a:r>
            <a:endParaRPr lang="en-US" altLang="ja-JP" sz="800" dirty="0">
              <a:latin typeface="+mn-ea"/>
            </a:endParaRPr>
          </a:p>
          <a:p>
            <a:pPr>
              <a:lnSpc>
                <a:spcPct val="150000"/>
              </a:lnSpc>
            </a:pPr>
            <a:r>
              <a:rPr lang="ja-JP" altLang="en-US" sz="800" dirty="0">
                <a:latin typeface="+mn-ea"/>
              </a:rPr>
              <a:t>・メトロアドキャラクター</a:t>
            </a:r>
            <a:r>
              <a:rPr lang="en-US" altLang="ja-JP" sz="800" dirty="0">
                <a:latin typeface="+mn-ea"/>
              </a:rPr>
              <a:t>【</a:t>
            </a:r>
            <a:r>
              <a:rPr lang="ja-JP" altLang="en-US" sz="800" dirty="0">
                <a:latin typeface="+mn-ea"/>
              </a:rPr>
              <a:t>ジャムム</a:t>
            </a:r>
            <a:r>
              <a:rPr lang="en-US" altLang="ja-JP" sz="800" dirty="0">
                <a:latin typeface="+mn-ea"/>
              </a:rPr>
              <a:t>】</a:t>
            </a:r>
            <a:r>
              <a:rPr lang="ja-JP" altLang="en-US" sz="800" dirty="0">
                <a:latin typeface="+mn-ea"/>
              </a:rPr>
              <a:t>とのタイアップ企画の為、放映動画内の外枠に「ジャムムインフォメーション」と表示されます。</a:t>
            </a:r>
            <a:endParaRPr lang="en-US" altLang="ja-JP" sz="800" dirty="0">
              <a:latin typeface="+mn-ea"/>
            </a:endParaRPr>
          </a:p>
          <a:p>
            <a:pPr>
              <a:lnSpc>
                <a:spcPct val="150000"/>
              </a:lnSpc>
            </a:pPr>
            <a:r>
              <a:rPr lang="ja-JP" altLang="en-US" sz="800" dirty="0">
                <a:latin typeface="+mn-ea"/>
              </a:rPr>
              <a:t>・放映する動画の音声は流れません。</a:t>
            </a:r>
            <a:endParaRPr lang="en-US" altLang="ja-JP" sz="800" dirty="0">
              <a:latin typeface="+mn-ea"/>
            </a:endParaRPr>
          </a:p>
          <a:p>
            <a:pPr>
              <a:lnSpc>
                <a:spcPct val="150000"/>
              </a:lnSpc>
            </a:pPr>
            <a:r>
              <a:rPr lang="ja-JP" altLang="en-US" sz="800" dirty="0">
                <a:latin typeface="+mn-ea"/>
              </a:rPr>
              <a:t>・広告の意匠につきましては事前に審査をおこないます。</a:t>
            </a:r>
          </a:p>
          <a:p>
            <a:pPr>
              <a:lnSpc>
                <a:spcPct val="150000"/>
              </a:lnSpc>
            </a:pPr>
            <a:r>
              <a:rPr lang="ja-JP" altLang="en-US" sz="800" dirty="0">
                <a:latin typeface="+mn-ea"/>
              </a:rPr>
              <a:t>・業種数の規制は行っていないため、同一業種の広告が放映されることがあります。</a:t>
            </a:r>
            <a:endParaRPr lang="en-US" altLang="ja-JP" sz="800" dirty="0">
              <a:latin typeface="+mn-ea"/>
            </a:endParaRPr>
          </a:p>
          <a:p>
            <a:pPr>
              <a:lnSpc>
                <a:spcPct val="150000"/>
              </a:lnSpc>
            </a:pPr>
            <a:r>
              <a:rPr lang="ja-JP" altLang="en-US" sz="800" dirty="0">
                <a:latin typeface="+mn-ea"/>
              </a:rPr>
              <a:t>・急遽素材の変更や放映を中止する場合、作業完了までに時間を要する場合があります。あらかじめご了承ください。</a:t>
            </a:r>
            <a:endParaRPr lang="en-US" altLang="ja-JP" sz="800" dirty="0">
              <a:latin typeface="+mn-ea"/>
            </a:endParaRPr>
          </a:p>
          <a:p>
            <a:pPr>
              <a:lnSpc>
                <a:spcPct val="150000"/>
              </a:lnSpc>
            </a:pPr>
            <a:r>
              <a:rPr lang="ja-JP" altLang="en-US" sz="800" dirty="0">
                <a:latin typeface="+mn-ea"/>
              </a:rPr>
              <a:t>・通信環境やシステム上等の理由から、放映が一時的に中断されたり中止になる可能性があります。いずれの場合も広告料金の払い戻しはいたしません。あらかじめご了承ください。</a:t>
            </a:r>
            <a:endParaRPr lang="en-US" altLang="ja-JP" sz="800" dirty="0">
              <a:latin typeface="+mn-ea"/>
            </a:endParaRPr>
          </a:p>
        </p:txBody>
      </p:sp>
      <p:sp>
        <p:nvSpPr>
          <p:cNvPr id="46" name="Text Box 11">
            <a:extLst>
              <a:ext uri="{FF2B5EF4-FFF2-40B4-BE49-F238E27FC236}">
                <a16:creationId xmlns:a16="http://schemas.microsoft.com/office/drawing/2014/main" id="{7532F529-7483-49B7-928F-30E20069C715}"/>
              </a:ext>
            </a:extLst>
          </p:cNvPr>
          <p:cNvSpPr txBox="1">
            <a:spLocks noChangeArrowheads="1"/>
          </p:cNvSpPr>
          <p:nvPr/>
        </p:nvSpPr>
        <p:spPr bwMode="auto">
          <a:xfrm>
            <a:off x="4099430" y="4738268"/>
            <a:ext cx="2281802" cy="147733"/>
          </a:xfrm>
          <a:prstGeom prst="rect">
            <a:avLst/>
          </a:prstGeom>
          <a:noFill/>
          <a:ln w="28575">
            <a:noFill/>
            <a:miter lim="800000"/>
            <a:headEnd/>
            <a:tailEnd type="none" w="med" len="sm"/>
          </a:ln>
        </p:spPr>
        <p:txBody>
          <a:bodyPr wrap="square" lIns="0" tIns="0" rIns="0" bIns="0">
            <a:spAutoFit/>
          </a:bodyPr>
          <a:lstStyle/>
          <a:p>
            <a:pPr algn="ctr" defTabSz="913972">
              <a:lnSpc>
                <a:spcPct val="120000"/>
              </a:lnSpc>
            </a:pPr>
            <a:r>
              <a:rPr lang="ja-JP" altLang="en-US" sz="600" dirty="0">
                <a:solidFill>
                  <a:schemeClr val="bg1"/>
                </a:solidFill>
                <a:latin typeface="メイリオ" pitchFamily="50" charset="-128"/>
                <a:ea typeface="メイリオ" pitchFamily="50" charset="-128"/>
                <a:cs typeface="メイリオ" pitchFamily="50" charset="-128"/>
              </a:rPr>
              <a:t>＜広告到達想定人数　約</a:t>
            </a:r>
            <a:r>
              <a:rPr lang="en-US" altLang="ja-JP" sz="800" b="1" dirty="0">
                <a:solidFill>
                  <a:schemeClr val="bg1"/>
                </a:solidFill>
                <a:latin typeface="メイリオ" pitchFamily="50" charset="-128"/>
                <a:ea typeface="メイリオ" pitchFamily="50" charset="-128"/>
                <a:cs typeface="メイリオ" pitchFamily="50" charset="-128"/>
              </a:rPr>
              <a:t>3,517,580</a:t>
            </a:r>
            <a:r>
              <a:rPr lang="ja-JP" altLang="en-US" sz="600" dirty="0">
                <a:solidFill>
                  <a:schemeClr val="bg1"/>
                </a:solidFill>
                <a:latin typeface="メイリオ" pitchFamily="50" charset="-128"/>
                <a:ea typeface="メイリオ" pitchFamily="50" charset="-128"/>
                <a:cs typeface="メイリオ" pitchFamily="50" charset="-128"/>
              </a:rPr>
              <a:t>人＞</a:t>
            </a:r>
            <a:endParaRPr lang="en-US" altLang="ja-JP" sz="800" b="1" dirty="0">
              <a:solidFill>
                <a:schemeClr val="bg1"/>
              </a:solidFill>
              <a:latin typeface="メイリオ" pitchFamily="50" charset="-128"/>
              <a:ea typeface="メイリオ" pitchFamily="50" charset="-128"/>
              <a:cs typeface="メイリオ" pitchFamily="50" charset="-128"/>
            </a:endParaRPr>
          </a:p>
        </p:txBody>
      </p:sp>
      <p:sp>
        <p:nvSpPr>
          <p:cNvPr id="48" name="テキスト ボックス 47">
            <a:extLst>
              <a:ext uri="{FF2B5EF4-FFF2-40B4-BE49-F238E27FC236}">
                <a16:creationId xmlns:a16="http://schemas.microsoft.com/office/drawing/2014/main" id="{A9DC5C9F-22ED-490E-A89D-C105D567C35D}"/>
              </a:ext>
            </a:extLst>
          </p:cNvPr>
          <p:cNvSpPr txBox="1"/>
          <p:nvPr/>
        </p:nvSpPr>
        <p:spPr>
          <a:xfrm>
            <a:off x="699600" y="4386101"/>
            <a:ext cx="2887578" cy="233910"/>
          </a:xfrm>
          <a:prstGeom prst="rect">
            <a:avLst/>
          </a:prstGeom>
          <a:noFill/>
        </p:spPr>
        <p:txBody>
          <a:bodyPr wrap="square" rtlCol="0">
            <a:spAutoFit/>
          </a:bodyPr>
          <a:lstStyle/>
          <a:p>
            <a:pPr defTabSz="913972">
              <a:lnSpc>
                <a:spcPct val="120000"/>
              </a:lnSpc>
            </a:pPr>
            <a:r>
              <a:rPr lang="en-US" altLang="ja-JP" sz="800" dirty="0">
                <a:latin typeface="メイリオ" pitchFamily="50" charset="-128"/>
                <a:ea typeface="メイリオ" pitchFamily="50" charset="-128"/>
                <a:cs typeface="メイリオ" pitchFamily="50" charset="-128"/>
              </a:rPr>
              <a:t>※</a:t>
            </a:r>
            <a:r>
              <a:rPr lang="ja-JP" altLang="en-US" sz="800" dirty="0">
                <a:latin typeface="メイリオ" pitchFamily="50" charset="-128"/>
                <a:ea typeface="メイリオ" pitchFamily="50" charset="-128"/>
                <a:cs typeface="メイリオ" pitchFamily="50" charset="-128"/>
              </a:rPr>
              <a:t>外枠「ジャムムインフォメーション」のイメージ</a:t>
            </a:r>
            <a:endParaRPr lang="en-US" altLang="ja-JP" sz="800" dirty="0">
              <a:latin typeface="メイリオ" pitchFamily="50" charset="-128"/>
              <a:ea typeface="メイリオ" pitchFamily="50" charset="-128"/>
              <a:cs typeface="メイリオ" pitchFamily="50" charset="-128"/>
            </a:endParaRPr>
          </a:p>
        </p:txBody>
      </p:sp>
      <p:pic>
        <p:nvPicPr>
          <p:cNvPr id="49" name="図 48">
            <a:extLst>
              <a:ext uri="{FF2B5EF4-FFF2-40B4-BE49-F238E27FC236}">
                <a16:creationId xmlns:a16="http://schemas.microsoft.com/office/drawing/2014/main" id="{A1CE707B-BEA5-4E6F-8691-DC2ED8C96A2F}"/>
              </a:ext>
            </a:extLst>
          </p:cNvPr>
          <p:cNvPicPr>
            <a:picLocks noChangeAspect="1"/>
          </p:cNvPicPr>
          <p:nvPr/>
        </p:nvPicPr>
        <p:blipFill>
          <a:blip r:embed="rId4"/>
          <a:stretch>
            <a:fillRect/>
          </a:stretch>
        </p:blipFill>
        <p:spPr>
          <a:xfrm>
            <a:off x="5111457" y="5246955"/>
            <a:ext cx="598121" cy="886093"/>
          </a:xfrm>
          <a:prstGeom prst="rect">
            <a:avLst/>
          </a:prstGeom>
        </p:spPr>
      </p:pic>
      <p:sp>
        <p:nvSpPr>
          <p:cNvPr id="50" name="テキスト ボックス 49">
            <a:extLst>
              <a:ext uri="{FF2B5EF4-FFF2-40B4-BE49-F238E27FC236}">
                <a16:creationId xmlns:a16="http://schemas.microsoft.com/office/drawing/2014/main" id="{A5CDFDD1-25A3-4D8C-969B-0B4D82FA72B3}"/>
              </a:ext>
            </a:extLst>
          </p:cNvPr>
          <p:cNvSpPr txBox="1"/>
          <p:nvPr/>
        </p:nvSpPr>
        <p:spPr>
          <a:xfrm>
            <a:off x="4654091" y="6225456"/>
            <a:ext cx="1624214" cy="309315"/>
          </a:xfrm>
          <a:prstGeom prst="rect">
            <a:avLst/>
          </a:prstGeom>
          <a:noFill/>
        </p:spPr>
        <p:txBody>
          <a:bodyPr wrap="square" rtlCol="0">
            <a:spAutoFit/>
          </a:bodyPr>
          <a:lstStyle/>
          <a:p>
            <a:pPr algn="ctr" defTabSz="913972">
              <a:lnSpc>
                <a:spcPct val="120000"/>
              </a:lnSpc>
            </a:pPr>
            <a:r>
              <a:rPr lang="ja-JP" altLang="en-US" sz="600" dirty="0">
                <a:latin typeface="メイリオ" pitchFamily="50" charset="-128"/>
                <a:ea typeface="メイリオ" pitchFamily="50" charset="-128"/>
                <a:cs typeface="メイリオ" pitchFamily="50" charset="-128"/>
              </a:rPr>
              <a:t>ジャムム</a:t>
            </a:r>
            <a:endParaRPr lang="en-US" altLang="ja-JP" sz="600" dirty="0">
              <a:latin typeface="メイリオ" pitchFamily="50" charset="-128"/>
              <a:ea typeface="メイリオ" pitchFamily="50" charset="-128"/>
              <a:cs typeface="メイリオ" pitchFamily="50" charset="-128"/>
            </a:endParaRPr>
          </a:p>
          <a:p>
            <a:pPr algn="ctr" defTabSz="913972">
              <a:lnSpc>
                <a:spcPct val="120000"/>
              </a:lnSpc>
            </a:pPr>
            <a:r>
              <a:rPr lang="ja-JP" altLang="en-US" sz="600" dirty="0">
                <a:latin typeface="メイリオ" pitchFamily="50" charset="-128"/>
                <a:ea typeface="メイリオ" pitchFamily="50" charset="-128"/>
                <a:cs typeface="メイリオ" pitchFamily="50" charset="-128"/>
              </a:rPr>
              <a:t>（メトロアドキャラクター）</a:t>
            </a:r>
            <a:endParaRPr lang="en-US" altLang="ja-JP" sz="600" dirty="0">
              <a:latin typeface="メイリオ" pitchFamily="50" charset="-128"/>
              <a:ea typeface="メイリオ" pitchFamily="50" charset="-128"/>
              <a:cs typeface="メイリオ" pitchFamily="50" charset="-128"/>
            </a:endParaRPr>
          </a:p>
        </p:txBody>
      </p:sp>
      <p:pic>
        <p:nvPicPr>
          <p:cNvPr id="51" name="図 50">
            <a:extLst>
              <a:ext uri="{FF2B5EF4-FFF2-40B4-BE49-F238E27FC236}">
                <a16:creationId xmlns:a16="http://schemas.microsoft.com/office/drawing/2014/main" id="{BBD3D588-8B52-4AED-BE61-CA8FEA64CA3D}"/>
              </a:ext>
            </a:extLst>
          </p:cNvPr>
          <p:cNvPicPr>
            <a:picLocks noChangeAspect="1"/>
          </p:cNvPicPr>
          <p:nvPr/>
        </p:nvPicPr>
        <p:blipFill>
          <a:blip r:embed="rId5"/>
          <a:stretch>
            <a:fillRect/>
          </a:stretch>
        </p:blipFill>
        <p:spPr>
          <a:xfrm>
            <a:off x="792315" y="4474190"/>
            <a:ext cx="3647488" cy="2148147"/>
          </a:xfrm>
          <a:prstGeom prst="rect">
            <a:avLst/>
          </a:prstGeom>
        </p:spPr>
      </p:pic>
      <p:pic>
        <p:nvPicPr>
          <p:cNvPr id="52" name="図 51">
            <a:extLst>
              <a:ext uri="{FF2B5EF4-FFF2-40B4-BE49-F238E27FC236}">
                <a16:creationId xmlns:a16="http://schemas.microsoft.com/office/drawing/2014/main" id="{EC4EB125-DDCC-4B9C-AD61-9BF48794C2AA}"/>
              </a:ext>
            </a:extLst>
          </p:cNvPr>
          <p:cNvPicPr>
            <a:picLocks noChangeAspect="1"/>
          </p:cNvPicPr>
          <p:nvPr/>
        </p:nvPicPr>
        <p:blipFill rotWithShape="1">
          <a:blip r:embed="rId6"/>
          <a:srcRect b="21805"/>
          <a:stretch/>
        </p:blipFill>
        <p:spPr>
          <a:xfrm>
            <a:off x="873514" y="4700108"/>
            <a:ext cx="3458250" cy="1804184"/>
          </a:xfrm>
          <a:prstGeom prst="rect">
            <a:avLst/>
          </a:prstGeom>
        </p:spPr>
      </p:pic>
      <p:sp>
        <p:nvSpPr>
          <p:cNvPr id="53" name="テキスト ボックス 52">
            <a:extLst>
              <a:ext uri="{FF2B5EF4-FFF2-40B4-BE49-F238E27FC236}">
                <a16:creationId xmlns:a16="http://schemas.microsoft.com/office/drawing/2014/main" id="{7AF66ABF-3430-4FD5-9A0C-9F2E93ADB968}"/>
              </a:ext>
            </a:extLst>
          </p:cNvPr>
          <p:cNvSpPr txBox="1"/>
          <p:nvPr/>
        </p:nvSpPr>
        <p:spPr>
          <a:xfrm>
            <a:off x="1231366" y="5154549"/>
            <a:ext cx="2686340" cy="954107"/>
          </a:xfrm>
          <a:prstGeom prst="rect">
            <a:avLst/>
          </a:prstGeom>
          <a:noFill/>
        </p:spPr>
        <p:txBody>
          <a:bodyPr wrap="square" rtlCol="0">
            <a:spAutoFit/>
          </a:bodyPr>
          <a:lstStyle/>
          <a:p>
            <a:pPr algn="ctr"/>
            <a:r>
              <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●●県●●町</a:t>
            </a:r>
            <a:endParaRPr kumimoji="1" lang="en-US" altLang="ja-JP" sz="2800" dirty="0">
              <a:solidFill>
                <a:schemeClr val="bg1"/>
              </a:solidFill>
              <a:latin typeface="UD デジタル 教科書体 NK-B" panose="02020700000000000000" pitchFamily="18" charset="-128"/>
              <a:ea typeface="UD デジタル 教科書体 NK-B" panose="02020700000000000000" pitchFamily="18" charset="-128"/>
            </a:endParaRPr>
          </a:p>
          <a:p>
            <a:pPr algn="ctr"/>
            <a:r>
              <a:rPr lang="ja-JP" altLang="en-US" sz="2800" dirty="0">
                <a:solidFill>
                  <a:schemeClr val="bg1"/>
                </a:solidFill>
                <a:latin typeface="UD デジタル 教科書体 NK-B" panose="02020700000000000000" pitchFamily="18" charset="-128"/>
                <a:ea typeface="UD デジタル 教科書体 NK-B" panose="02020700000000000000" pitchFamily="18" charset="-128"/>
              </a:rPr>
              <a:t>ふるさと納税</a:t>
            </a:r>
            <a:endParaRPr kumimoji="1" lang="ja-JP" altLang="en-US" sz="2800" dirty="0">
              <a:solidFill>
                <a:schemeClr val="bg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6406977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11653</TotalTime>
  <Words>824</Words>
  <Application>Microsoft Office PowerPoint</Application>
  <PresentationFormat>A4 210 x 297 mm</PresentationFormat>
  <Paragraphs>141</Paragraphs>
  <Slides>3</Slides>
  <Notes>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vt:i4>
      </vt:variant>
    </vt:vector>
  </HeadingPairs>
  <TitlesOfParts>
    <vt:vector size="17" baseType="lpstr">
      <vt:lpstr>HG創英ﾌﾟﾚｾﾞﾝｽEB</vt:lpstr>
      <vt:lpstr>Hiragino Kaku Gothic Pro W6</vt:lpstr>
      <vt:lpstr>Hiragino Kaku Gothic StdN W8</vt:lpstr>
      <vt:lpstr>UD デジタル 教科書体 NK-B</vt:lpstr>
      <vt:lpstr>Meiryo</vt:lpstr>
      <vt:lpstr>Meiryo</vt:lpstr>
      <vt:lpstr>游ゴシック</vt:lpstr>
      <vt:lpstr>游ゴシック Light</vt:lpstr>
      <vt:lpstr>Arial</vt:lpstr>
      <vt:lpstr>Arial Black</vt:lpstr>
      <vt:lpstr>Calibri</vt:lpstr>
      <vt:lpstr>Calibri Light</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lastModifiedBy>高澤邦宏</cp:lastModifiedBy>
  <cp:revision>261</cp:revision>
  <cp:lastPrinted>2020-03-03T11:42:20Z</cp:lastPrinted>
  <dcterms:created xsi:type="dcterms:W3CDTF">2019-04-18T04:09:46Z</dcterms:created>
  <dcterms:modified xsi:type="dcterms:W3CDTF">2020-04-03T06:54:29Z</dcterms:modified>
</cp:coreProperties>
</file>