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848" r:id="rId2"/>
    <p:sldId id="905" r:id="rId3"/>
    <p:sldId id="907" r:id="rId4"/>
    <p:sldId id="906" r:id="rId5"/>
    <p:sldId id="908"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2" userDrawn="1">
          <p15:clr>
            <a:srgbClr val="A4A3A4"/>
          </p15:clr>
        </p15:guide>
        <p15:guide id="2" pos="1102" userDrawn="1">
          <p15:clr>
            <a:srgbClr val="A4A3A4"/>
          </p15:clr>
        </p15:guide>
        <p15:guide id="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C2"/>
    <a:srgbClr val="C5BF1C"/>
    <a:srgbClr val="74B045"/>
    <a:srgbClr val="B4AF1A"/>
    <a:srgbClr val="E2DF95"/>
    <a:srgbClr val="009C50"/>
    <a:srgbClr val="FF9300"/>
    <a:srgbClr val="DC8E3C"/>
    <a:srgbClr val="A15993"/>
    <a:srgbClr val="E6D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showGuides="1">
      <p:cViewPr varScale="1">
        <p:scale>
          <a:sx n="102" d="100"/>
          <a:sy n="102" d="100"/>
        </p:scale>
        <p:origin x="975" y="66"/>
      </p:cViewPr>
      <p:guideLst>
        <p:guide orient="horz" pos="2682"/>
        <p:guide pos="110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871E-15D4-4839-B784-E9C9CDE75DA4}" type="datetimeFigureOut">
              <a:rPr kumimoji="1" lang="ja-JP" altLang="en-US" smtClean="0"/>
              <a:pPr/>
              <a:t>2021/11/2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67ED4-9A0A-4688-B52C-F17C42015AAC}" type="slidenum">
              <a:rPr kumimoji="1" lang="ja-JP" altLang="en-US" smtClean="0"/>
              <a:pPr/>
              <a:t>‹#›</a:t>
            </a:fld>
            <a:endParaRPr kumimoji="1" lang="ja-JP" altLang="en-US"/>
          </a:p>
        </p:txBody>
      </p:sp>
    </p:spTree>
    <p:extLst>
      <p:ext uri="{BB962C8B-B14F-4D97-AF65-F5344CB8AC3E}">
        <p14:creationId xmlns:p14="http://schemas.microsoft.com/office/powerpoint/2010/main" val="3619928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pPr/>
              <a:t>2</a:t>
            </a:fld>
            <a:endParaRPr kumimoji="1" lang="ja-JP" altLang="en-US"/>
          </a:p>
        </p:txBody>
      </p:sp>
    </p:spTree>
    <p:extLst>
      <p:ext uri="{BB962C8B-B14F-4D97-AF65-F5344CB8AC3E}">
        <p14:creationId xmlns:p14="http://schemas.microsoft.com/office/powerpoint/2010/main" val="347563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7542">
              <a:defRPr/>
            </a:pPr>
            <a:fld id="{430C6A12-13CE-ED45-B1FF-2F51EC143197}" type="slidenum">
              <a:rPr lang="ja-JP" altLang="en-US">
                <a:solidFill>
                  <a:prstClr val="black"/>
                </a:solidFill>
                <a:latin typeface="游ゴシック" panose="020F0502020204030204"/>
                <a:ea typeface="游ゴシック" panose="020B0400000000000000" pitchFamily="50" charset="-128"/>
              </a:rPr>
              <a:pPr defTabSz="907542">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2071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276668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65171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69299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縦書きタイトルと&#10;縦書きテキスト">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35B75F-F444-AC4C-A253-75F1D3535BAC}"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921A3B95-5C68-C84D-9E09-38A82135751A}"/>
              </a:ext>
            </a:extLst>
          </p:cNvPr>
          <p:cNvSpPr/>
          <p:nvPr userDrawn="1"/>
        </p:nvSpPr>
        <p:spPr>
          <a:xfrm>
            <a:off x="1739" y="0"/>
            <a:ext cx="9905999" cy="6883377"/>
          </a:xfrm>
          <a:prstGeom prst="roundRect">
            <a:avLst>
              <a:gd name="adj" fmla="val 0"/>
            </a:avLst>
          </a:prstGeom>
          <a:pattFill prst="dkUpDiag">
            <a:fgClr>
              <a:srgbClr val="FFE76C"/>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40023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縦書きテキスト">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2D383217-6066-3941-BEAC-0763DAAD3EA8}"/>
              </a:ext>
            </a:extLst>
          </p:cNvPr>
          <p:cNvSpPr/>
          <p:nvPr userDrawn="1"/>
        </p:nvSpPr>
        <p:spPr>
          <a:xfrm>
            <a:off x="1739" y="0"/>
            <a:ext cx="9905999" cy="6883377"/>
          </a:xfrm>
          <a:prstGeom prst="roundRect">
            <a:avLst>
              <a:gd name="adj" fmla="val 0"/>
            </a:avLst>
          </a:prstGeom>
          <a:pattFill prst="pct90">
            <a:fgClr>
              <a:srgbClr val="EDEDC2"/>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84255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1152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282452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262557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85509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402653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90301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177540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EB6B2C-140F-400B-9D10-CFAC859E6B91}" type="datetimeFigureOut">
              <a:rPr kumimoji="1" lang="ja-JP" altLang="en-US" smtClean="0"/>
              <a:pPr/>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358089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6B2C-140F-400B-9D10-CFAC859E6B91}" type="datetimeFigureOut">
              <a:rPr kumimoji="1" lang="ja-JP" altLang="en-US" smtClean="0"/>
              <a:pPr/>
              <a:t>2021/11/2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6AD25-E491-4D8A-8C76-241E187EB2D8}" type="slidenum">
              <a:rPr kumimoji="1" lang="ja-JP" altLang="en-US" smtClean="0"/>
              <a:pPr/>
              <a:t>‹#›</a:t>
            </a:fld>
            <a:endParaRPr kumimoji="1" lang="ja-JP" altLang="en-US"/>
          </a:p>
        </p:txBody>
      </p:sp>
    </p:spTree>
    <p:extLst>
      <p:ext uri="{BB962C8B-B14F-4D97-AF65-F5344CB8AC3E}">
        <p14:creationId xmlns:p14="http://schemas.microsoft.com/office/powerpoint/2010/main" val="3874459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tiff"/><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image" Target="../media/image10.png"/><Relationship Id="rId5" Type="http://schemas.openxmlformats.org/officeDocument/2006/relationships/image" Target="../media/image5.emf"/><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image" Target="../media/image4.emf"/><Relationship Id="rId9" Type="http://schemas.microsoft.com/office/2007/relationships/hdphoto" Target="../media/hdphoto1.wdp"/><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mailto:k.iwasaki.g6x@metro-ad.jp" TargetMode="External"/><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hyperlink" Target="mailto:h.kawai.e3r@metro-ad.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9A915B2-5890-B74A-B899-46CA3A920156}"/>
              </a:ext>
            </a:extLst>
          </p:cNvPr>
          <p:cNvSpPr txBox="1"/>
          <p:nvPr/>
        </p:nvSpPr>
        <p:spPr>
          <a:xfrm>
            <a:off x="-11331" y="1543277"/>
            <a:ext cx="9891932" cy="2371418"/>
          </a:xfrm>
          <a:prstGeom prst="rect">
            <a:avLst/>
          </a:prstGeom>
          <a:noFill/>
        </p:spPr>
        <p:txBody>
          <a:bodyPr wrap="square" rtlCol="0">
            <a:spAutoFit/>
          </a:bodyPr>
          <a:lstStyle/>
          <a:p>
            <a:pPr algn="ctr">
              <a:lnSpc>
                <a:spcPct val="130000"/>
              </a:lnSpc>
            </a:pPr>
            <a:r>
              <a:rPr lang="ja-JP" altLang="en-US" sz="8000" b="1" dirty="0">
                <a:latin typeface="Meiryo" panose="020B0604030504040204" pitchFamily="34" charset="-128"/>
                <a:ea typeface="Meiryo" panose="020B0604030504040204" pitchFamily="34" charset="-128"/>
              </a:rPr>
              <a:t>東京都</a:t>
            </a:r>
            <a:endParaRPr lang="en-US" altLang="ja-JP" sz="3600" b="1" u="sng" dirty="0">
              <a:latin typeface="Meiryo" panose="020B0604030504040204" pitchFamily="34" charset="-128"/>
              <a:ea typeface="Meiryo" panose="020B0604030504040204" pitchFamily="34" charset="-128"/>
            </a:endParaRPr>
          </a:p>
          <a:p>
            <a:pPr algn="ctr">
              <a:lnSpc>
                <a:spcPct val="130000"/>
              </a:lnSpc>
            </a:pPr>
            <a:r>
              <a:rPr lang="ja-JP" altLang="en-US" sz="3600" b="1" u="sng">
                <a:latin typeface="Meiryo" panose="020B0604030504040204" pitchFamily="34" charset="-128"/>
                <a:ea typeface="Meiryo" panose="020B0604030504040204" pitchFamily="34" charset="-128"/>
              </a:rPr>
              <a:t>東京メトロサイネージセット</a:t>
            </a:r>
            <a:endParaRPr lang="en-US" altLang="ja-JP" sz="3600" b="1" u="sng" dirty="0">
              <a:latin typeface="Meiryo" panose="020B0604030504040204" pitchFamily="34" charset="-128"/>
              <a:ea typeface="Meiryo" panose="020B0604030504040204" pitchFamily="34" charset="-128"/>
            </a:endParaRPr>
          </a:p>
        </p:txBody>
      </p:sp>
      <p:grpSp>
        <p:nvGrpSpPr>
          <p:cNvPr id="2" name="グループ化 1">
            <a:extLst>
              <a:ext uri="{FF2B5EF4-FFF2-40B4-BE49-F238E27FC236}">
                <a16:creationId xmlns:a16="http://schemas.microsoft.com/office/drawing/2014/main" id="{A9B7264F-77B7-AD43-894F-9C6986BDD807}"/>
              </a:ext>
            </a:extLst>
          </p:cNvPr>
          <p:cNvGrpSpPr/>
          <p:nvPr/>
        </p:nvGrpSpPr>
        <p:grpSpPr>
          <a:xfrm>
            <a:off x="4205121" y="5752941"/>
            <a:ext cx="1495759" cy="537647"/>
            <a:chOff x="4232315" y="5752941"/>
            <a:chExt cx="1495759" cy="537647"/>
          </a:xfrm>
        </p:grpSpPr>
        <p:pic>
          <p:nvPicPr>
            <p:cNvPr id="5" name="Picture 2" descr="ジャムム">
              <a:extLst>
                <a:ext uri="{FF2B5EF4-FFF2-40B4-BE49-F238E27FC236}">
                  <a16:creationId xmlns:a16="http://schemas.microsoft.com/office/drawing/2014/main" id="{FD6371EF-93F8-9642-ACD8-FDA61DAD3BE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4013" y="5967675"/>
              <a:ext cx="1014061" cy="32291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DBE7716A-4BB3-814B-8D79-FD177A7973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2315" y="5752941"/>
              <a:ext cx="362917" cy="537647"/>
            </a:xfrm>
            <a:prstGeom prst="rect">
              <a:avLst/>
            </a:prstGeom>
          </p:spPr>
        </p:pic>
      </p:grpSp>
    </p:spTree>
    <p:extLst>
      <p:ext uri="{BB962C8B-B14F-4D97-AF65-F5344CB8AC3E}">
        <p14:creationId xmlns:p14="http://schemas.microsoft.com/office/powerpoint/2010/main" val="25122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正方形/長方形 144">
            <a:extLst>
              <a:ext uri="{FF2B5EF4-FFF2-40B4-BE49-F238E27FC236}">
                <a16:creationId xmlns:a16="http://schemas.microsoft.com/office/drawing/2014/main" id="{C3E52A3F-9580-1348-A4E9-9E9FD97C1F87}"/>
              </a:ext>
            </a:extLst>
          </p:cNvPr>
          <p:cNvSpPr/>
          <p:nvPr/>
        </p:nvSpPr>
        <p:spPr>
          <a:xfrm>
            <a:off x="0" y="4494056"/>
            <a:ext cx="9906000" cy="919499"/>
          </a:xfrm>
          <a:prstGeom prst="rect">
            <a:avLst/>
          </a:prstGeom>
          <a:gradFill flip="none" rotWithShape="1">
            <a:gsLst>
              <a:gs pos="100000">
                <a:schemeClr val="bg1"/>
              </a:gs>
              <a:gs pos="0">
                <a:srgbClr val="EDEDC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 name="正方形/長方形 145">
            <a:extLst>
              <a:ext uri="{FF2B5EF4-FFF2-40B4-BE49-F238E27FC236}">
                <a16:creationId xmlns:a16="http://schemas.microsoft.com/office/drawing/2014/main" id="{36C08DD2-BE08-F043-B501-D7D193BAFF4A}"/>
              </a:ext>
            </a:extLst>
          </p:cNvPr>
          <p:cNvSpPr/>
          <p:nvPr/>
        </p:nvSpPr>
        <p:spPr>
          <a:xfrm>
            <a:off x="0" y="1226749"/>
            <a:ext cx="9906000" cy="919499"/>
          </a:xfrm>
          <a:prstGeom prst="rect">
            <a:avLst/>
          </a:prstGeom>
          <a:gradFill flip="none" rotWithShape="1">
            <a:gsLst>
              <a:gs pos="100000">
                <a:schemeClr val="bg1"/>
              </a:gs>
              <a:gs pos="0">
                <a:srgbClr val="EDEDC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 name="フリーフォーム 148">
            <a:extLst>
              <a:ext uri="{FF2B5EF4-FFF2-40B4-BE49-F238E27FC236}">
                <a16:creationId xmlns:a16="http://schemas.microsoft.com/office/drawing/2014/main" id="{58CD1BBD-0BA0-9A40-B482-AD209736D82B}"/>
              </a:ext>
            </a:extLst>
          </p:cNvPr>
          <p:cNvSpPr/>
          <p:nvPr/>
        </p:nvSpPr>
        <p:spPr>
          <a:xfrm>
            <a:off x="-28686" y="2129942"/>
            <a:ext cx="9929191" cy="91328"/>
          </a:xfrm>
          <a:custGeom>
            <a:avLst/>
            <a:gdLst>
              <a:gd name="connsiteX0" fmla="*/ 0 w 9144000"/>
              <a:gd name="connsiteY0" fmla="*/ 0 h 216309"/>
              <a:gd name="connsiteX1" fmla="*/ 4463845 w 9144000"/>
              <a:gd name="connsiteY1" fmla="*/ 0 h 216309"/>
              <a:gd name="connsiteX2" fmla="*/ 4463845 w 9144000"/>
              <a:gd name="connsiteY2" fmla="*/ 88490 h 216309"/>
              <a:gd name="connsiteX3" fmla="*/ 4689987 w 9144000"/>
              <a:gd name="connsiteY3" fmla="*/ 9832 h 216309"/>
              <a:gd name="connsiteX4" fmla="*/ 9134167 w 9144000"/>
              <a:gd name="connsiteY4" fmla="*/ 9832 h 216309"/>
              <a:gd name="connsiteX5" fmla="*/ 9134167 w 9144000"/>
              <a:gd name="connsiteY5" fmla="*/ 216309 h 216309"/>
              <a:gd name="connsiteX6" fmla="*/ 9134167 w 9144000"/>
              <a:gd name="connsiteY6" fmla="*/ 216309 h 216309"/>
              <a:gd name="connsiteX7" fmla="*/ 9144000 w 9144000"/>
              <a:gd name="connsiteY7" fmla="*/ 176980 h 216309"/>
              <a:gd name="connsiteX0" fmla="*/ 0 w 9134167"/>
              <a:gd name="connsiteY0" fmla="*/ 0 h 216309"/>
              <a:gd name="connsiteX1" fmla="*/ 4463845 w 9134167"/>
              <a:gd name="connsiteY1" fmla="*/ 0 h 216309"/>
              <a:gd name="connsiteX2" fmla="*/ 4463845 w 9134167"/>
              <a:gd name="connsiteY2" fmla="*/ 88490 h 216309"/>
              <a:gd name="connsiteX3" fmla="*/ 4689987 w 9134167"/>
              <a:gd name="connsiteY3" fmla="*/ 9832 h 216309"/>
              <a:gd name="connsiteX4" fmla="*/ 9134167 w 9134167"/>
              <a:gd name="connsiteY4" fmla="*/ 9832 h 216309"/>
              <a:gd name="connsiteX5" fmla="*/ 9134167 w 9134167"/>
              <a:gd name="connsiteY5" fmla="*/ 216309 h 216309"/>
              <a:gd name="connsiteX6" fmla="*/ 9134167 w 9134167"/>
              <a:gd name="connsiteY6" fmla="*/ 216309 h 216309"/>
              <a:gd name="connsiteX0" fmla="*/ 0 w 9134167"/>
              <a:gd name="connsiteY0" fmla="*/ 0 h 216309"/>
              <a:gd name="connsiteX1" fmla="*/ 4463845 w 9134167"/>
              <a:gd name="connsiteY1" fmla="*/ 0 h 216309"/>
              <a:gd name="connsiteX2" fmla="*/ 4463845 w 9134167"/>
              <a:gd name="connsiteY2" fmla="*/ 88490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216309"/>
              <a:gd name="connsiteX1" fmla="*/ 4463845 w 9134167"/>
              <a:gd name="connsiteY1" fmla="*/ 0 h 216309"/>
              <a:gd name="connsiteX2" fmla="*/ 4591665 w 9134167"/>
              <a:gd name="connsiteY2" fmla="*/ 98323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216309"/>
              <a:gd name="connsiteX1" fmla="*/ 4463845 w 9134167"/>
              <a:gd name="connsiteY1" fmla="*/ 0 h 216309"/>
              <a:gd name="connsiteX2" fmla="*/ 4585315 w 9134167"/>
              <a:gd name="connsiteY2" fmla="*/ 72923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72923"/>
              <a:gd name="connsiteX1" fmla="*/ 4463845 w 9134167"/>
              <a:gd name="connsiteY1" fmla="*/ 0 h 72923"/>
              <a:gd name="connsiteX2" fmla="*/ 4585315 w 9134167"/>
              <a:gd name="connsiteY2" fmla="*/ 72923 h 72923"/>
              <a:gd name="connsiteX3" fmla="*/ 4689987 w 9134167"/>
              <a:gd name="connsiteY3" fmla="*/ 9832 h 72923"/>
              <a:gd name="connsiteX4" fmla="*/ 9134167 w 9134167"/>
              <a:gd name="connsiteY4" fmla="*/ 9832 h 7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167" h="72923">
                <a:moveTo>
                  <a:pt x="0" y="0"/>
                </a:moveTo>
                <a:lnTo>
                  <a:pt x="4463845" y="0"/>
                </a:lnTo>
                <a:lnTo>
                  <a:pt x="4585315" y="72923"/>
                </a:lnTo>
                <a:lnTo>
                  <a:pt x="4689987" y="9832"/>
                </a:lnTo>
                <a:lnTo>
                  <a:pt x="9134167" y="9832"/>
                </a:lnTo>
              </a:path>
            </a:pathLst>
          </a:custGeom>
          <a:solidFill>
            <a:schemeClr val="accent6">
              <a:lumMod val="20000"/>
              <a:lumOff val="80000"/>
            </a:schemeClr>
          </a:solidFill>
          <a:ln w="19050">
            <a:solidFill>
              <a:srgbClr val="C5B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 name="フリーフォーム 149">
            <a:extLst>
              <a:ext uri="{FF2B5EF4-FFF2-40B4-BE49-F238E27FC236}">
                <a16:creationId xmlns:a16="http://schemas.microsoft.com/office/drawing/2014/main" id="{5D995648-EAAC-6841-A107-4ECF47F3330A}"/>
              </a:ext>
            </a:extLst>
          </p:cNvPr>
          <p:cNvSpPr/>
          <p:nvPr/>
        </p:nvSpPr>
        <p:spPr>
          <a:xfrm>
            <a:off x="-28686" y="5394945"/>
            <a:ext cx="9929191" cy="91328"/>
          </a:xfrm>
          <a:custGeom>
            <a:avLst/>
            <a:gdLst>
              <a:gd name="connsiteX0" fmla="*/ 0 w 9144000"/>
              <a:gd name="connsiteY0" fmla="*/ 0 h 216309"/>
              <a:gd name="connsiteX1" fmla="*/ 4463845 w 9144000"/>
              <a:gd name="connsiteY1" fmla="*/ 0 h 216309"/>
              <a:gd name="connsiteX2" fmla="*/ 4463845 w 9144000"/>
              <a:gd name="connsiteY2" fmla="*/ 88490 h 216309"/>
              <a:gd name="connsiteX3" fmla="*/ 4689987 w 9144000"/>
              <a:gd name="connsiteY3" fmla="*/ 9832 h 216309"/>
              <a:gd name="connsiteX4" fmla="*/ 9134167 w 9144000"/>
              <a:gd name="connsiteY4" fmla="*/ 9832 h 216309"/>
              <a:gd name="connsiteX5" fmla="*/ 9134167 w 9144000"/>
              <a:gd name="connsiteY5" fmla="*/ 216309 h 216309"/>
              <a:gd name="connsiteX6" fmla="*/ 9134167 w 9144000"/>
              <a:gd name="connsiteY6" fmla="*/ 216309 h 216309"/>
              <a:gd name="connsiteX7" fmla="*/ 9144000 w 9144000"/>
              <a:gd name="connsiteY7" fmla="*/ 176980 h 216309"/>
              <a:gd name="connsiteX0" fmla="*/ 0 w 9134167"/>
              <a:gd name="connsiteY0" fmla="*/ 0 h 216309"/>
              <a:gd name="connsiteX1" fmla="*/ 4463845 w 9134167"/>
              <a:gd name="connsiteY1" fmla="*/ 0 h 216309"/>
              <a:gd name="connsiteX2" fmla="*/ 4463845 w 9134167"/>
              <a:gd name="connsiteY2" fmla="*/ 88490 h 216309"/>
              <a:gd name="connsiteX3" fmla="*/ 4689987 w 9134167"/>
              <a:gd name="connsiteY3" fmla="*/ 9832 h 216309"/>
              <a:gd name="connsiteX4" fmla="*/ 9134167 w 9134167"/>
              <a:gd name="connsiteY4" fmla="*/ 9832 h 216309"/>
              <a:gd name="connsiteX5" fmla="*/ 9134167 w 9134167"/>
              <a:gd name="connsiteY5" fmla="*/ 216309 h 216309"/>
              <a:gd name="connsiteX6" fmla="*/ 9134167 w 9134167"/>
              <a:gd name="connsiteY6" fmla="*/ 216309 h 216309"/>
              <a:gd name="connsiteX0" fmla="*/ 0 w 9134167"/>
              <a:gd name="connsiteY0" fmla="*/ 0 h 216309"/>
              <a:gd name="connsiteX1" fmla="*/ 4463845 w 9134167"/>
              <a:gd name="connsiteY1" fmla="*/ 0 h 216309"/>
              <a:gd name="connsiteX2" fmla="*/ 4463845 w 9134167"/>
              <a:gd name="connsiteY2" fmla="*/ 88490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216309"/>
              <a:gd name="connsiteX1" fmla="*/ 4463845 w 9134167"/>
              <a:gd name="connsiteY1" fmla="*/ 0 h 216309"/>
              <a:gd name="connsiteX2" fmla="*/ 4591665 w 9134167"/>
              <a:gd name="connsiteY2" fmla="*/ 98323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216309"/>
              <a:gd name="connsiteX1" fmla="*/ 4463845 w 9134167"/>
              <a:gd name="connsiteY1" fmla="*/ 0 h 216309"/>
              <a:gd name="connsiteX2" fmla="*/ 4585315 w 9134167"/>
              <a:gd name="connsiteY2" fmla="*/ 72923 h 216309"/>
              <a:gd name="connsiteX3" fmla="*/ 4689987 w 9134167"/>
              <a:gd name="connsiteY3" fmla="*/ 9832 h 216309"/>
              <a:gd name="connsiteX4" fmla="*/ 9134167 w 9134167"/>
              <a:gd name="connsiteY4" fmla="*/ 9832 h 216309"/>
              <a:gd name="connsiteX5" fmla="*/ 9134167 w 9134167"/>
              <a:gd name="connsiteY5" fmla="*/ 216309 h 216309"/>
              <a:gd name="connsiteX0" fmla="*/ 0 w 9134167"/>
              <a:gd name="connsiteY0" fmla="*/ 0 h 72923"/>
              <a:gd name="connsiteX1" fmla="*/ 4463845 w 9134167"/>
              <a:gd name="connsiteY1" fmla="*/ 0 h 72923"/>
              <a:gd name="connsiteX2" fmla="*/ 4585315 w 9134167"/>
              <a:gd name="connsiteY2" fmla="*/ 72923 h 72923"/>
              <a:gd name="connsiteX3" fmla="*/ 4689987 w 9134167"/>
              <a:gd name="connsiteY3" fmla="*/ 9832 h 72923"/>
              <a:gd name="connsiteX4" fmla="*/ 9134167 w 9134167"/>
              <a:gd name="connsiteY4" fmla="*/ 9832 h 7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167" h="72923">
                <a:moveTo>
                  <a:pt x="0" y="0"/>
                </a:moveTo>
                <a:lnTo>
                  <a:pt x="4463845" y="0"/>
                </a:lnTo>
                <a:lnTo>
                  <a:pt x="4585315" y="72923"/>
                </a:lnTo>
                <a:lnTo>
                  <a:pt x="4689987" y="9832"/>
                </a:lnTo>
                <a:lnTo>
                  <a:pt x="9134167" y="9832"/>
                </a:lnTo>
              </a:path>
            </a:pathLst>
          </a:custGeom>
          <a:solidFill>
            <a:schemeClr val="accent6">
              <a:lumMod val="20000"/>
              <a:lumOff val="80000"/>
            </a:schemeClr>
          </a:solidFill>
          <a:ln w="19050">
            <a:solidFill>
              <a:srgbClr val="C5B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6" name="直角三角形 245">
            <a:extLst>
              <a:ext uri="{FF2B5EF4-FFF2-40B4-BE49-F238E27FC236}">
                <a16:creationId xmlns:a16="http://schemas.microsoft.com/office/drawing/2014/main" id="{532A5811-E9AF-684B-9EB0-C52603DD932D}"/>
              </a:ext>
            </a:extLst>
          </p:cNvPr>
          <p:cNvSpPr/>
          <p:nvPr/>
        </p:nvSpPr>
        <p:spPr>
          <a:xfrm flipH="1">
            <a:off x="8751673" y="5740884"/>
            <a:ext cx="1162627" cy="1124143"/>
          </a:xfrm>
          <a:prstGeom prst="rtTriangle">
            <a:avLst/>
          </a:prstGeom>
          <a:solidFill>
            <a:srgbClr val="EDE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直角三角形 7">
            <a:extLst>
              <a:ext uri="{FF2B5EF4-FFF2-40B4-BE49-F238E27FC236}">
                <a16:creationId xmlns:a16="http://schemas.microsoft.com/office/drawing/2014/main" id="{7E2E42E6-073E-F845-866D-B57F3E7F3FE0}"/>
              </a:ext>
            </a:extLst>
          </p:cNvPr>
          <p:cNvSpPr/>
          <p:nvPr/>
        </p:nvSpPr>
        <p:spPr>
          <a:xfrm rot="10800000" flipH="1">
            <a:off x="-14891" y="-3"/>
            <a:ext cx="1342673" cy="1298229"/>
          </a:xfrm>
          <a:prstGeom prst="rtTriangle">
            <a:avLst/>
          </a:prstGeom>
          <a:solidFill>
            <a:srgbClr val="EDE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9" name="角丸四角形 243">
            <a:extLst>
              <a:ext uri="{FF2B5EF4-FFF2-40B4-BE49-F238E27FC236}">
                <a16:creationId xmlns:a16="http://schemas.microsoft.com/office/drawing/2014/main" id="{792E23B6-3F5A-6447-9288-F48A12B0F529}"/>
              </a:ext>
            </a:extLst>
          </p:cNvPr>
          <p:cNvSpPr/>
          <p:nvPr/>
        </p:nvSpPr>
        <p:spPr>
          <a:xfrm>
            <a:off x="4171957" y="207972"/>
            <a:ext cx="5703633" cy="651227"/>
          </a:xfrm>
          <a:prstGeom prst="roundRect">
            <a:avLst>
              <a:gd name="adj" fmla="val 50000"/>
            </a:avLst>
          </a:prstGeom>
          <a:solidFill>
            <a:srgbClr val="EDEDC2"/>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238" name="角丸四角形 243">
            <a:extLst>
              <a:ext uri="{FF2B5EF4-FFF2-40B4-BE49-F238E27FC236}">
                <a16:creationId xmlns:a16="http://schemas.microsoft.com/office/drawing/2014/main" id="{04450D9B-B707-AD44-89A5-3C8EF3702232}"/>
              </a:ext>
            </a:extLst>
          </p:cNvPr>
          <p:cNvSpPr/>
          <p:nvPr/>
        </p:nvSpPr>
        <p:spPr>
          <a:xfrm>
            <a:off x="-290295" y="276928"/>
            <a:ext cx="4938923" cy="519639"/>
          </a:xfrm>
          <a:prstGeom prst="roundRect">
            <a:avLst>
              <a:gd name="adj" fmla="val 50000"/>
            </a:avLst>
          </a:prstGeom>
          <a:solidFill>
            <a:srgbClr val="C5BF1C"/>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235" name="片側の 2 つの角を丸めた四角形 234">
            <a:extLst>
              <a:ext uri="{FF2B5EF4-FFF2-40B4-BE49-F238E27FC236}">
                <a16:creationId xmlns:a16="http://schemas.microsoft.com/office/drawing/2014/main" id="{FCD0EB86-FF0D-5D4C-BB0F-2D72D7982CC3}"/>
              </a:ext>
            </a:extLst>
          </p:cNvPr>
          <p:cNvSpPr/>
          <p:nvPr/>
        </p:nvSpPr>
        <p:spPr>
          <a:xfrm>
            <a:off x="242995" y="5964371"/>
            <a:ext cx="5112000" cy="540000"/>
          </a:xfrm>
          <a:prstGeom prst="round2SameRect">
            <a:avLst>
              <a:gd name="adj1" fmla="val 26912"/>
              <a:gd name="adj2" fmla="val 5011"/>
            </a:avLst>
          </a:prstGeom>
          <a:solidFill>
            <a:srgbClr val="C5BF1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テキスト ボックス 147">
            <a:extLst>
              <a:ext uri="{FF2B5EF4-FFF2-40B4-BE49-F238E27FC236}">
                <a16:creationId xmlns:a16="http://schemas.microsoft.com/office/drawing/2014/main" id="{1D78C15B-69AD-214D-908B-52713E410EF1}"/>
              </a:ext>
            </a:extLst>
          </p:cNvPr>
          <p:cNvSpPr txBox="1"/>
          <p:nvPr/>
        </p:nvSpPr>
        <p:spPr>
          <a:xfrm>
            <a:off x="4708423" y="290109"/>
            <a:ext cx="4161690" cy="500522"/>
          </a:xfrm>
          <a:prstGeom prst="rect">
            <a:avLst/>
          </a:prstGeom>
          <a:noFill/>
        </p:spPr>
        <p:txBody>
          <a:bodyPr wrap="square" rtlCol="0">
            <a:spAutoFit/>
          </a:bodyPr>
          <a:lstStyle/>
          <a:p>
            <a:pPr>
              <a:lnSpc>
                <a:spcPct val="130000"/>
              </a:lnSpc>
            </a:pPr>
            <a:r>
              <a:rPr kumimoji="1" lang="ja-JP" altLang="en-US" sz="1050" b="1">
                <a:latin typeface="Meiryo" panose="020B0604030504040204" pitchFamily="34" charset="-128"/>
                <a:ea typeface="Meiryo" panose="020B0604030504040204" pitchFamily="34" charset="-128"/>
              </a:rPr>
              <a:t>チラシ</a:t>
            </a:r>
            <a:r>
              <a:rPr lang="ja-JP" altLang="en-US" sz="1050" b="1">
                <a:latin typeface="Meiryo" panose="020B0604030504040204" pitchFamily="34" charset="-128"/>
                <a:ea typeface="Meiryo" panose="020B0604030504040204" pitchFamily="34" charset="-128"/>
              </a:rPr>
              <a:t>など</a:t>
            </a:r>
            <a:r>
              <a:rPr kumimoji="1" lang="ja-JP" altLang="en-US" sz="1050" b="1">
                <a:latin typeface="Meiryo" panose="020B0604030504040204" pitchFamily="34" charset="-128"/>
                <a:ea typeface="Meiryo" panose="020B0604030504040204" pitchFamily="34" charset="-128"/>
              </a:rPr>
              <a:t>のデータから</a:t>
            </a:r>
            <a:r>
              <a:rPr lang="en-US" altLang="ja-JP" sz="1050" b="1" dirty="0">
                <a:latin typeface="Meiryo" panose="020B0604030504040204" pitchFamily="34" charset="-128"/>
                <a:ea typeface="Meiryo" panose="020B0604030504040204" pitchFamily="34" charset="-128"/>
              </a:rPr>
              <a:t>15</a:t>
            </a:r>
            <a:r>
              <a:rPr lang="ja-JP" altLang="en-US" sz="1050" b="1">
                <a:latin typeface="Meiryo" panose="020B0604030504040204" pitchFamily="34" charset="-128"/>
                <a:ea typeface="Meiryo" panose="020B0604030504040204" pitchFamily="34" charset="-128"/>
              </a:rPr>
              <a:t>秒の動画を制作し、</a:t>
            </a:r>
            <a:endParaRPr lang="en-US" altLang="ja-JP" sz="1050" b="1" dirty="0">
              <a:latin typeface="Meiryo" panose="020B0604030504040204" pitchFamily="34" charset="-128"/>
              <a:ea typeface="Meiryo" panose="020B0604030504040204" pitchFamily="34" charset="-128"/>
            </a:endParaRPr>
          </a:p>
          <a:p>
            <a:pPr>
              <a:lnSpc>
                <a:spcPct val="130000"/>
              </a:lnSpc>
            </a:pPr>
            <a:r>
              <a:rPr lang="en-US" altLang="ja-JP" sz="1050" b="1" u="sng" dirty="0">
                <a:latin typeface="Meiryo" panose="020B0604030504040204" pitchFamily="34" charset="-128"/>
                <a:ea typeface="Meiryo" panose="020B0604030504040204" pitchFamily="34" charset="-128"/>
              </a:rPr>
              <a:t>Yahoo! JAPAN </a:t>
            </a:r>
            <a:r>
              <a:rPr lang="ja-JP" altLang="en-US" sz="1050" b="1" u="sng">
                <a:latin typeface="Meiryo" panose="020B0604030504040204" pitchFamily="34" charset="-128"/>
                <a:ea typeface="Meiryo" panose="020B0604030504040204" pitchFamily="34" charset="-128"/>
              </a:rPr>
              <a:t>トップページ</a:t>
            </a:r>
            <a:r>
              <a:rPr kumimoji="1" lang="ja-JP" altLang="en-US" sz="1050" b="1">
                <a:latin typeface="Meiryo" panose="020B0604030504040204" pitchFamily="34" charset="-128"/>
                <a:ea typeface="Meiryo" panose="020B0604030504040204" pitchFamily="34" charset="-128"/>
              </a:rPr>
              <a:t>と</a:t>
            </a:r>
            <a:r>
              <a:rPr kumimoji="1" lang="ja-JP" altLang="en-US" sz="1050" b="1" u="sng">
                <a:latin typeface="Meiryo" panose="020B0604030504040204" pitchFamily="34" charset="-128"/>
                <a:ea typeface="Meiryo" panose="020B0604030504040204" pitchFamily="34" charset="-128"/>
              </a:rPr>
              <a:t>サイネージ</a:t>
            </a:r>
            <a:r>
              <a:rPr kumimoji="1" lang="ja-JP" altLang="en-US" sz="1050" b="1">
                <a:latin typeface="Meiryo" panose="020B0604030504040204" pitchFamily="34" charset="-128"/>
                <a:ea typeface="Meiryo" panose="020B0604030504040204" pitchFamily="34" charset="-128"/>
              </a:rPr>
              <a:t>で動画</a:t>
            </a:r>
            <a:r>
              <a:rPr lang="ja-JP" altLang="en-US" sz="1050" b="1">
                <a:latin typeface="Meiryo" panose="020B0604030504040204" pitchFamily="34" charset="-128"/>
                <a:ea typeface="Meiryo" panose="020B0604030504040204" pitchFamily="34" charset="-128"/>
              </a:rPr>
              <a:t>広告</a:t>
            </a:r>
            <a:r>
              <a:rPr kumimoji="1" lang="ja-JP" altLang="en-US" sz="1050" b="1">
                <a:latin typeface="Meiryo" panose="020B0604030504040204" pitchFamily="34" charset="-128"/>
                <a:ea typeface="Meiryo" panose="020B0604030504040204" pitchFamily="34" charset="-128"/>
              </a:rPr>
              <a:t>を実施</a:t>
            </a:r>
            <a:r>
              <a:rPr kumimoji="1" lang="ja-JP" altLang="en-US" sz="1051" b="1">
                <a:latin typeface="Meiryo" panose="020B0604030504040204" pitchFamily="34" charset="-128"/>
                <a:ea typeface="Meiryo" panose="020B0604030504040204" pitchFamily="34" charset="-128"/>
              </a:rPr>
              <a:t>。</a:t>
            </a:r>
            <a:endParaRPr kumimoji="1" lang="en-US" altLang="ja-JP" sz="1050" b="1" dirty="0">
              <a:latin typeface="Meiryo" panose="020B0604030504040204" pitchFamily="34" charset="-128"/>
              <a:ea typeface="Meiryo" panose="020B0604030504040204" pitchFamily="34" charset="-128"/>
            </a:endParaRPr>
          </a:p>
        </p:txBody>
      </p:sp>
      <p:sp>
        <p:nvSpPr>
          <p:cNvPr id="210" name="テキスト ボックス 209">
            <a:extLst>
              <a:ext uri="{FF2B5EF4-FFF2-40B4-BE49-F238E27FC236}">
                <a16:creationId xmlns:a16="http://schemas.microsoft.com/office/drawing/2014/main" id="{4103030D-0B89-2545-A7D3-C981B4201312}"/>
              </a:ext>
            </a:extLst>
          </p:cNvPr>
          <p:cNvSpPr txBox="1"/>
          <p:nvPr/>
        </p:nvSpPr>
        <p:spPr>
          <a:xfrm>
            <a:off x="168165" y="6104442"/>
            <a:ext cx="1416709" cy="338554"/>
          </a:xfrm>
          <a:prstGeom prst="rect">
            <a:avLst/>
          </a:prstGeom>
          <a:noFill/>
        </p:spPr>
        <p:txBody>
          <a:bodyPr wrap="square" rtlCol="0">
            <a:spAutoFit/>
          </a:bodyPr>
          <a:lstStyle/>
          <a:p>
            <a:r>
              <a:rPr lang="ja-JP" altLang="en-US" sz="1600" b="1">
                <a:solidFill>
                  <a:schemeClr val="bg1"/>
                </a:solidFill>
                <a:latin typeface="Meiryo" panose="020B0604030504040204" pitchFamily="34" charset="-128"/>
                <a:ea typeface="Meiryo" panose="020B0604030504040204" pitchFamily="34" charset="-128"/>
              </a:rPr>
              <a:t>［実施料金］</a:t>
            </a:r>
            <a:endParaRPr lang="ja-JP" altLang="en-US" sz="2000" b="1">
              <a:solidFill>
                <a:schemeClr val="bg1"/>
              </a:solidFill>
              <a:latin typeface="Meiryo" panose="020B0604030504040204" pitchFamily="34" charset="-128"/>
              <a:ea typeface="Meiryo" panose="020B0604030504040204" pitchFamily="34" charset="-128"/>
            </a:endParaRPr>
          </a:p>
        </p:txBody>
      </p:sp>
      <p:sp>
        <p:nvSpPr>
          <p:cNvPr id="232" name="テキスト ボックス 231">
            <a:extLst>
              <a:ext uri="{FF2B5EF4-FFF2-40B4-BE49-F238E27FC236}">
                <a16:creationId xmlns:a16="http://schemas.microsoft.com/office/drawing/2014/main" id="{3B6638AC-DAB4-384C-800A-E90BB391D8F8}"/>
              </a:ext>
            </a:extLst>
          </p:cNvPr>
          <p:cNvSpPr txBox="1"/>
          <p:nvPr/>
        </p:nvSpPr>
        <p:spPr>
          <a:xfrm>
            <a:off x="1133007" y="5983024"/>
            <a:ext cx="4504048"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r>
              <a:rPr lang="ja-JP" altLang="en-US" sz="1600" b="1" dirty="0">
                <a:solidFill>
                  <a:schemeClr val="bg1"/>
                </a:solidFill>
                <a:latin typeface="Meiryo" panose="020B0604030504040204" pitchFamily="34" charset="-128"/>
                <a:ea typeface="Meiryo" panose="020B0604030504040204" pitchFamily="34" charset="-128"/>
              </a:rPr>
              <a:t>（税別</a:t>
            </a:r>
            <a:r>
              <a:rPr lang="ja-JP" altLang="en-US" sz="1600" b="1" spc="-300" dirty="0">
                <a:solidFill>
                  <a:schemeClr val="bg1"/>
                </a:solidFill>
                <a:latin typeface="Meiryo" panose="020B0604030504040204" pitchFamily="34" charset="-128"/>
                <a:ea typeface="Meiryo" panose="020B0604030504040204" pitchFamily="34" charset="-128"/>
              </a:rPr>
              <a:t>）</a:t>
            </a:r>
            <a:endParaRPr lang="ja-JP" altLang="en-US" sz="2400" b="1" dirty="0">
              <a:solidFill>
                <a:schemeClr val="bg1"/>
              </a:solidFill>
              <a:latin typeface="Meiryo" panose="020B0604030504040204" pitchFamily="34" charset="-128"/>
              <a:ea typeface="Meiryo" panose="020B0604030504040204" pitchFamily="34" charset="-128"/>
            </a:endParaRPr>
          </a:p>
        </p:txBody>
      </p:sp>
      <p:sp>
        <p:nvSpPr>
          <p:cNvPr id="236" name="片側の 2 つの角を丸めた四角形 235">
            <a:extLst>
              <a:ext uri="{FF2B5EF4-FFF2-40B4-BE49-F238E27FC236}">
                <a16:creationId xmlns:a16="http://schemas.microsoft.com/office/drawing/2014/main" id="{044A208B-DC8A-9E4A-B67B-DB69B960ACC0}"/>
              </a:ext>
            </a:extLst>
          </p:cNvPr>
          <p:cNvSpPr/>
          <p:nvPr/>
        </p:nvSpPr>
        <p:spPr>
          <a:xfrm flipV="1">
            <a:off x="242995" y="6481592"/>
            <a:ext cx="5112000" cy="288000"/>
          </a:xfrm>
          <a:prstGeom prst="round2SameRect">
            <a:avLst>
              <a:gd name="adj1" fmla="val 41181"/>
              <a:gd name="adj2" fmla="val 5011"/>
            </a:avLst>
          </a:prstGeom>
          <a:solidFill>
            <a:srgbClr val="EDEDC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ja-JP" altLang="en-US">
              <a:solidFill>
                <a:srgbClr val="C5BF1C"/>
              </a:solidFill>
            </a:endParaRPr>
          </a:p>
        </p:txBody>
      </p:sp>
      <p:cxnSp>
        <p:nvCxnSpPr>
          <p:cNvPr id="213" name="直線コネクタ 212">
            <a:extLst>
              <a:ext uri="{FF2B5EF4-FFF2-40B4-BE49-F238E27FC236}">
                <a16:creationId xmlns:a16="http://schemas.microsoft.com/office/drawing/2014/main" id="{96D02131-3EEB-8949-AC4B-E27ACDC1D88A}"/>
              </a:ext>
            </a:extLst>
          </p:cNvPr>
          <p:cNvCxnSpPr>
            <a:cxnSpLocks/>
          </p:cNvCxnSpPr>
          <p:nvPr/>
        </p:nvCxnSpPr>
        <p:spPr>
          <a:xfrm>
            <a:off x="1117307" y="6481591"/>
            <a:ext cx="0" cy="288000"/>
          </a:xfrm>
          <a:prstGeom prst="line">
            <a:avLst/>
          </a:prstGeom>
          <a:ln w="19050">
            <a:solidFill>
              <a:srgbClr val="C5BF1C"/>
            </a:solidFill>
          </a:ln>
        </p:spPr>
        <p:style>
          <a:lnRef idx="1">
            <a:schemeClr val="accent1"/>
          </a:lnRef>
          <a:fillRef idx="0">
            <a:schemeClr val="accent1"/>
          </a:fillRef>
          <a:effectRef idx="0">
            <a:schemeClr val="accent1"/>
          </a:effectRef>
          <a:fontRef idx="minor">
            <a:schemeClr val="tx1"/>
          </a:fontRef>
        </p:style>
      </p:cxnSp>
      <p:sp>
        <p:nvSpPr>
          <p:cNvPr id="237" name="正方形/長方形 236">
            <a:extLst>
              <a:ext uri="{FF2B5EF4-FFF2-40B4-BE49-F238E27FC236}">
                <a16:creationId xmlns:a16="http://schemas.microsoft.com/office/drawing/2014/main" id="{C5C06688-D110-C44F-A4BF-0C626D5274AC}"/>
              </a:ext>
            </a:extLst>
          </p:cNvPr>
          <p:cNvSpPr/>
          <p:nvPr/>
        </p:nvSpPr>
        <p:spPr>
          <a:xfrm>
            <a:off x="228881" y="6523722"/>
            <a:ext cx="1076807" cy="215444"/>
          </a:xfrm>
          <a:prstGeom prst="rect">
            <a:avLst/>
          </a:prstGeom>
        </p:spPr>
        <p:txBody>
          <a:bodyPr wrap="square">
            <a:spAutoFit/>
          </a:bodyPr>
          <a:lstStyle/>
          <a:p>
            <a:pPr defTabSz="990540">
              <a:spcBef>
                <a:spcPct val="0"/>
              </a:spcBef>
              <a:defRPr/>
            </a:pPr>
            <a:r>
              <a:rPr lang="ja-JP" altLang="en-US" sz="800" b="1" kern="0">
                <a:solidFill>
                  <a:srgbClr val="B4AF1A"/>
                </a:solidFill>
                <a:latin typeface="Meiryo" charset="-128"/>
                <a:ea typeface="Meiryo" charset="-128"/>
                <a:cs typeface="Meiryo" charset="-128"/>
              </a:rPr>
              <a:t>パッケージ内容</a:t>
            </a:r>
            <a:endParaRPr lang="en-US" altLang="ja-JP" sz="800" b="1" kern="0" dirty="0">
              <a:solidFill>
                <a:srgbClr val="B4AF1A"/>
              </a:solidFill>
              <a:latin typeface="Meiryo" charset="-128"/>
              <a:ea typeface="Meiryo" charset="-128"/>
              <a:cs typeface="Meiryo" charset="-128"/>
            </a:endParaRPr>
          </a:p>
        </p:txBody>
      </p:sp>
      <p:sp>
        <p:nvSpPr>
          <p:cNvPr id="247" name="角丸四角形 243">
            <a:extLst>
              <a:ext uri="{FF2B5EF4-FFF2-40B4-BE49-F238E27FC236}">
                <a16:creationId xmlns:a16="http://schemas.microsoft.com/office/drawing/2014/main" id="{DECBD5AE-AD3E-A443-B174-84A2B0E0F666}"/>
              </a:ext>
            </a:extLst>
          </p:cNvPr>
          <p:cNvSpPr/>
          <p:nvPr/>
        </p:nvSpPr>
        <p:spPr>
          <a:xfrm>
            <a:off x="1919052" y="116257"/>
            <a:ext cx="7560000" cy="36000"/>
          </a:xfrm>
          <a:prstGeom prst="roundRect">
            <a:avLst>
              <a:gd name="adj" fmla="val 50000"/>
            </a:avLst>
          </a:prstGeom>
          <a:solidFill>
            <a:srgbClr val="E2DF95"/>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grpSp>
        <p:nvGrpSpPr>
          <p:cNvPr id="116" name="グループ化 115">
            <a:extLst>
              <a:ext uri="{FF2B5EF4-FFF2-40B4-BE49-F238E27FC236}">
                <a16:creationId xmlns:a16="http://schemas.microsoft.com/office/drawing/2014/main" id="{CC0D7B80-9422-0D4F-A0AF-782E41D3785A}"/>
              </a:ext>
            </a:extLst>
          </p:cNvPr>
          <p:cNvGrpSpPr/>
          <p:nvPr/>
        </p:nvGrpSpPr>
        <p:grpSpPr>
          <a:xfrm>
            <a:off x="813413" y="2768781"/>
            <a:ext cx="6335081" cy="2536265"/>
            <a:chOff x="821688" y="2788417"/>
            <a:chExt cx="8630991" cy="2384000"/>
          </a:xfrm>
        </p:grpSpPr>
        <p:sp>
          <p:nvSpPr>
            <p:cNvPr id="117" name="片側の 2 つの角を丸めた四角形 116">
              <a:extLst>
                <a:ext uri="{FF2B5EF4-FFF2-40B4-BE49-F238E27FC236}">
                  <a16:creationId xmlns:a16="http://schemas.microsoft.com/office/drawing/2014/main" id="{3209A7AE-904E-8040-B9D6-676C6169ED9D}"/>
                </a:ext>
              </a:extLst>
            </p:cNvPr>
            <p:cNvSpPr/>
            <p:nvPr/>
          </p:nvSpPr>
          <p:spPr>
            <a:xfrm rot="5400000">
              <a:off x="6820679" y="2540418"/>
              <a:ext cx="2383999" cy="2880000"/>
            </a:xfrm>
            <a:prstGeom prst="round2SameRect">
              <a:avLst>
                <a:gd name="adj1" fmla="val 4147"/>
                <a:gd name="adj2" fmla="val 0"/>
              </a:avLst>
            </a:prstGeom>
            <a:solidFill>
              <a:schemeClr val="bg1">
                <a:lumMod val="95000"/>
              </a:schemeClr>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正方形/長方形 117">
              <a:extLst>
                <a:ext uri="{FF2B5EF4-FFF2-40B4-BE49-F238E27FC236}">
                  <a16:creationId xmlns:a16="http://schemas.microsoft.com/office/drawing/2014/main" id="{93F8D48A-E063-F444-A061-8D534286D361}"/>
                </a:ext>
              </a:extLst>
            </p:cNvPr>
            <p:cNvSpPr/>
            <p:nvPr/>
          </p:nvSpPr>
          <p:spPr>
            <a:xfrm>
              <a:off x="3701897" y="2788417"/>
              <a:ext cx="2880000" cy="2383998"/>
            </a:xfrm>
            <a:prstGeom prst="rect">
              <a:avLst/>
            </a:prstGeom>
            <a:solidFill>
              <a:schemeClr val="bg1">
                <a:lumMod val="95000"/>
              </a:schemeClr>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片側の 2 つの角を丸めた四角形 118">
              <a:extLst>
                <a:ext uri="{FF2B5EF4-FFF2-40B4-BE49-F238E27FC236}">
                  <a16:creationId xmlns:a16="http://schemas.microsoft.com/office/drawing/2014/main" id="{749FD68D-584D-A647-A3AD-1A96046D458F}"/>
                </a:ext>
              </a:extLst>
            </p:cNvPr>
            <p:cNvSpPr/>
            <p:nvPr/>
          </p:nvSpPr>
          <p:spPr>
            <a:xfrm rot="16200000">
              <a:off x="1069689" y="2540416"/>
              <a:ext cx="2383998" cy="2880000"/>
            </a:xfrm>
            <a:prstGeom prst="round2SameRect">
              <a:avLst>
                <a:gd name="adj1" fmla="val 4147"/>
                <a:gd name="adj2" fmla="val 0"/>
              </a:avLst>
            </a:prstGeom>
            <a:solidFill>
              <a:schemeClr val="bg1">
                <a:lumMod val="95000"/>
              </a:schemeClr>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2" name="テキスト ボックス 121">
            <a:extLst>
              <a:ext uri="{FF2B5EF4-FFF2-40B4-BE49-F238E27FC236}">
                <a16:creationId xmlns:a16="http://schemas.microsoft.com/office/drawing/2014/main" id="{81AEC6F2-E1BF-F94F-A988-5B15D07322E4}"/>
              </a:ext>
            </a:extLst>
          </p:cNvPr>
          <p:cNvSpPr txBox="1"/>
          <p:nvPr/>
        </p:nvSpPr>
        <p:spPr>
          <a:xfrm>
            <a:off x="3762505" y="2220220"/>
            <a:ext cx="2430666" cy="276999"/>
          </a:xfrm>
          <a:prstGeom prst="rect">
            <a:avLst/>
          </a:prstGeom>
          <a:noFill/>
          <a:ln>
            <a:noFill/>
          </a:ln>
        </p:spPr>
        <p:txBody>
          <a:bodyPr wrap="none" rtlCol="0">
            <a:spAutoFit/>
          </a:bodyPr>
          <a:lstStyle/>
          <a:p>
            <a:pPr algn="ctr"/>
            <a:r>
              <a:rPr lang="ja-JP" altLang="en-US" sz="1200" b="1" spc="51" dirty="0">
                <a:latin typeface="Meiryo" charset="-128"/>
                <a:ea typeface="Meiryo" charset="-128"/>
                <a:cs typeface="Meiryo" charset="-128"/>
              </a:rPr>
              <a:t>各種メディアに</a:t>
            </a:r>
            <a:r>
              <a:rPr lang="ja-JP" altLang="en-US" sz="1200" b="1" spc="51" dirty="0">
                <a:solidFill>
                  <a:srgbClr val="B4AF1A"/>
                </a:solidFill>
                <a:latin typeface="Meiryo" charset="-128"/>
                <a:ea typeface="Meiryo" charset="-128"/>
                <a:cs typeface="Meiryo" charset="-128"/>
              </a:rPr>
              <a:t>動画広告を掲載</a:t>
            </a:r>
          </a:p>
        </p:txBody>
      </p:sp>
      <p:grpSp>
        <p:nvGrpSpPr>
          <p:cNvPr id="127" name="グループ化 126">
            <a:extLst>
              <a:ext uri="{FF2B5EF4-FFF2-40B4-BE49-F238E27FC236}">
                <a16:creationId xmlns:a16="http://schemas.microsoft.com/office/drawing/2014/main" id="{4649D12D-6A61-BE4C-8D00-9C478D34694D}"/>
              </a:ext>
            </a:extLst>
          </p:cNvPr>
          <p:cNvGrpSpPr/>
          <p:nvPr/>
        </p:nvGrpSpPr>
        <p:grpSpPr>
          <a:xfrm>
            <a:off x="1598386" y="5472913"/>
            <a:ext cx="6687919" cy="446276"/>
            <a:chOff x="1598378" y="4316340"/>
            <a:chExt cx="6687919" cy="446276"/>
          </a:xfrm>
        </p:grpSpPr>
        <p:sp>
          <p:nvSpPr>
            <p:cNvPr id="128" name="テキスト ボックス 127">
              <a:extLst>
                <a:ext uri="{FF2B5EF4-FFF2-40B4-BE49-F238E27FC236}">
                  <a16:creationId xmlns:a16="http://schemas.microsoft.com/office/drawing/2014/main" id="{8E6BCC9F-26C7-8D4F-9A93-B57F5C2FC5B5}"/>
                </a:ext>
              </a:extLst>
            </p:cNvPr>
            <p:cNvSpPr txBox="1"/>
            <p:nvPr/>
          </p:nvSpPr>
          <p:spPr>
            <a:xfrm>
              <a:off x="1598378" y="4316340"/>
              <a:ext cx="6687919" cy="446276"/>
            </a:xfrm>
            <a:prstGeom prst="rect">
              <a:avLst/>
            </a:prstGeom>
            <a:noFill/>
            <a:effectLst/>
          </p:spPr>
          <p:txBody>
            <a:bodyPr wrap="square" rtlCol="0">
              <a:spAutoFit/>
            </a:bodyPr>
            <a:lstStyle/>
            <a:p>
              <a:pPr algn="ctr"/>
              <a:r>
                <a:rPr lang="ja-JP" altLang="en-US" sz="1200" b="1" dirty="0">
                  <a:solidFill>
                    <a:srgbClr val="B4AF1A"/>
                  </a:solidFill>
                  <a:latin typeface="Meiryo" charset="-128"/>
                  <a:ea typeface="Meiryo" charset="-128"/>
                  <a:cs typeface="Meiryo" charset="-128"/>
                </a:rPr>
                <a:t>遷移先</a:t>
              </a:r>
              <a:r>
                <a:rPr lang="ja-JP" altLang="en-US" sz="1200" b="1" dirty="0">
                  <a:latin typeface="Meiryo" charset="-128"/>
                  <a:ea typeface="Meiryo" charset="-128"/>
                  <a:cs typeface="Meiryo" charset="-128"/>
                </a:rPr>
                <a:t>を選択</a:t>
              </a:r>
              <a:endParaRPr lang="en-US" altLang="ja-JP" sz="1200" b="1" dirty="0">
                <a:latin typeface="Meiryo" charset="-128"/>
                <a:ea typeface="Meiryo" charset="-128"/>
                <a:cs typeface="Meiryo" charset="-128"/>
              </a:endParaRPr>
            </a:p>
            <a:p>
              <a:pPr algn="ctr"/>
              <a:r>
                <a:rPr lang="en-US" altLang="ja-JP" sz="1051" b="1" dirty="0">
                  <a:latin typeface="Meiryo" charset="-128"/>
                  <a:ea typeface="Meiryo" charset="-128"/>
                  <a:cs typeface="Meiryo" charset="-128"/>
                </a:rPr>
                <a:t> </a:t>
              </a:r>
              <a:r>
                <a:rPr lang="ja-JP" altLang="en-US" sz="1100" b="1" dirty="0">
                  <a:latin typeface="Meiryo" charset="-128"/>
                  <a:ea typeface="Meiryo" charset="-128"/>
                  <a:cs typeface="Meiryo" charset="-128"/>
                </a:rPr>
                <a:t>ご指定の</a:t>
              </a:r>
              <a:r>
                <a:rPr lang="en-US" altLang="ja-JP" sz="1100" b="1" dirty="0">
                  <a:latin typeface="Meiryo" charset="-128"/>
                  <a:ea typeface="Meiryo" charset="-128"/>
                  <a:cs typeface="Meiryo" charset="-128"/>
                </a:rPr>
                <a:t>WEB</a:t>
              </a:r>
              <a:r>
                <a:rPr lang="ja-JP" altLang="en-US" sz="1100" b="1" dirty="0">
                  <a:latin typeface="Meiryo" charset="-128"/>
                  <a:ea typeface="Meiryo" charset="-128"/>
                  <a:cs typeface="Meiryo" charset="-128"/>
                </a:rPr>
                <a:t>サイト</a:t>
              </a:r>
              <a:r>
                <a:rPr lang="ja-JP" altLang="en-US" sz="1051" dirty="0">
                  <a:latin typeface="Meiryo" charset="-128"/>
                  <a:ea typeface="Meiryo" charset="-128"/>
                  <a:cs typeface="Meiryo" charset="-128"/>
                </a:rPr>
                <a:t>　　</a:t>
              </a:r>
              <a:r>
                <a:rPr lang="ja-JP" altLang="en-US" sz="1100" b="1" dirty="0">
                  <a:latin typeface="Meiryo" charset="-128"/>
                  <a:ea typeface="Meiryo" charset="-128"/>
                  <a:cs typeface="Meiryo" charset="-128"/>
                </a:rPr>
                <a:t>無償</a:t>
              </a:r>
              <a:r>
                <a:rPr lang="en-US" altLang="ja-JP" sz="1100" b="1" dirty="0">
                  <a:latin typeface="Meiryo" charset="-128"/>
                  <a:ea typeface="Meiryo" charset="-128"/>
                  <a:cs typeface="Meiryo" charset="-128"/>
                </a:rPr>
                <a:t>WEB</a:t>
              </a:r>
              <a:r>
                <a:rPr lang="ja-JP" altLang="en-US" sz="1100" b="1" dirty="0">
                  <a:latin typeface="Meiryo" charset="-128"/>
                  <a:ea typeface="Meiryo" charset="-128"/>
                  <a:cs typeface="Meiryo" charset="-128"/>
                </a:rPr>
                <a:t>チラシビューアー</a:t>
              </a:r>
              <a:r>
                <a:rPr lang="en-US" altLang="ja-JP" sz="1100" b="1" dirty="0">
                  <a:latin typeface="Meiryo" charset="-128"/>
                  <a:ea typeface="Meiryo" charset="-128"/>
                  <a:cs typeface="Meiryo" charset="-128"/>
                </a:rPr>
                <a:t> </a:t>
              </a:r>
              <a:r>
                <a:rPr lang="ja-JP" altLang="en-US" sz="1051" dirty="0">
                  <a:latin typeface="Meiryo" charset="-128"/>
                  <a:ea typeface="Meiryo" charset="-128"/>
                  <a:cs typeface="Meiryo" charset="-128"/>
                </a:rPr>
                <a:t>いずれかをお選びください。</a:t>
              </a:r>
              <a:endParaRPr lang="ja-JP" altLang="en-US" sz="600" dirty="0">
                <a:latin typeface="Meiryo" charset="-128"/>
                <a:ea typeface="Meiryo" charset="-128"/>
                <a:cs typeface="Meiryo" charset="-128"/>
              </a:endParaRPr>
            </a:p>
          </p:txBody>
        </p:sp>
        <p:pic>
          <p:nvPicPr>
            <p:cNvPr id="129" name="図 128">
              <a:extLst>
                <a:ext uri="{FF2B5EF4-FFF2-40B4-BE49-F238E27FC236}">
                  <a16:creationId xmlns:a16="http://schemas.microsoft.com/office/drawing/2014/main" id="{F3C8220D-1B8B-044F-BE67-DFBDBF7C9B50}"/>
                </a:ext>
              </a:extLst>
            </p:cNvPr>
            <p:cNvPicPr>
              <a:picLocks noChangeAspect="1"/>
            </p:cNvPicPr>
            <p:nvPr/>
          </p:nvPicPr>
          <p:blipFill>
            <a:blip r:embed="rId3" cstate="print"/>
            <a:stretch>
              <a:fillRect/>
            </a:stretch>
          </p:blipFill>
          <p:spPr>
            <a:xfrm>
              <a:off x="3783192" y="4553407"/>
              <a:ext cx="155445" cy="148002"/>
            </a:xfrm>
            <a:prstGeom prst="rect">
              <a:avLst/>
            </a:prstGeom>
            <a:effectLst/>
          </p:spPr>
        </p:pic>
      </p:grpSp>
      <p:sp>
        <p:nvSpPr>
          <p:cNvPr id="223" name="角丸四角形 204">
            <a:extLst>
              <a:ext uri="{FF2B5EF4-FFF2-40B4-BE49-F238E27FC236}">
                <a16:creationId xmlns:a16="http://schemas.microsoft.com/office/drawing/2014/main" id="{DE92D1AD-3C35-5E40-B2D2-28159230FD8B}"/>
              </a:ext>
            </a:extLst>
          </p:cNvPr>
          <p:cNvSpPr/>
          <p:nvPr/>
        </p:nvSpPr>
        <p:spPr>
          <a:xfrm>
            <a:off x="7350667" y="2769565"/>
            <a:ext cx="2160000" cy="2535413"/>
          </a:xfrm>
          <a:prstGeom prst="roundRect">
            <a:avLst>
              <a:gd name="adj" fmla="val 4415"/>
            </a:avLst>
          </a:prstGeom>
          <a:solidFill>
            <a:schemeClr val="bg1">
              <a:lumMod val="95000"/>
            </a:schemeClr>
          </a:solidFill>
          <a:ln w="38100">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57" name="テキスト ボックス 156">
            <a:extLst>
              <a:ext uri="{FF2B5EF4-FFF2-40B4-BE49-F238E27FC236}">
                <a16:creationId xmlns:a16="http://schemas.microsoft.com/office/drawing/2014/main" id="{029CD15F-B1CB-4D4F-AC3F-2CB36EE5C9EA}"/>
              </a:ext>
            </a:extLst>
          </p:cNvPr>
          <p:cNvSpPr txBox="1"/>
          <p:nvPr/>
        </p:nvSpPr>
        <p:spPr>
          <a:xfrm>
            <a:off x="151691" y="755265"/>
            <a:ext cx="660399" cy="923330"/>
          </a:xfrm>
          <a:prstGeom prst="rect">
            <a:avLst/>
          </a:prstGeom>
          <a:noFill/>
        </p:spPr>
        <p:txBody>
          <a:bodyPr wrap="square" rtlCol="0">
            <a:spAutoFit/>
          </a:bodyPr>
          <a:lstStyle/>
          <a:p>
            <a:r>
              <a:rPr lang="en-US" altLang="ja-JP" sz="5400" b="1" dirty="0">
                <a:solidFill>
                  <a:srgbClr val="E2DF95">
                    <a:alpha val="51000"/>
                  </a:srgbClr>
                </a:solidFill>
                <a:latin typeface="Arial" panose="020B0604020202020204" pitchFamily="34" charset="0"/>
                <a:cs typeface="Arial" panose="020B0604020202020204" pitchFamily="34" charset="0"/>
              </a:rPr>
              <a:t>1</a:t>
            </a:r>
            <a:endParaRPr lang="ja-JP" altLang="en-US" sz="5400" b="1">
              <a:solidFill>
                <a:srgbClr val="E2DF95">
                  <a:alpha val="51000"/>
                </a:srgbClr>
              </a:solidFill>
              <a:latin typeface="Arial" panose="020B0604020202020204" pitchFamily="34" charset="0"/>
              <a:cs typeface="Arial" panose="020B0604020202020204" pitchFamily="34" charset="0"/>
            </a:endParaRPr>
          </a:p>
        </p:txBody>
      </p:sp>
      <p:sp>
        <p:nvSpPr>
          <p:cNvPr id="158" name="テキスト ボックス 157">
            <a:extLst>
              <a:ext uri="{FF2B5EF4-FFF2-40B4-BE49-F238E27FC236}">
                <a16:creationId xmlns:a16="http://schemas.microsoft.com/office/drawing/2014/main" id="{092A7DB1-C3AB-AD4F-85D8-5813CD06228E}"/>
              </a:ext>
            </a:extLst>
          </p:cNvPr>
          <p:cNvSpPr txBox="1"/>
          <p:nvPr/>
        </p:nvSpPr>
        <p:spPr>
          <a:xfrm>
            <a:off x="163120" y="2202000"/>
            <a:ext cx="660399" cy="923330"/>
          </a:xfrm>
          <a:prstGeom prst="rect">
            <a:avLst/>
          </a:prstGeom>
          <a:noFill/>
        </p:spPr>
        <p:txBody>
          <a:bodyPr wrap="square" rtlCol="0">
            <a:spAutoFit/>
          </a:bodyPr>
          <a:lstStyle/>
          <a:p>
            <a:r>
              <a:rPr lang="en-US" altLang="ja-JP" sz="5400" b="1" dirty="0">
                <a:solidFill>
                  <a:srgbClr val="E2DF95">
                    <a:alpha val="51000"/>
                  </a:srgbClr>
                </a:solidFill>
                <a:latin typeface="Arial" panose="020B0604020202020204" pitchFamily="34" charset="0"/>
                <a:cs typeface="Arial" panose="020B0604020202020204" pitchFamily="34" charset="0"/>
              </a:rPr>
              <a:t>2</a:t>
            </a:r>
            <a:endParaRPr lang="ja-JP" altLang="en-US" sz="5400" b="1" dirty="0">
              <a:solidFill>
                <a:srgbClr val="E2DF95">
                  <a:alpha val="51000"/>
                </a:srgbClr>
              </a:solidFill>
              <a:latin typeface="Arial" panose="020B0604020202020204" pitchFamily="34" charset="0"/>
              <a:cs typeface="Arial" panose="020B0604020202020204" pitchFamily="34" charset="0"/>
            </a:endParaRPr>
          </a:p>
        </p:txBody>
      </p:sp>
      <p:sp>
        <p:nvSpPr>
          <p:cNvPr id="159" name="テキスト ボックス 158">
            <a:extLst>
              <a:ext uri="{FF2B5EF4-FFF2-40B4-BE49-F238E27FC236}">
                <a16:creationId xmlns:a16="http://schemas.microsoft.com/office/drawing/2014/main" id="{E651B031-DF2A-1C4F-8821-7E93D252877A}"/>
              </a:ext>
            </a:extLst>
          </p:cNvPr>
          <p:cNvSpPr txBox="1"/>
          <p:nvPr/>
        </p:nvSpPr>
        <p:spPr>
          <a:xfrm>
            <a:off x="136005" y="5225872"/>
            <a:ext cx="660399" cy="923330"/>
          </a:xfrm>
          <a:prstGeom prst="rect">
            <a:avLst/>
          </a:prstGeom>
          <a:noFill/>
        </p:spPr>
        <p:txBody>
          <a:bodyPr wrap="square" rtlCol="0">
            <a:spAutoFit/>
          </a:bodyPr>
          <a:lstStyle/>
          <a:p>
            <a:r>
              <a:rPr lang="en-US" altLang="ja-JP" sz="5400" b="1" dirty="0">
                <a:solidFill>
                  <a:srgbClr val="E2DF95">
                    <a:alpha val="51000"/>
                  </a:srgbClr>
                </a:solidFill>
                <a:latin typeface="Arial" panose="020B0604020202020204" pitchFamily="34" charset="0"/>
                <a:cs typeface="Arial" panose="020B0604020202020204" pitchFamily="34" charset="0"/>
              </a:rPr>
              <a:t>3</a:t>
            </a:r>
            <a:endParaRPr lang="ja-JP" altLang="en-US" sz="5400" b="1" dirty="0">
              <a:solidFill>
                <a:srgbClr val="E2DF95">
                  <a:alpha val="51000"/>
                </a:srgbClr>
              </a:solidFill>
              <a:latin typeface="Arial" panose="020B0604020202020204" pitchFamily="34" charset="0"/>
              <a:cs typeface="Arial" panose="020B0604020202020204" pitchFamily="34" charset="0"/>
            </a:endParaRPr>
          </a:p>
        </p:txBody>
      </p:sp>
      <p:sp>
        <p:nvSpPr>
          <p:cNvPr id="162" name="片側の 2 つの角を丸めた四角形 161">
            <a:extLst>
              <a:ext uri="{FF2B5EF4-FFF2-40B4-BE49-F238E27FC236}">
                <a16:creationId xmlns:a16="http://schemas.microsoft.com/office/drawing/2014/main" id="{835E8F93-D180-034A-AF03-6DB7283E38EF}"/>
              </a:ext>
            </a:extLst>
          </p:cNvPr>
          <p:cNvSpPr/>
          <p:nvPr/>
        </p:nvSpPr>
        <p:spPr>
          <a:xfrm rot="5400000">
            <a:off x="1375800" y="2370690"/>
            <a:ext cx="504000" cy="1578739"/>
          </a:xfrm>
          <a:prstGeom prst="round2SameRect">
            <a:avLst>
              <a:gd name="adj1" fmla="val 50000"/>
              <a:gd name="adj2" fmla="val 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92" name="図 291">
            <a:extLst>
              <a:ext uri="{FF2B5EF4-FFF2-40B4-BE49-F238E27FC236}">
                <a16:creationId xmlns:a16="http://schemas.microsoft.com/office/drawing/2014/main" id="{A6C79146-8FA8-4643-B828-437FEB9ED22E}"/>
              </a:ext>
            </a:extLst>
          </p:cNvPr>
          <p:cNvPicPr>
            <a:picLocks noChangeAspect="1"/>
          </p:cNvPicPr>
          <p:nvPr/>
        </p:nvPicPr>
        <p:blipFill>
          <a:blip r:embed="rId4" cstate="print"/>
          <a:stretch>
            <a:fillRect/>
          </a:stretch>
        </p:blipFill>
        <p:spPr>
          <a:xfrm>
            <a:off x="1811305" y="2845347"/>
            <a:ext cx="978171" cy="609351"/>
          </a:xfrm>
          <a:prstGeom prst="rect">
            <a:avLst/>
          </a:prstGeom>
        </p:spPr>
      </p:pic>
      <p:sp>
        <p:nvSpPr>
          <p:cNvPr id="163" name="片側の 2 つの角を丸めた四角形 162">
            <a:extLst>
              <a:ext uri="{FF2B5EF4-FFF2-40B4-BE49-F238E27FC236}">
                <a16:creationId xmlns:a16="http://schemas.microsoft.com/office/drawing/2014/main" id="{2A30641D-CF72-D24E-B554-A809C44A681C}"/>
              </a:ext>
            </a:extLst>
          </p:cNvPr>
          <p:cNvSpPr/>
          <p:nvPr/>
        </p:nvSpPr>
        <p:spPr>
          <a:xfrm rot="5400000">
            <a:off x="3483381" y="2370690"/>
            <a:ext cx="504000" cy="1578739"/>
          </a:xfrm>
          <a:prstGeom prst="round2SameRect">
            <a:avLst>
              <a:gd name="adj1" fmla="val 50000"/>
              <a:gd name="adj2" fmla="val 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4" name="片側の 2 つの角を丸めた四角形 163">
            <a:extLst>
              <a:ext uri="{FF2B5EF4-FFF2-40B4-BE49-F238E27FC236}">
                <a16:creationId xmlns:a16="http://schemas.microsoft.com/office/drawing/2014/main" id="{9C81DB5D-8449-DB46-8213-8AF95880B318}"/>
              </a:ext>
            </a:extLst>
          </p:cNvPr>
          <p:cNvSpPr/>
          <p:nvPr/>
        </p:nvSpPr>
        <p:spPr>
          <a:xfrm rot="5400000">
            <a:off x="5602113" y="2370690"/>
            <a:ext cx="504000" cy="1578739"/>
          </a:xfrm>
          <a:prstGeom prst="round2SameRect">
            <a:avLst>
              <a:gd name="adj1" fmla="val 50000"/>
              <a:gd name="adj2" fmla="val 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5" name="円/楕円 294">
            <a:extLst>
              <a:ext uri="{FF2B5EF4-FFF2-40B4-BE49-F238E27FC236}">
                <a16:creationId xmlns:a16="http://schemas.microsoft.com/office/drawing/2014/main" id="{D5A801C2-5B09-ED43-89C3-5801CC812523}"/>
              </a:ext>
            </a:extLst>
          </p:cNvPr>
          <p:cNvSpPr>
            <a:spLocks noChangeAspect="1"/>
          </p:cNvSpPr>
          <p:nvPr/>
        </p:nvSpPr>
        <p:spPr>
          <a:xfrm>
            <a:off x="2769765" y="2995488"/>
            <a:ext cx="324000" cy="32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51" b="1" dirty="0">
                <a:solidFill>
                  <a:schemeClr val="bg1"/>
                </a:solidFill>
                <a:effectLst>
                  <a:outerShdw blurRad="50800" dist="25400" dir="2700000" sx="105000" sy="105000" algn="tl" rotWithShape="0">
                    <a:prstClr val="black">
                      <a:alpha val="85000"/>
                    </a:prstClr>
                  </a:outerShdw>
                </a:effectLst>
                <a:latin typeface="Meiryo" panose="020B0604030504040204" pitchFamily="34" charset="-128"/>
                <a:ea typeface="Meiryo" panose="020B0604030504040204" pitchFamily="34" charset="-128"/>
              </a:rPr>
              <a:t>OR</a:t>
            </a:r>
            <a:endParaRPr lang="ja-JP" altLang="en-US" sz="1151" b="1">
              <a:solidFill>
                <a:schemeClr val="bg1"/>
              </a:solidFill>
              <a:effectLst>
                <a:outerShdw blurRad="50800" dist="25400" dir="2700000" sx="105000" sy="105000" algn="tl" rotWithShape="0">
                  <a:prstClr val="black">
                    <a:alpha val="85000"/>
                  </a:prstClr>
                </a:outerShdw>
              </a:effectLst>
              <a:latin typeface="Meiryo" panose="020B0604030504040204" pitchFamily="34" charset="-128"/>
              <a:ea typeface="Meiryo" panose="020B0604030504040204" pitchFamily="34" charset="-128"/>
            </a:endParaRPr>
          </a:p>
        </p:txBody>
      </p:sp>
      <p:sp>
        <p:nvSpPr>
          <p:cNvPr id="296" name="円/楕円 295">
            <a:extLst>
              <a:ext uri="{FF2B5EF4-FFF2-40B4-BE49-F238E27FC236}">
                <a16:creationId xmlns:a16="http://schemas.microsoft.com/office/drawing/2014/main" id="{F8E3CB57-2B95-FE46-BB40-965FDDCCD4FB}"/>
              </a:ext>
            </a:extLst>
          </p:cNvPr>
          <p:cNvSpPr>
            <a:spLocks noChangeAspect="1"/>
          </p:cNvSpPr>
          <p:nvPr/>
        </p:nvSpPr>
        <p:spPr>
          <a:xfrm>
            <a:off x="4876236" y="2995488"/>
            <a:ext cx="324000" cy="32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51" b="1" dirty="0">
                <a:solidFill>
                  <a:schemeClr val="bg1"/>
                </a:solidFill>
                <a:effectLst>
                  <a:outerShdw blurRad="50800" dist="25400" dir="2700000" sx="105000" sy="105000" algn="tl" rotWithShape="0">
                    <a:prstClr val="black">
                      <a:alpha val="85000"/>
                    </a:prstClr>
                  </a:outerShdw>
                </a:effectLst>
                <a:latin typeface="Meiryo" panose="020B0604030504040204" pitchFamily="34" charset="-128"/>
                <a:ea typeface="Meiryo" panose="020B0604030504040204" pitchFamily="34" charset="-128"/>
              </a:rPr>
              <a:t>OR</a:t>
            </a:r>
            <a:endParaRPr lang="ja-JP" altLang="en-US" sz="1151" b="1">
              <a:solidFill>
                <a:schemeClr val="bg1"/>
              </a:solidFill>
              <a:effectLst>
                <a:outerShdw blurRad="50800" dist="25400" dir="2700000" sx="105000" sy="105000" algn="tl" rotWithShape="0">
                  <a:prstClr val="black">
                    <a:alpha val="85000"/>
                  </a:prstClr>
                </a:outerShdw>
              </a:effectLst>
              <a:latin typeface="Meiryo" panose="020B0604030504040204" pitchFamily="34" charset="-128"/>
              <a:ea typeface="Meiryo" panose="020B0604030504040204" pitchFamily="34" charset="-128"/>
            </a:endParaRPr>
          </a:p>
        </p:txBody>
      </p:sp>
      <p:sp>
        <p:nvSpPr>
          <p:cNvPr id="123" name="テキスト ボックス 122">
            <a:extLst>
              <a:ext uri="{FF2B5EF4-FFF2-40B4-BE49-F238E27FC236}">
                <a16:creationId xmlns:a16="http://schemas.microsoft.com/office/drawing/2014/main" id="{D63C0125-0E84-B04B-B1B6-9F39E6696535}"/>
              </a:ext>
            </a:extLst>
          </p:cNvPr>
          <p:cNvSpPr txBox="1"/>
          <p:nvPr/>
        </p:nvSpPr>
        <p:spPr>
          <a:xfrm>
            <a:off x="864598" y="2987357"/>
            <a:ext cx="607859" cy="461665"/>
          </a:xfrm>
          <a:prstGeom prst="rect">
            <a:avLst/>
          </a:prstGeom>
          <a:noFill/>
        </p:spPr>
        <p:txBody>
          <a:bodyPr wrap="none" rtlCol="0">
            <a:spAutoFit/>
          </a:bodyPr>
          <a:lstStyle/>
          <a:p>
            <a:r>
              <a:rPr lang="en-US" altLang="ja-JP" sz="2400" b="1" dirty="0">
                <a:solidFill>
                  <a:schemeClr val="bg1"/>
                </a:solidFill>
                <a:latin typeface="Meiryo" panose="020B0604030504040204" pitchFamily="34" charset="-128"/>
                <a:ea typeface="Meiryo" panose="020B0604030504040204" pitchFamily="34" charset="-128"/>
              </a:rPr>
              <a:t>PC</a:t>
            </a:r>
            <a:endParaRPr lang="ja-JP" altLang="en-US" sz="2400" b="1" dirty="0">
              <a:solidFill>
                <a:schemeClr val="bg1"/>
              </a:solidFill>
              <a:latin typeface="Meiryo" panose="020B0604030504040204" pitchFamily="34" charset="-128"/>
              <a:ea typeface="Meiryo" panose="020B0604030504040204" pitchFamily="34" charset="-128"/>
            </a:endParaRPr>
          </a:p>
        </p:txBody>
      </p:sp>
      <p:sp>
        <p:nvSpPr>
          <p:cNvPr id="124" name="テキスト ボックス 123">
            <a:extLst>
              <a:ext uri="{FF2B5EF4-FFF2-40B4-BE49-F238E27FC236}">
                <a16:creationId xmlns:a16="http://schemas.microsoft.com/office/drawing/2014/main" id="{8BAF4500-FA44-B44A-939F-A085802CE60A}"/>
              </a:ext>
            </a:extLst>
          </p:cNvPr>
          <p:cNvSpPr txBox="1"/>
          <p:nvPr/>
        </p:nvSpPr>
        <p:spPr>
          <a:xfrm>
            <a:off x="3087408" y="2996466"/>
            <a:ext cx="915635" cy="400110"/>
          </a:xfrm>
          <a:prstGeom prst="rect">
            <a:avLst/>
          </a:prstGeom>
          <a:noFill/>
        </p:spPr>
        <p:txBody>
          <a:bodyPr wrap="none" rtlCol="0">
            <a:spAutoFit/>
          </a:bodyPr>
          <a:lstStyle/>
          <a:p>
            <a:r>
              <a:rPr lang="ja-JP" altLang="en-US" sz="2000" b="1" kern="0" spc="-100">
                <a:solidFill>
                  <a:schemeClr val="bg1"/>
                </a:solidFill>
                <a:latin typeface="Meiryo" panose="020B0604030504040204" pitchFamily="34" charset="-128"/>
                <a:ea typeface="Meiryo" panose="020B0604030504040204" pitchFamily="34" charset="-128"/>
              </a:rPr>
              <a:t>スマホ</a:t>
            </a:r>
            <a:endParaRPr lang="ja-JP" altLang="en-US" sz="2000" b="1" kern="0" spc="-100" dirty="0">
              <a:solidFill>
                <a:schemeClr val="bg1"/>
              </a:solidFill>
              <a:latin typeface="Meiryo" panose="020B0604030504040204" pitchFamily="34" charset="-128"/>
              <a:ea typeface="Meiryo" panose="020B0604030504040204" pitchFamily="34" charset="-128"/>
            </a:endParaRPr>
          </a:p>
        </p:txBody>
      </p:sp>
      <p:sp>
        <p:nvSpPr>
          <p:cNvPr id="126" name="テキスト ボックス 125">
            <a:extLst>
              <a:ext uri="{FF2B5EF4-FFF2-40B4-BE49-F238E27FC236}">
                <a16:creationId xmlns:a16="http://schemas.microsoft.com/office/drawing/2014/main" id="{55A22A37-C0F2-CA46-AAC9-AF9A09D6A9E2}"/>
              </a:ext>
            </a:extLst>
          </p:cNvPr>
          <p:cNvSpPr txBox="1"/>
          <p:nvPr/>
        </p:nvSpPr>
        <p:spPr>
          <a:xfrm>
            <a:off x="5162082" y="2895656"/>
            <a:ext cx="838691" cy="597856"/>
          </a:xfrm>
          <a:prstGeom prst="rect">
            <a:avLst/>
          </a:prstGeom>
          <a:noFill/>
        </p:spPr>
        <p:txBody>
          <a:bodyPr wrap="none" rtlCol="0">
            <a:spAutoFit/>
          </a:bodyPr>
          <a:lstStyle/>
          <a:p>
            <a:pPr>
              <a:lnSpc>
                <a:spcPct val="90000"/>
              </a:lnSpc>
            </a:pPr>
            <a:r>
              <a:rPr lang="en-US" altLang="ja-JP" b="1" dirty="0">
                <a:solidFill>
                  <a:schemeClr val="bg1"/>
                </a:solidFill>
                <a:latin typeface="Meiryo" panose="020B0604030504040204" pitchFamily="34" charset="-128"/>
                <a:ea typeface="Meiryo" panose="020B0604030504040204" pitchFamily="34" charset="-128"/>
              </a:rPr>
              <a:t>PC</a:t>
            </a:r>
            <a:r>
              <a:rPr lang="ja-JP" altLang="en-US" b="1">
                <a:solidFill>
                  <a:schemeClr val="bg1"/>
                </a:solidFill>
                <a:latin typeface="Meiryo" panose="020B0604030504040204" pitchFamily="34" charset="-128"/>
                <a:ea typeface="Meiryo" panose="020B0604030504040204" pitchFamily="34" charset="-128"/>
              </a:rPr>
              <a:t>＋</a:t>
            </a:r>
            <a:endParaRPr lang="en-US" altLang="ja-JP" b="1" dirty="0">
              <a:solidFill>
                <a:schemeClr val="bg1"/>
              </a:solidFill>
              <a:latin typeface="Meiryo" panose="020B0604030504040204" pitchFamily="34" charset="-128"/>
              <a:ea typeface="Meiryo" panose="020B0604030504040204" pitchFamily="34" charset="-128"/>
            </a:endParaRPr>
          </a:p>
          <a:p>
            <a:pPr>
              <a:lnSpc>
                <a:spcPct val="90000"/>
              </a:lnSpc>
            </a:pPr>
            <a:r>
              <a:rPr lang="ja-JP" altLang="en-US" b="1" spc="-100">
                <a:solidFill>
                  <a:schemeClr val="bg1"/>
                </a:solidFill>
                <a:latin typeface="Meiryo" panose="020B0604030504040204" pitchFamily="34" charset="-128"/>
                <a:ea typeface="Meiryo" panose="020B0604030504040204" pitchFamily="34" charset="-128"/>
              </a:rPr>
              <a:t>スマホ</a:t>
            </a:r>
            <a:endParaRPr lang="ja-JP" altLang="en-US" b="1" spc="-100" dirty="0">
              <a:solidFill>
                <a:schemeClr val="bg1"/>
              </a:solidFill>
              <a:latin typeface="Meiryo" panose="020B0604030504040204" pitchFamily="34" charset="-128"/>
              <a:ea typeface="Meiryo" panose="020B0604030504040204" pitchFamily="34" charset="-128"/>
            </a:endParaRPr>
          </a:p>
        </p:txBody>
      </p:sp>
      <p:pic>
        <p:nvPicPr>
          <p:cNvPr id="291" name="図 290">
            <a:extLst>
              <a:ext uri="{FF2B5EF4-FFF2-40B4-BE49-F238E27FC236}">
                <a16:creationId xmlns:a16="http://schemas.microsoft.com/office/drawing/2014/main" id="{90C4EA03-0CE6-3F41-83A7-F8FDFC8A79D7}"/>
              </a:ext>
            </a:extLst>
          </p:cNvPr>
          <p:cNvPicPr>
            <a:picLocks noChangeAspect="1"/>
          </p:cNvPicPr>
          <p:nvPr/>
        </p:nvPicPr>
        <p:blipFill>
          <a:blip r:embed="rId5" cstate="print"/>
          <a:stretch>
            <a:fillRect/>
          </a:stretch>
        </p:blipFill>
        <p:spPr>
          <a:xfrm>
            <a:off x="6076121" y="2887064"/>
            <a:ext cx="1004819" cy="509021"/>
          </a:xfrm>
          <a:prstGeom prst="rect">
            <a:avLst/>
          </a:prstGeom>
        </p:spPr>
      </p:pic>
      <p:pic>
        <p:nvPicPr>
          <p:cNvPr id="293" name="図 292">
            <a:extLst>
              <a:ext uri="{FF2B5EF4-FFF2-40B4-BE49-F238E27FC236}">
                <a16:creationId xmlns:a16="http://schemas.microsoft.com/office/drawing/2014/main" id="{D745D096-B155-4F40-941B-0A65A29EC37D}"/>
              </a:ext>
            </a:extLst>
          </p:cNvPr>
          <p:cNvPicPr>
            <a:picLocks noChangeAspect="1"/>
          </p:cNvPicPr>
          <p:nvPr/>
        </p:nvPicPr>
        <p:blipFill>
          <a:blip r:embed="rId6" cstate="print"/>
          <a:stretch>
            <a:fillRect/>
          </a:stretch>
        </p:blipFill>
        <p:spPr>
          <a:xfrm>
            <a:off x="4347497" y="2843246"/>
            <a:ext cx="312693" cy="617369"/>
          </a:xfrm>
          <a:prstGeom prst="rect">
            <a:avLst/>
          </a:prstGeom>
        </p:spPr>
      </p:pic>
      <p:sp>
        <p:nvSpPr>
          <p:cNvPr id="167" name="片側の 2 つの角を丸めた四角形 166">
            <a:extLst>
              <a:ext uri="{FF2B5EF4-FFF2-40B4-BE49-F238E27FC236}">
                <a16:creationId xmlns:a16="http://schemas.microsoft.com/office/drawing/2014/main" id="{D4E65B38-5210-254E-8C7F-0F26C4BFAA86}"/>
              </a:ext>
            </a:extLst>
          </p:cNvPr>
          <p:cNvSpPr/>
          <p:nvPr/>
        </p:nvSpPr>
        <p:spPr>
          <a:xfrm rot="5400000">
            <a:off x="8148504" y="2132603"/>
            <a:ext cx="497268" cy="2048183"/>
          </a:xfrm>
          <a:prstGeom prst="round2SameRect">
            <a:avLst>
              <a:gd name="adj1" fmla="val 50000"/>
              <a:gd name="adj2" fmla="val 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テキスト ボックス 279">
            <a:extLst>
              <a:ext uri="{FF2B5EF4-FFF2-40B4-BE49-F238E27FC236}">
                <a16:creationId xmlns:a16="http://schemas.microsoft.com/office/drawing/2014/main" id="{05CBC9AE-9BF3-F345-B120-C83F3AC018A1}"/>
              </a:ext>
            </a:extLst>
          </p:cNvPr>
          <p:cNvSpPr txBox="1"/>
          <p:nvPr/>
        </p:nvSpPr>
        <p:spPr>
          <a:xfrm>
            <a:off x="7373046" y="2933387"/>
            <a:ext cx="1851789" cy="461665"/>
          </a:xfrm>
          <a:prstGeom prst="rect">
            <a:avLst/>
          </a:prstGeom>
          <a:noFill/>
        </p:spPr>
        <p:txBody>
          <a:bodyPr wrap="none" rtlCol="0">
            <a:spAutoFit/>
          </a:bodyPr>
          <a:lstStyle/>
          <a:p>
            <a:r>
              <a:rPr lang="ja-JP" altLang="en-US" sz="1400" b="1" dirty="0">
                <a:solidFill>
                  <a:schemeClr val="bg1"/>
                </a:solidFill>
                <a:latin typeface="Meiryo" charset="-128"/>
                <a:ea typeface="Meiryo" charset="-128"/>
                <a:cs typeface="Meiryo" charset="-128"/>
              </a:rPr>
              <a:t>東京メトロ　</a:t>
            </a:r>
            <a:r>
              <a:rPr lang="en-US" altLang="ja-JP" sz="1400" b="1" dirty="0">
                <a:solidFill>
                  <a:schemeClr val="bg1"/>
                </a:solidFill>
                <a:latin typeface="Meiryo" charset="-128"/>
                <a:ea typeface="Meiryo" charset="-128"/>
                <a:cs typeface="Meiryo" charset="-128"/>
              </a:rPr>
              <a:t>23</a:t>
            </a:r>
            <a:r>
              <a:rPr lang="ja-JP" altLang="en-US" sz="1400" b="1" dirty="0">
                <a:solidFill>
                  <a:schemeClr val="bg1"/>
                </a:solidFill>
                <a:latin typeface="Meiryo" charset="-128"/>
                <a:ea typeface="Meiryo" charset="-128"/>
                <a:cs typeface="Meiryo" charset="-128"/>
              </a:rPr>
              <a:t>区内</a:t>
            </a:r>
            <a:endParaRPr lang="en-US" altLang="ja-JP" sz="1400" b="1" dirty="0">
              <a:solidFill>
                <a:schemeClr val="bg1"/>
              </a:solidFill>
              <a:latin typeface="Meiryo" charset="-128"/>
              <a:ea typeface="Meiryo" charset="-128"/>
              <a:cs typeface="Meiryo" charset="-128"/>
            </a:endParaRPr>
          </a:p>
          <a:p>
            <a:r>
              <a:rPr lang="ja-JP" altLang="en-US" sz="1000" b="1" dirty="0">
                <a:solidFill>
                  <a:schemeClr val="bg1"/>
                </a:solidFill>
                <a:latin typeface="Meiryo" charset="-128"/>
                <a:ea typeface="Meiryo" charset="-128"/>
                <a:cs typeface="Meiryo" charset="-128"/>
              </a:rPr>
              <a:t>主要駅のデジタルサイネージ</a:t>
            </a:r>
            <a:endParaRPr lang="en-US" altLang="ja-JP" sz="1000" b="1" dirty="0">
              <a:solidFill>
                <a:schemeClr val="bg1"/>
              </a:solidFill>
              <a:latin typeface="Meiryo" charset="-128"/>
              <a:ea typeface="Meiryo" charset="-128"/>
              <a:cs typeface="Meiryo" charset="-128"/>
            </a:endParaRPr>
          </a:p>
        </p:txBody>
      </p:sp>
      <p:sp>
        <p:nvSpPr>
          <p:cNvPr id="131" name="角丸四角形 243">
            <a:extLst>
              <a:ext uri="{FF2B5EF4-FFF2-40B4-BE49-F238E27FC236}">
                <a16:creationId xmlns:a16="http://schemas.microsoft.com/office/drawing/2014/main" id="{B466996A-5026-45FC-99A2-FCA2E542D898}"/>
              </a:ext>
            </a:extLst>
          </p:cNvPr>
          <p:cNvSpPr/>
          <p:nvPr/>
        </p:nvSpPr>
        <p:spPr>
          <a:xfrm>
            <a:off x="785316" y="2430550"/>
            <a:ext cx="8676000" cy="284367"/>
          </a:xfrm>
          <a:prstGeom prst="roundRect">
            <a:avLst>
              <a:gd name="adj" fmla="val 50000"/>
            </a:avLst>
          </a:prstGeom>
          <a:solidFill>
            <a:srgbClr val="C5BF1C"/>
          </a:solidFill>
          <a:ln w="127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136" name="正方形/長方形 135">
            <a:extLst>
              <a:ext uri="{FF2B5EF4-FFF2-40B4-BE49-F238E27FC236}">
                <a16:creationId xmlns:a16="http://schemas.microsoft.com/office/drawing/2014/main" id="{3BD1851D-6284-48BD-977B-1A40444C8846}"/>
              </a:ext>
            </a:extLst>
          </p:cNvPr>
          <p:cNvSpPr/>
          <p:nvPr/>
        </p:nvSpPr>
        <p:spPr>
          <a:xfrm>
            <a:off x="1501400" y="2456467"/>
            <a:ext cx="6980055" cy="307777"/>
          </a:xfrm>
          <a:prstGeom prst="rect">
            <a:avLst/>
          </a:prstGeom>
        </p:spPr>
        <p:txBody>
          <a:bodyPr wrap="square">
            <a:sp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ヤフーブランドパネルは、都道府県や市区郡から自由に何エリアでも選択可能！</a:t>
            </a:r>
          </a:p>
        </p:txBody>
      </p:sp>
      <p:sp>
        <p:nvSpPr>
          <p:cNvPr id="179" name="Text Box 11">
            <a:extLst>
              <a:ext uri="{FF2B5EF4-FFF2-40B4-BE49-F238E27FC236}">
                <a16:creationId xmlns:a16="http://schemas.microsoft.com/office/drawing/2014/main" id="{71C6D040-C930-4DBC-A150-8743486CDABF}"/>
              </a:ext>
            </a:extLst>
          </p:cNvPr>
          <p:cNvSpPr txBox="1">
            <a:spLocks noChangeArrowheads="1"/>
          </p:cNvSpPr>
          <p:nvPr/>
        </p:nvSpPr>
        <p:spPr bwMode="auto">
          <a:xfrm>
            <a:off x="1747839" y="3609309"/>
            <a:ext cx="1167813" cy="313932"/>
          </a:xfrm>
          <a:prstGeom prst="rect">
            <a:avLst/>
          </a:prstGeom>
          <a:noFill/>
          <a:ln w="28575">
            <a:noFill/>
            <a:miter lim="800000"/>
            <a:headEnd/>
            <a:tailEnd type="none" w="med" len="sm"/>
          </a:ln>
        </p:spPr>
        <p:txBody>
          <a:bodyPr wrap="square" lIns="0" tIns="0" rIns="0" bIns="0">
            <a:spAutoFit/>
          </a:bodyPr>
          <a:lstStyle/>
          <a:p>
            <a:pPr defTabSz="913944">
              <a:lnSpc>
                <a:spcPct val="120000"/>
              </a:lnSpc>
            </a:pPr>
            <a:r>
              <a:rPr lang="en-US" altLang="ja-JP" sz="700" b="1" dirty="0">
                <a:latin typeface="メイリオ" pitchFamily="50" charset="-128"/>
                <a:ea typeface="メイリオ" pitchFamily="50" charset="-128"/>
                <a:cs typeface="メイリオ" pitchFamily="50" charset="-128"/>
              </a:rPr>
              <a:t>5</a:t>
            </a:r>
            <a:r>
              <a:rPr lang="ja-JP" altLang="en-US" sz="700" b="1">
                <a:latin typeface="メイリオ" pitchFamily="50" charset="-128"/>
                <a:ea typeface="メイリオ" pitchFamily="50" charset="-128"/>
                <a:cs typeface="メイリオ" pitchFamily="50" charset="-128"/>
              </a:rPr>
              <a:t>日</a:t>
            </a:r>
            <a:r>
              <a:rPr lang="en-US" altLang="ja-JP" sz="700" b="1" dirty="0">
                <a:latin typeface="メイリオ" pitchFamily="50" charset="-128"/>
                <a:ea typeface="メイリオ" pitchFamily="50" charset="-128"/>
                <a:cs typeface="メイリオ" pitchFamily="50" charset="-128"/>
              </a:rPr>
              <a:t>〜</a:t>
            </a:r>
            <a:r>
              <a:rPr lang="en-US" altLang="ja-JP" sz="700" b="1" dirty="0">
                <a:ln w="0">
                  <a:noFill/>
                </a:ln>
                <a:solidFill>
                  <a:srgbClr val="FF0000"/>
                </a:solidFill>
                <a:latin typeface="メイリオ" pitchFamily="50" charset="-128"/>
                <a:ea typeface="メイリオ" pitchFamily="50" charset="-128"/>
                <a:cs typeface="メイリオ" pitchFamily="50" charset="-128"/>
              </a:rPr>
              <a:t>1</a:t>
            </a:r>
            <a:r>
              <a:rPr lang="ja-JP" altLang="en-US" sz="700" b="1">
                <a:ln w="0">
                  <a:noFill/>
                </a:ln>
                <a:solidFill>
                  <a:srgbClr val="FF0000"/>
                </a:solidFill>
                <a:latin typeface="メイリオ" pitchFamily="50" charset="-128"/>
                <a:ea typeface="メイリオ" pitchFamily="50" charset="-128"/>
                <a:cs typeface="メイリオ" pitchFamily="50" charset="-128"/>
              </a:rPr>
              <a:t>ヶ月間</a:t>
            </a:r>
            <a:r>
              <a:rPr lang="ja-JP" altLang="en-US" sz="700" b="1">
                <a:latin typeface="メイリオ" pitchFamily="50" charset="-128"/>
                <a:ea typeface="メイリオ" pitchFamily="50" charset="-128"/>
                <a:cs typeface="メイリオ" pitchFamily="50" charset="-128"/>
              </a:rPr>
              <a:t>で</a:t>
            </a:r>
            <a:r>
              <a:rPr lang="ja-JP" altLang="en-US" sz="700" b="1" dirty="0">
                <a:latin typeface="メイリオ" pitchFamily="50" charset="-128"/>
                <a:ea typeface="メイリオ" pitchFamily="50" charset="-128"/>
                <a:cs typeface="メイリオ" pitchFamily="50" charset="-128"/>
              </a:rPr>
              <a:t>自由設定</a:t>
            </a:r>
            <a:endParaRPr lang="en-US" altLang="ja-JP" sz="700" b="1" dirty="0">
              <a:latin typeface="メイリオ" pitchFamily="50" charset="-128"/>
              <a:ea typeface="メイリオ" pitchFamily="50" charset="-128"/>
              <a:cs typeface="メイリオ" pitchFamily="50" charset="-128"/>
            </a:endParaRPr>
          </a:p>
          <a:p>
            <a:pPr defTabSz="913944"/>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平日掲載開始</a:t>
            </a:r>
            <a:endParaRPr lang="en-US" altLang="ja-JP" sz="600" dirty="0">
              <a:latin typeface="メイリオ" pitchFamily="50" charset="-128"/>
              <a:ea typeface="メイリオ" pitchFamily="50" charset="-128"/>
              <a:cs typeface="メイリオ" pitchFamily="50" charset="-128"/>
            </a:endParaRPr>
          </a:p>
          <a:p>
            <a:pPr defTabSz="913944"/>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設定期間で按分掲載</a:t>
            </a:r>
            <a:endParaRPr lang="en-US" altLang="ja-JP" sz="600" dirty="0">
              <a:latin typeface="メイリオ" pitchFamily="50" charset="-128"/>
              <a:ea typeface="メイリオ" pitchFamily="50" charset="-128"/>
              <a:cs typeface="メイリオ" pitchFamily="50" charset="-128"/>
            </a:endParaRPr>
          </a:p>
        </p:txBody>
      </p:sp>
      <p:cxnSp>
        <p:nvCxnSpPr>
          <p:cNvPr id="180" name="直線コネクタ 179">
            <a:extLst>
              <a:ext uri="{FF2B5EF4-FFF2-40B4-BE49-F238E27FC236}">
                <a16:creationId xmlns:a16="http://schemas.microsoft.com/office/drawing/2014/main" id="{30A3F450-43BC-45EB-8E72-FEF44EBB594B}"/>
              </a:ext>
            </a:extLst>
          </p:cNvPr>
          <p:cNvCxnSpPr>
            <a:cxnSpLocks/>
          </p:cNvCxnSpPr>
          <p:nvPr/>
        </p:nvCxnSpPr>
        <p:spPr>
          <a:xfrm>
            <a:off x="1507114" y="4640568"/>
            <a:ext cx="1262961"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81" name="テキスト ボックス 180">
            <a:extLst>
              <a:ext uri="{FF2B5EF4-FFF2-40B4-BE49-F238E27FC236}">
                <a16:creationId xmlns:a16="http://schemas.microsoft.com/office/drawing/2014/main" id="{BC4AFE3A-708D-4434-9220-56397D6BE3A4}"/>
              </a:ext>
            </a:extLst>
          </p:cNvPr>
          <p:cNvSpPr txBox="1"/>
          <p:nvPr/>
        </p:nvSpPr>
        <p:spPr>
          <a:xfrm>
            <a:off x="910113" y="4286251"/>
            <a:ext cx="695188" cy="243143"/>
          </a:xfrm>
          <a:prstGeom prst="rect">
            <a:avLst/>
          </a:prstGeom>
          <a:noFill/>
        </p:spPr>
        <p:txBody>
          <a:bodyPr wrap="square" rtlCol="0">
            <a:spAutoFit/>
          </a:bodyPr>
          <a:lstStyle/>
          <a:p>
            <a:pPr>
              <a:lnSpc>
                <a:spcPct val="130000"/>
              </a:lnSpc>
            </a:pPr>
            <a:r>
              <a:rPr lang="ja-JP" altLang="en-US" sz="800" b="1" dirty="0">
                <a:latin typeface="Meiryo" panose="020B0604030504040204" pitchFamily="34" charset="-128"/>
                <a:ea typeface="Meiryo" panose="020B0604030504040204" pitchFamily="34" charset="-128"/>
              </a:rPr>
              <a:t>都道府県　</a:t>
            </a:r>
            <a:endParaRPr lang="en-US" altLang="ja-JP" sz="800" b="1" dirty="0">
              <a:latin typeface="Meiryo" panose="020B0604030504040204" pitchFamily="34" charset="-128"/>
              <a:ea typeface="Meiryo" panose="020B0604030504040204" pitchFamily="34" charset="-128"/>
            </a:endParaRPr>
          </a:p>
        </p:txBody>
      </p:sp>
      <p:sp>
        <p:nvSpPr>
          <p:cNvPr id="182" name="テキスト ボックス 181">
            <a:extLst>
              <a:ext uri="{FF2B5EF4-FFF2-40B4-BE49-F238E27FC236}">
                <a16:creationId xmlns:a16="http://schemas.microsoft.com/office/drawing/2014/main" id="{2FFF73FD-96C3-4656-8951-90FB3158A1A1}"/>
              </a:ext>
            </a:extLst>
          </p:cNvPr>
          <p:cNvSpPr txBox="1"/>
          <p:nvPr/>
        </p:nvSpPr>
        <p:spPr>
          <a:xfrm>
            <a:off x="910040" y="4788511"/>
            <a:ext cx="1076503" cy="328551"/>
          </a:xfrm>
          <a:prstGeom prst="rect">
            <a:avLst/>
          </a:prstGeom>
          <a:noFill/>
        </p:spPr>
        <p:txBody>
          <a:bodyPr wrap="square" rtlCol="0">
            <a:spAutoFit/>
          </a:bodyPr>
          <a:lstStyle/>
          <a:p>
            <a:pPr>
              <a:lnSpc>
                <a:spcPct val="120000"/>
              </a:lnSpc>
            </a:pPr>
            <a:r>
              <a:rPr lang="ja-JP" altLang="en-US" sz="800" b="1" dirty="0">
                <a:latin typeface="Meiryo" panose="020B0604030504040204" pitchFamily="34" charset="-128"/>
                <a:ea typeface="Meiryo" panose="020B0604030504040204" pitchFamily="34" charset="-128"/>
              </a:rPr>
              <a:t>市区郡 </a:t>
            </a:r>
            <a:r>
              <a:rPr lang="ja-JP" altLang="en-US" sz="500" dirty="0">
                <a:latin typeface="Meiryo" panose="020B0604030504040204" pitchFamily="34" charset="-128"/>
                <a:ea typeface="Meiryo" panose="020B0604030504040204" pitchFamily="34" charset="-128"/>
              </a:rPr>
              <a:t>または</a:t>
            </a:r>
            <a:endParaRPr lang="en-US" altLang="ja-JP" sz="500" dirty="0">
              <a:latin typeface="Meiryo" panose="020B0604030504040204" pitchFamily="34" charset="-128"/>
              <a:ea typeface="Meiryo" panose="020B0604030504040204" pitchFamily="34" charset="-128"/>
            </a:endParaRPr>
          </a:p>
          <a:p>
            <a:pPr>
              <a:lnSpc>
                <a:spcPct val="120000"/>
              </a:lnSpc>
            </a:pPr>
            <a:r>
              <a:rPr lang="ja-JP" altLang="en-US" sz="500" b="1" dirty="0">
                <a:latin typeface="Meiryo" panose="020B0604030504040204" pitchFamily="34" charset="-128"/>
                <a:ea typeface="Meiryo" panose="020B0604030504040204" pitchFamily="34" charset="-128"/>
              </a:rPr>
              <a:t>都道府県市区郡混合</a:t>
            </a:r>
            <a:endParaRPr lang="en-US" altLang="ja-JP" sz="500" b="1" dirty="0">
              <a:latin typeface="Meiryo" panose="020B0604030504040204" pitchFamily="34" charset="-128"/>
              <a:ea typeface="Meiryo" panose="020B0604030504040204" pitchFamily="34" charset="-128"/>
            </a:endParaRPr>
          </a:p>
        </p:txBody>
      </p:sp>
      <p:sp>
        <p:nvSpPr>
          <p:cNvPr id="184" name="テキスト ボックス 183">
            <a:extLst>
              <a:ext uri="{FF2B5EF4-FFF2-40B4-BE49-F238E27FC236}">
                <a16:creationId xmlns:a16="http://schemas.microsoft.com/office/drawing/2014/main" id="{B3D06226-C878-4684-86DB-381F8D19E0F1}"/>
              </a:ext>
            </a:extLst>
          </p:cNvPr>
          <p:cNvSpPr txBox="1"/>
          <p:nvPr/>
        </p:nvSpPr>
        <p:spPr>
          <a:xfrm>
            <a:off x="812531" y="3568374"/>
            <a:ext cx="902811"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選べる掲載期間</a:t>
            </a:r>
            <a:endParaRPr lang="en-US" altLang="ja-JP" sz="800" b="1" dirty="0">
              <a:latin typeface="メイリオ" pitchFamily="50" charset="-128"/>
              <a:ea typeface="メイリオ" pitchFamily="50" charset="-128"/>
              <a:cs typeface="メイリオ" pitchFamily="50" charset="-128"/>
            </a:endParaRPr>
          </a:p>
        </p:txBody>
      </p:sp>
      <p:cxnSp>
        <p:nvCxnSpPr>
          <p:cNvPr id="185" name="直線コネクタ 184">
            <a:extLst>
              <a:ext uri="{FF2B5EF4-FFF2-40B4-BE49-F238E27FC236}">
                <a16:creationId xmlns:a16="http://schemas.microsoft.com/office/drawing/2014/main" id="{EE9305F3-26EA-47A5-AD16-6DBAD4B3D26A}"/>
              </a:ext>
            </a:extLst>
          </p:cNvPr>
          <p:cNvCxnSpPr>
            <a:cxnSpLocks/>
          </p:cNvCxnSpPr>
          <p:nvPr/>
        </p:nvCxnSpPr>
        <p:spPr>
          <a:xfrm>
            <a:off x="943251" y="3978055"/>
            <a:ext cx="1864079"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86" name="テキスト ボックス 185">
            <a:extLst>
              <a:ext uri="{FF2B5EF4-FFF2-40B4-BE49-F238E27FC236}">
                <a16:creationId xmlns:a16="http://schemas.microsoft.com/office/drawing/2014/main" id="{1BA766F6-A062-4447-86CC-BCA5BF25881D}"/>
              </a:ext>
            </a:extLst>
          </p:cNvPr>
          <p:cNvSpPr txBox="1"/>
          <p:nvPr/>
        </p:nvSpPr>
        <p:spPr>
          <a:xfrm>
            <a:off x="1528779" y="4873494"/>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187" name="テキスト ボックス 186">
            <a:extLst>
              <a:ext uri="{FF2B5EF4-FFF2-40B4-BE49-F238E27FC236}">
                <a16:creationId xmlns:a16="http://schemas.microsoft.com/office/drawing/2014/main" id="{05081165-AF68-4489-8750-4A1E1DF02130}"/>
              </a:ext>
            </a:extLst>
          </p:cNvPr>
          <p:cNvSpPr txBox="1"/>
          <p:nvPr/>
        </p:nvSpPr>
        <p:spPr>
          <a:xfrm>
            <a:off x="1035476" y="4558270"/>
            <a:ext cx="321743" cy="180819"/>
          </a:xfrm>
          <a:prstGeom prst="rect">
            <a:avLst/>
          </a:prstGeom>
          <a:noFill/>
        </p:spPr>
        <p:txBody>
          <a:bodyPr wrap="square" rtlCol="0">
            <a:spAutoFit/>
          </a:bodyPr>
          <a:lstStyle/>
          <a:p>
            <a:pPr algn="ctr">
              <a:lnSpc>
                <a:spcPct val="120000"/>
              </a:lnSpc>
            </a:pPr>
            <a:r>
              <a:rPr lang="en-US" altLang="ja-JP" sz="500" dirty="0">
                <a:latin typeface="Meiryo" panose="020B0604030504040204" pitchFamily="34" charset="-128"/>
                <a:ea typeface="Meiryo" panose="020B0604030504040204" pitchFamily="34" charset="-128"/>
              </a:rPr>
              <a:t>OR</a:t>
            </a:r>
          </a:p>
        </p:txBody>
      </p:sp>
      <p:sp>
        <p:nvSpPr>
          <p:cNvPr id="192" name="テキスト ボックス 191">
            <a:extLst>
              <a:ext uri="{FF2B5EF4-FFF2-40B4-BE49-F238E27FC236}">
                <a16:creationId xmlns:a16="http://schemas.microsoft.com/office/drawing/2014/main" id="{41BA97AD-92EF-46D7-BF62-AB08D0A95F5F}"/>
              </a:ext>
            </a:extLst>
          </p:cNvPr>
          <p:cNvSpPr txBox="1"/>
          <p:nvPr/>
        </p:nvSpPr>
        <p:spPr>
          <a:xfrm>
            <a:off x="1528779" y="4307613"/>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193" name="テキスト ボックス 192">
            <a:extLst>
              <a:ext uri="{FF2B5EF4-FFF2-40B4-BE49-F238E27FC236}">
                <a16:creationId xmlns:a16="http://schemas.microsoft.com/office/drawing/2014/main" id="{A66D45BC-CE33-41A9-8564-C954A76367FD}"/>
              </a:ext>
            </a:extLst>
          </p:cNvPr>
          <p:cNvSpPr txBox="1"/>
          <p:nvPr/>
        </p:nvSpPr>
        <p:spPr>
          <a:xfrm>
            <a:off x="811763" y="4123307"/>
            <a:ext cx="800219"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選べるエリア</a:t>
            </a:r>
            <a:endParaRPr lang="en-US" altLang="ja-JP" sz="800" b="1" dirty="0">
              <a:latin typeface="メイリオ" pitchFamily="50" charset="-128"/>
              <a:ea typeface="メイリオ" pitchFamily="50" charset="-128"/>
              <a:cs typeface="メイリオ" pitchFamily="50" charset="-128"/>
            </a:endParaRPr>
          </a:p>
        </p:txBody>
      </p:sp>
      <p:sp>
        <p:nvSpPr>
          <p:cNvPr id="194" name="Text Box 11">
            <a:extLst>
              <a:ext uri="{FF2B5EF4-FFF2-40B4-BE49-F238E27FC236}">
                <a16:creationId xmlns:a16="http://schemas.microsoft.com/office/drawing/2014/main" id="{B70C1E09-B6A2-4AE8-BCC6-9CDAD28C3A92}"/>
              </a:ext>
            </a:extLst>
          </p:cNvPr>
          <p:cNvSpPr txBox="1">
            <a:spLocks noChangeArrowheads="1"/>
          </p:cNvSpPr>
          <p:nvPr/>
        </p:nvSpPr>
        <p:spPr bwMode="auto">
          <a:xfrm>
            <a:off x="3887789" y="3609309"/>
            <a:ext cx="1167813" cy="313932"/>
          </a:xfrm>
          <a:prstGeom prst="rect">
            <a:avLst/>
          </a:prstGeom>
          <a:noFill/>
          <a:ln w="28575">
            <a:noFill/>
            <a:miter lim="800000"/>
            <a:headEnd/>
            <a:tailEnd type="none" w="med" len="sm"/>
          </a:ln>
        </p:spPr>
        <p:txBody>
          <a:bodyPr wrap="square" lIns="0" tIns="0" rIns="0" bIns="0">
            <a:spAutoFit/>
          </a:bodyPr>
          <a:lstStyle/>
          <a:p>
            <a:pPr defTabSz="913944">
              <a:lnSpc>
                <a:spcPct val="120000"/>
              </a:lnSpc>
            </a:pPr>
            <a:r>
              <a:rPr lang="en-US" altLang="ja-JP" sz="700" b="1" dirty="0">
                <a:latin typeface="メイリオ" pitchFamily="50" charset="-128"/>
                <a:ea typeface="メイリオ" pitchFamily="50" charset="-128"/>
                <a:cs typeface="メイリオ" pitchFamily="50" charset="-128"/>
              </a:rPr>
              <a:t>5</a:t>
            </a:r>
            <a:r>
              <a:rPr lang="ja-JP" altLang="en-US" sz="700" b="1">
                <a:latin typeface="メイリオ" pitchFamily="50" charset="-128"/>
                <a:ea typeface="メイリオ" pitchFamily="50" charset="-128"/>
                <a:cs typeface="メイリオ" pitchFamily="50" charset="-128"/>
              </a:rPr>
              <a:t>日</a:t>
            </a:r>
            <a:r>
              <a:rPr lang="en-US" altLang="ja-JP" sz="700" b="1" dirty="0">
                <a:latin typeface="メイリオ" pitchFamily="50" charset="-128"/>
                <a:ea typeface="メイリオ" pitchFamily="50" charset="-128"/>
                <a:cs typeface="メイリオ" pitchFamily="50" charset="-128"/>
              </a:rPr>
              <a:t>〜</a:t>
            </a:r>
            <a:r>
              <a:rPr lang="en-US" altLang="ja-JP" sz="700" b="1" dirty="0">
                <a:ln w="0">
                  <a:noFill/>
                </a:ln>
                <a:solidFill>
                  <a:srgbClr val="FF0000"/>
                </a:solidFill>
                <a:latin typeface="メイリオ" pitchFamily="50" charset="-128"/>
                <a:ea typeface="メイリオ" pitchFamily="50" charset="-128"/>
                <a:cs typeface="メイリオ" pitchFamily="50" charset="-128"/>
              </a:rPr>
              <a:t>1</a:t>
            </a:r>
            <a:r>
              <a:rPr lang="ja-JP" altLang="en-US" sz="700" b="1">
                <a:ln w="0">
                  <a:noFill/>
                </a:ln>
                <a:solidFill>
                  <a:srgbClr val="FF0000"/>
                </a:solidFill>
                <a:latin typeface="メイリオ" pitchFamily="50" charset="-128"/>
                <a:ea typeface="メイリオ" pitchFamily="50" charset="-128"/>
                <a:cs typeface="メイリオ" pitchFamily="50" charset="-128"/>
              </a:rPr>
              <a:t>ヶ月間</a:t>
            </a:r>
            <a:r>
              <a:rPr lang="ja-JP" altLang="en-US" sz="700" b="1">
                <a:latin typeface="メイリオ" pitchFamily="50" charset="-128"/>
                <a:ea typeface="メイリオ" pitchFamily="50" charset="-128"/>
                <a:cs typeface="メイリオ" pitchFamily="50" charset="-128"/>
              </a:rPr>
              <a:t>で</a:t>
            </a:r>
            <a:r>
              <a:rPr lang="ja-JP" altLang="en-US" sz="700" b="1" dirty="0">
                <a:latin typeface="メイリオ" pitchFamily="50" charset="-128"/>
                <a:ea typeface="メイリオ" pitchFamily="50" charset="-128"/>
                <a:cs typeface="メイリオ" pitchFamily="50" charset="-128"/>
              </a:rPr>
              <a:t>自由設定</a:t>
            </a:r>
            <a:endParaRPr lang="en-US" altLang="ja-JP" sz="700" b="1" dirty="0">
              <a:latin typeface="メイリオ" pitchFamily="50" charset="-128"/>
              <a:ea typeface="メイリオ" pitchFamily="50" charset="-128"/>
              <a:cs typeface="メイリオ" pitchFamily="50" charset="-128"/>
            </a:endParaRPr>
          </a:p>
          <a:p>
            <a:pPr defTabSz="913944"/>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平日掲載開始</a:t>
            </a:r>
            <a:endParaRPr lang="en-US" altLang="ja-JP" sz="600" dirty="0">
              <a:latin typeface="メイリオ" pitchFamily="50" charset="-128"/>
              <a:ea typeface="メイリオ" pitchFamily="50" charset="-128"/>
              <a:cs typeface="メイリオ" pitchFamily="50" charset="-128"/>
            </a:endParaRPr>
          </a:p>
          <a:p>
            <a:pPr defTabSz="913944"/>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設定期間で按分掲載</a:t>
            </a:r>
            <a:endParaRPr lang="en-US" altLang="ja-JP" sz="600" dirty="0">
              <a:latin typeface="メイリオ" pitchFamily="50" charset="-128"/>
              <a:ea typeface="メイリオ" pitchFamily="50" charset="-128"/>
              <a:cs typeface="メイリオ" pitchFamily="50" charset="-128"/>
            </a:endParaRPr>
          </a:p>
        </p:txBody>
      </p:sp>
      <p:cxnSp>
        <p:nvCxnSpPr>
          <p:cNvPr id="201" name="直線コネクタ 200">
            <a:extLst>
              <a:ext uri="{FF2B5EF4-FFF2-40B4-BE49-F238E27FC236}">
                <a16:creationId xmlns:a16="http://schemas.microsoft.com/office/drawing/2014/main" id="{F809C8CD-8331-4071-BA6C-A1170BF368F9}"/>
              </a:ext>
            </a:extLst>
          </p:cNvPr>
          <p:cNvCxnSpPr>
            <a:cxnSpLocks/>
          </p:cNvCxnSpPr>
          <p:nvPr/>
        </p:nvCxnSpPr>
        <p:spPr>
          <a:xfrm>
            <a:off x="3647064" y="4640568"/>
            <a:ext cx="1262961"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02" name="テキスト ボックス 201">
            <a:extLst>
              <a:ext uri="{FF2B5EF4-FFF2-40B4-BE49-F238E27FC236}">
                <a16:creationId xmlns:a16="http://schemas.microsoft.com/office/drawing/2014/main" id="{BCF411A8-08BF-45B5-B4A0-08BB7CF20DDF}"/>
              </a:ext>
            </a:extLst>
          </p:cNvPr>
          <p:cNvSpPr txBox="1"/>
          <p:nvPr/>
        </p:nvSpPr>
        <p:spPr>
          <a:xfrm>
            <a:off x="3050063" y="4286251"/>
            <a:ext cx="695188" cy="243143"/>
          </a:xfrm>
          <a:prstGeom prst="rect">
            <a:avLst/>
          </a:prstGeom>
          <a:noFill/>
        </p:spPr>
        <p:txBody>
          <a:bodyPr wrap="square" rtlCol="0">
            <a:spAutoFit/>
          </a:bodyPr>
          <a:lstStyle/>
          <a:p>
            <a:pPr>
              <a:lnSpc>
                <a:spcPct val="130000"/>
              </a:lnSpc>
            </a:pPr>
            <a:r>
              <a:rPr lang="ja-JP" altLang="en-US" sz="800" b="1" dirty="0">
                <a:latin typeface="Meiryo" panose="020B0604030504040204" pitchFamily="34" charset="-128"/>
                <a:ea typeface="Meiryo" panose="020B0604030504040204" pitchFamily="34" charset="-128"/>
              </a:rPr>
              <a:t>都道府県　</a:t>
            </a:r>
            <a:endParaRPr lang="en-US" altLang="ja-JP" sz="800" b="1" dirty="0">
              <a:latin typeface="Meiryo" panose="020B0604030504040204" pitchFamily="34" charset="-128"/>
              <a:ea typeface="Meiryo" panose="020B0604030504040204" pitchFamily="34" charset="-128"/>
            </a:endParaRPr>
          </a:p>
        </p:txBody>
      </p:sp>
      <p:sp>
        <p:nvSpPr>
          <p:cNvPr id="203" name="テキスト ボックス 202">
            <a:extLst>
              <a:ext uri="{FF2B5EF4-FFF2-40B4-BE49-F238E27FC236}">
                <a16:creationId xmlns:a16="http://schemas.microsoft.com/office/drawing/2014/main" id="{3376E318-686D-4399-ADB4-A5DC485758D0}"/>
              </a:ext>
            </a:extLst>
          </p:cNvPr>
          <p:cNvSpPr txBox="1"/>
          <p:nvPr/>
        </p:nvSpPr>
        <p:spPr>
          <a:xfrm>
            <a:off x="3049991" y="4788511"/>
            <a:ext cx="1076503" cy="328551"/>
          </a:xfrm>
          <a:prstGeom prst="rect">
            <a:avLst/>
          </a:prstGeom>
          <a:noFill/>
        </p:spPr>
        <p:txBody>
          <a:bodyPr wrap="square" rtlCol="0">
            <a:spAutoFit/>
          </a:bodyPr>
          <a:lstStyle/>
          <a:p>
            <a:pPr>
              <a:lnSpc>
                <a:spcPct val="120000"/>
              </a:lnSpc>
            </a:pPr>
            <a:r>
              <a:rPr lang="ja-JP" altLang="en-US" sz="800" b="1" dirty="0">
                <a:latin typeface="Meiryo" panose="020B0604030504040204" pitchFamily="34" charset="-128"/>
                <a:ea typeface="Meiryo" panose="020B0604030504040204" pitchFamily="34" charset="-128"/>
              </a:rPr>
              <a:t>市区郡 </a:t>
            </a:r>
            <a:r>
              <a:rPr lang="ja-JP" altLang="en-US" sz="500" dirty="0">
                <a:latin typeface="Meiryo" panose="020B0604030504040204" pitchFamily="34" charset="-128"/>
                <a:ea typeface="Meiryo" panose="020B0604030504040204" pitchFamily="34" charset="-128"/>
              </a:rPr>
              <a:t>または</a:t>
            </a:r>
            <a:endParaRPr lang="en-US" altLang="ja-JP" sz="500" dirty="0">
              <a:latin typeface="Meiryo" panose="020B0604030504040204" pitchFamily="34" charset="-128"/>
              <a:ea typeface="Meiryo" panose="020B0604030504040204" pitchFamily="34" charset="-128"/>
            </a:endParaRPr>
          </a:p>
          <a:p>
            <a:pPr>
              <a:lnSpc>
                <a:spcPct val="120000"/>
              </a:lnSpc>
            </a:pPr>
            <a:r>
              <a:rPr lang="ja-JP" altLang="en-US" sz="500" b="1" dirty="0">
                <a:latin typeface="Meiryo" panose="020B0604030504040204" pitchFamily="34" charset="-128"/>
                <a:ea typeface="Meiryo" panose="020B0604030504040204" pitchFamily="34" charset="-128"/>
              </a:rPr>
              <a:t>都道府県市区郡混合</a:t>
            </a:r>
            <a:endParaRPr lang="en-US" altLang="ja-JP" sz="500" b="1" dirty="0">
              <a:latin typeface="Meiryo" panose="020B0604030504040204" pitchFamily="34" charset="-128"/>
              <a:ea typeface="Meiryo" panose="020B0604030504040204" pitchFamily="34" charset="-128"/>
            </a:endParaRPr>
          </a:p>
        </p:txBody>
      </p:sp>
      <p:sp>
        <p:nvSpPr>
          <p:cNvPr id="205" name="テキスト ボックス 204">
            <a:extLst>
              <a:ext uri="{FF2B5EF4-FFF2-40B4-BE49-F238E27FC236}">
                <a16:creationId xmlns:a16="http://schemas.microsoft.com/office/drawing/2014/main" id="{7601D2A0-3121-46C2-B1CA-F72B9FECC6E1}"/>
              </a:ext>
            </a:extLst>
          </p:cNvPr>
          <p:cNvSpPr txBox="1"/>
          <p:nvPr/>
        </p:nvSpPr>
        <p:spPr>
          <a:xfrm>
            <a:off x="2952482" y="3568374"/>
            <a:ext cx="902811"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選べる掲載期間</a:t>
            </a:r>
            <a:endParaRPr lang="en-US" altLang="ja-JP" sz="800" b="1" dirty="0">
              <a:latin typeface="メイリオ" pitchFamily="50" charset="-128"/>
              <a:ea typeface="メイリオ" pitchFamily="50" charset="-128"/>
              <a:cs typeface="メイリオ" pitchFamily="50" charset="-128"/>
            </a:endParaRPr>
          </a:p>
        </p:txBody>
      </p:sp>
      <p:cxnSp>
        <p:nvCxnSpPr>
          <p:cNvPr id="206" name="直線コネクタ 205">
            <a:extLst>
              <a:ext uri="{FF2B5EF4-FFF2-40B4-BE49-F238E27FC236}">
                <a16:creationId xmlns:a16="http://schemas.microsoft.com/office/drawing/2014/main" id="{7AA4BC73-E051-4244-BAE5-B8816CC87AB1}"/>
              </a:ext>
            </a:extLst>
          </p:cNvPr>
          <p:cNvCxnSpPr>
            <a:cxnSpLocks/>
          </p:cNvCxnSpPr>
          <p:nvPr/>
        </p:nvCxnSpPr>
        <p:spPr>
          <a:xfrm>
            <a:off x="3083200" y="3978055"/>
            <a:ext cx="1864079"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07" name="テキスト ボックス 206">
            <a:extLst>
              <a:ext uri="{FF2B5EF4-FFF2-40B4-BE49-F238E27FC236}">
                <a16:creationId xmlns:a16="http://schemas.microsoft.com/office/drawing/2014/main" id="{95EC6BC5-924C-44B8-BED6-01F0F91425B2}"/>
              </a:ext>
            </a:extLst>
          </p:cNvPr>
          <p:cNvSpPr txBox="1"/>
          <p:nvPr/>
        </p:nvSpPr>
        <p:spPr>
          <a:xfrm>
            <a:off x="3668730" y="4873494"/>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208" name="テキスト ボックス 207">
            <a:extLst>
              <a:ext uri="{FF2B5EF4-FFF2-40B4-BE49-F238E27FC236}">
                <a16:creationId xmlns:a16="http://schemas.microsoft.com/office/drawing/2014/main" id="{A5B96176-CF1E-40EA-95DE-D996676CAA5F}"/>
              </a:ext>
            </a:extLst>
          </p:cNvPr>
          <p:cNvSpPr txBox="1"/>
          <p:nvPr/>
        </p:nvSpPr>
        <p:spPr>
          <a:xfrm>
            <a:off x="3175427" y="4558270"/>
            <a:ext cx="321743" cy="180819"/>
          </a:xfrm>
          <a:prstGeom prst="rect">
            <a:avLst/>
          </a:prstGeom>
          <a:noFill/>
        </p:spPr>
        <p:txBody>
          <a:bodyPr wrap="square" rtlCol="0">
            <a:spAutoFit/>
          </a:bodyPr>
          <a:lstStyle/>
          <a:p>
            <a:pPr algn="ctr">
              <a:lnSpc>
                <a:spcPct val="120000"/>
              </a:lnSpc>
            </a:pPr>
            <a:r>
              <a:rPr lang="en-US" altLang="ja-JP" sz="500" dirty="0">
                <a:latin typeface="Meiryo" panose="020B0604030504040204" pitchFamily="34" charset="-128"/>
                <a:ea typeface="Meiryo" panose="020B0604030504040204" pitchFamily="34" charset="-128"/>
              </a:rPr>
              <a:t>OR</a:t>
            </a:r>
          </a:p>
        </p:txBody>
      </p:sp>
      <p:sp>
        <p:nvSpPr>
          <p:cNvPr id="216" name="テキスト ボックス 215">
            <a:extLst>
              <a:ext uri="{FF2B5EF4-FFF2-40B4-BE49-F238E27FC236}">
                <a16:creationId xmlns:a16="http://schemas.microsoft.com/office/drawing/2014/main" id="{8C7B7BA7-D20E-494B-9502-70ADA341E577}"/>
              </a:ext>
            </a:extLst>
          </p:cNvPr>
          <p:cNvSpPr txBox="1"/>
          <p:nvPr/>
        </p:nvSpPr>
        <p:spPr>
          <a:xfrm>
            <a:off x="3668730" y="4307613"/>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218" name="テキスト ボックス 217">
            <a:extLst>
              <a:ext uri="{FF2B5EF4-FFF2-40B4-BE49-F238E27FC236}">
                <a16:creationId xmlns:a16="http://schemas.microsoft.com/office/drawing/2014/main" id="{3C71689A-5DA0-4B56-92A9-5C50F24931E9}"/>
              </a:ext>
            </a:extLst>
          </p:cNvPr>
          <p:cNvSpPr txBox="1"/>
          <p:nvPr/>
        </p:nvSpPr>
        <p:spPr>
          <a:xfrm>
            <a:off x="2951712" y="4123307"/>
            <a:ext cx="800219"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選べるエリア</a:t>
            </a:r>
            <a:endParaRPr lang="en-US" altLang="ja-JP" sz="800" b="1" dirty="0">
              <a:latin typeface="メイリオ" pitchFamily="50" charset="-128"/>
              <a:ea typeface="メイリオ" pitchFamily="50" charset="-128"/>
              <a:cs typeface="メイリオ" pitchFamily="50" charset="-128"/>
            </a:endParaRPr>
          </a:p>
        </p:txBody>
      </p:sp>
      <p:cxnSp>
        <p:nvCxnSpPr>
          <p:cNvPr id="250" name="直線コネクタ 249">
            <a:extLst>
              <a:ext uri="{FF2B5EF4-FFF2-40B4-BE49-F238E27FC236}">
                <a16:creationId xmlns:a16="http://schemas.microsoft.com/office/drawing/2014/main" id="{EE60B9FA-38CC-4FBA-B4CC-B56A04F1B938}"/>
              </a:ext>
            </a:extLst>
          </p:cNvPr>
          <p:cNvCxnSpPr>
            <a:cxnSpLocks/>
          </p:cNvCxnSpPr>
          <p:nvPr/>
        </p:nvCxnSpPr>
        <p:spPr>
          <a:xfrm>
            <a:off x="5729345" y="4640568"/>
            <a:ext cx="1262961"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62" name="テキスト ボックス 261">
            <a:extLst>
              <a:ext uri="{FF2B5EF4-FFF2-40B4-BE49-F238E27FC236}">
                <a16:creationId xmlns:a16="http://schemas.microsoft.com/office/drawing/2014/main" id="{8843608E-A15B-40E5-92FC-65126C421F25}"/>
              </a:ext>
            </a:extLst>
          </p:cNvPr>
          <p:cNvSpPr txBox="1"/>
          <p:nvPr/>
        </p:nvSpPr>
        <p:spPr>
          <a:xfrm>
            <a:off x="5132343" y="4286251"/>
            <a:ext cx="695188" cy="243143"/>
          </a:xfrm>
          <a:prstGeom prst="rect">
            <a:avLst/>
          </a:prstGeom>
          <a:noFill/>
        </p:spPr>
        <p:txBody>
          <a:bodyPr wrap="square" rtlCol="0">
            <a:spAutoFit/>
          </a:bodyPr>
          <a:lstStyle/>
          <a:p>
            <a:pPr>
              <a:lnSpc>
                <a:spcPct val="130000"/>
              </a:lnSpc>
            </a:pPr>
            <a:r>
              <a:rPr lang="ja-JP" altLang="en-US" sz="800" b="1" dirty="0">
                <a:latin typeface="Meiryo" panose="020B0604030504040204" pitchFamily="34" charset="-128"/>
                <a:ea typeface="Meiryo" panose="020B0604030504040204" pitchFamily="34" charset="-128"/>
              </a:rPr>
              <a:t>都道府県　</a:t>
            </a:r>
            <a:endParaRPr lang="en-US" altLang="ja-JP" sz="800" b="1" dirty="0">
              <a:latin typeface="Meiryo" panose="020B0604030504040204" pitchFamily="34" charset="-128"/>
              <a:ea typeface="Meiryo" panose="020B0604030504040204" pitchFamily="34" charset="-128"/>
            </a:endParaRPr>
          </a:p>
        </p:txBody>
      </p:sp>
      <p:sp>
        <p:nvSpPr>
          <p:cNvPr id="281" name="テキスト ボックス 280">
            <a:extLst>
              <a:ext uri="{FF2B5EF4-FFF2-40B4-BE49-F238E27FC236}">
                <a16:creationId xmlns:a16="http://schemas.microsoft.com/office/drawing/2014/main" id="{5CE18C85-605B-4C16-BF2B-016A0B6C9C31}"/>
              </a:ext>
            </a:extLst>
          </p:cNvPr>
          <p:cNvSpPr txBox="1"/>
          <p:nvPr/>
        </p:nvSpPr>
        <p:spPr>
          <a:xfrm>
            <a:off x="5132270" y="4788511"/>
            <a:ext cx="1076503" cy="328551"/>
          </a:xfrm>
          <a:prstGeom prst="rect">
            <a:avLst/>
          </a:prstGeom>
          <a:noFill/>
        </p:spPr>
        <p:txBody>
          <a:bodyPr wrap="square" rtlCol="0">
            <a:spAutoFit/>
          </a:bodyPr>
          <a:lstStyle/>
          <a:p>
            <a:pPr>
              <a:lnSpc>
                <a:spcPct val="120000"/>
              </a:lnSpc>
            </a:pPr>
            <a:r>
              <a:rPr lang="ja-JP" altLang="en-US" sz="800" b="1" dirty="0">
                <a:latin typeface="Meiryo" panose="020B0604030504040204" pitchFamily="34" charset="-128"/>
                <a:ea typeface="Meiryo" panose="020B0604030504040204" pitchFamily="34" charset="-128"/>
              </a:rPr>
              <a:t>市区郡 </a:t>
            </a:r>
            <a:r>
              <a:rPr lang="ja-JP" altLang="en-US" sz="500" dirty="0">
                <a:latin typeface="Meiryo" panose="020B0604030504040204" pitchFamily="34" charset="-128"/>
                <a:ea typeface="Meiryo" panose="020B0604030504040204" pitchFamily="34" charset="-128"/>
              </a:rPr>
              <a:t>または</a:t>
            </a:r>
            <a:endParaRPr lang="en-US" altLang="ja-JP" sz="500" dirty="0">
              <a:latin typeface="Meiryo" panose="020B0604030504040204" pitchFamily="34" charset="-128"/>
              <a:ea typeface="Meiryo" panose="020B0604030504040204" pitchFamily="34" charset="-128"/>
            </a:endParaRPr>
          </a:p>
          <a:p>
            <a:pPr>
              <a:lnSpc>
                <a:spcPct val="120000"/>
              </a:lnSpc>
            </a:pPr>
            <a:r>
              <a:rPr lang="ja-JP" altLang="en-US" sz="500" b="1" dirty="0">
                <a:latin typeface="Meiryo" panose="020B0604030504040204" pitchFamily="34" charset="-128"/>
                <a:ea typeface="Meiryo" panose="020B0604030504040204" pitchFamily="34" charset="-128"/>
              </a:rPr>
              <a:t>都道府県市区郡混合</a:t>
            </a:r>
            <a:endParaRPr lang="en-US" altLang="ja-JP" sz="500" b="1" dirty="0">
              <a:latin typeface="Meiryo" panose="020B0604030504040204" pitchFamily="34" charset="-128"/>
              <a:ea typeface="Meiryo" panose="020B0604030504040204" pitchFamily="34" charset="-128"/>
            </a:endParaRPr>
          </a:p>
        </p:txBody>
      </p:sp>
      <p:sp>
        <p:nvSpPr>
          <p:cNvPr id="284" name="テキスト ボックス 283">
            <a:extLst>
              <a:ext uri="{FF2B5EF4-FFF2-40B4-BE49-F238E27FC236}">
                <a16:creationId xmlns:a16="http://schemas.microsoft.com/office/drawing/2014/main" id="{A45FD6EB-93A9-4C83-8517-320807596657}"/>
              </a:ext>
            </a:extLst>
          </p:cNvPr>
          <p:cNvSpPr txBox="1"/>
          <p:nvPr/>
        </p:nvSpPr>
        <p:spPr>
          <a:xfrm>
            <a:off x="5034762" y="3555674"/>
            <a:ext cx="902811"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選べる掲載期間</a:t>
            </a:r>
            <a:endParaRPr lang="en-US" altLang="ja-JP" sz="800" b="1" dirty="0">
              <a:latin typeface="メイリオ" pitchFamily="50" charset="-128"/>
              <a:ea typeface="メイリオ" pitchFamily="50" charset="-128"/>
              <a:cs typeface="メイリオ" pitchFamily="50" charset="-128"/>
            </a:endParaRPr>
          </a:p>
        </p:txBody>
      </p:sp>
      <p:cxnSp>
        <p:nvCxnSpPr>
          <p:cNvPr id="285" name="直線コネクタ 284">
            <a:extLst>
              <a:ext uri="{FF2B5EF4-FFF2-40B4-BE49-F238E27FC236}">
                <a16:creationId xmlns:a16="http://schemas.microsoft.com/office/drawing/2014/main" id="{3C0E005B-2A1C-4276-9B91-5CDAACB2D69C}"/>
              </a:ext>
            </a:extLst>
          </p:cNvPr>
          <p:cNvCxnSpPr>
            <a:cxnSpLocks/>
          </p:cNvCxnSpPr>
          <p:nvPr/>
        </p:nvCxnSpPr>
        <p:spPr>
          <a:xfrm>
            <a:off x="5165480" y="3978055"/>
            <a:ext cx="1864079" cy="0"/>
          </a:xfrm>
          <a:prstGeom prst="line">
            <a:avLst/>
          </a:prstGeom>
          <a:ln w="3175">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86" name="テキスト ボックス 285">
            <a:extLst>
              <a:ext uri="{FF2B5EF4-FFF2-40B4-BE49-F238E27FC236}">
                <a16:creationId xmlns:a16="http://schemas.microsoft.com/office/drawing/2014/main" id="{D34B185B-1532-4CDF-965D-D555D84C5885}"/>
              </a:ext>
            </a:extLst>
          </p:cNvPr>
          <p:cNvSpPr txBox="1"/>
          <p:nvPr/>
        </p:nvSpPr>
        <p:spPr>
          <a:xfrm>
            <a:off x="5751009" y="4873494"/>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287" name="テキスト ボックス 286">
            <a:extLst>
              <a:ext uri="{FF2B5EF4-FFF2-40B4-BE49-F238E27FC236}">
                <a16:creationId xmlns:a16="http://schemas.microsoft.com/office/drawing/2014/main" id="{B75F94EA-F66D-43DB-8230-0AB9DD6B66C8}"/>
              </a:ext>
            </a:extLst>
          </p:cNvPr>
          <p:cNvSpPr txBox="1"/>
          <p:nvPr/>
        </p:nvSpPr>
        <p:spPr>
          <a:xfrm>
            <a:off x="5257707" y="4558270"/>
            <a:ext cx="321743" cy="180819"/>
          </a:xfrm>
          <a:prstGeom prst="rect">
            <a:avLst/>
          </a:prstGeom>
          <a:noFill/>
        </p:spPr>
        <p:txBody>
          <a:bodyPr wrap="square" rtlCol="0">
            <a:spAutoFit/>
          </a:bodyPr>
          <a:lstStyle/>
          <a:p>
            <a:pPr algn="ctr">
              <a:lnSpc>
                <a:spcPct val="120000"/>
              </a:lnSpc>
            </a:pPr>
            <a:r>
              <a:rPr lang="en-US" altLang="ja-JP" sz="500" dirty="0">
                <a:latin typeface="Meiryo" panose="020B0604030504040204" pitchFamily="34" charset="-128"/>
                <a:ea typeface="Meiryo" panose="020B0604030504040204" pitchFamily="34" charset="-128"/>
              </a:rPr>
              <a:t>OR</a:t>
            </a:r>
          </a:p>
        </p:txBody>
      </p:sp>
      <p:sp>
        <p:nvSpPr>
          <p:cNvPr id="289" name="テキスト ボックス 288">
            <a:extLst>
              <a:ext uri="{FF2B5EF4-FFF2-40B4-BE49-F238E27FC236}">
                <a16:creationId xmlns:a16="http://schemas.microsoft.com/office/drawing/2014/main" id="{24A3AB44-FFE3-441D-8D16-674EFA404BE8}"/>
              </a:ext>
            </a:extLst>
          </p:cNvPr>
          <p:cNvSpPr txBox="1"/>
          <p:nvPr/>
        </p:nvSpPr>
        <p:spPr>
          <a:xfrm>
            <a:off x="5751009" y="4307613"/>
            <a:ext cx="499289" cy="205441"/>
          </a:xfrm>
          <a:prstGeom prst="rect">
            <a:avLst/>
          </a:prstGeom>
          <a:noFill/>
        </p:spPr>
        <p:txBody>
          <a:bodyPr wrap="square" rtlCol="0">
            <a:spAutoFit/>
          </a:bodyPr>
          <a:lstStyle/>
          <a:p>
            <a:pPr>
              <a:lnSpc>
                <a:spcPct val="130000"/>
              </a:lnSpc>
            </a:pPr>
            <a:r>
              <a:rPr lang="ja-JP" altLang="en-US" sz="600" dirty="0">
                <a:latin typeface="Meiryo" panose="020B0604030504040204" pitchFamily="34" charset="-128"/>
                <a:ea typeface="Meiryo" panose="020B0604030504040204" pitchFamily="34" charset="-128"/>
              </a:rPr>
              <a:t>の場合</a:t>
            </a:r>
            <a:endParaRPr lang="en-US" altLang="ja-JP" sz="600" dirty="0">
              <a:latin typeface="Meiryo" panose="020B0604030504040204" pitchFamily="34" charset="-128"/>
              <a:ea typeface="Meiryo" panose="020B0604030504040204" pitchFamily="34" charset="-128"/>
            </a:endParaRPr>
          </a:p>
        </p:txBody>
      </p:sp>
      <p:sp>
        <p:nvSpPr>
          <p:cNvPr id="290" name="テキスト ボックス 289">
            <a:extLst>
              <a:ext uri="{FF2B5EF4-FFF2-40B4-BE49-F238E27FC236}">
                <a16:creationId xmlns:a16="http://schemas.microsoft.com/office/drawing/2014/main" id="{736547E5-46D9-4C5D-8E96-6F03D6B6865E}"/>
              </a:ext>
            </a:extLst>
          </p:cNvPr>
          <p:cNvSpPr txBox="1"/>
          <p:nvPr/>
        </p:nvSpPr>
        <p:spPr>
          <a:xfrm>
            <a:off x="5033992" y="4123307"/>
            <a:ext cx="800219" cy="215444"/>
          </a:xfrm>
          <a:prstGeom prst="rect">
            <a:avLst/>
          </a:prstGeom>
          <a:noFill/>
        </p:spPr>
        <p:txBody>
          <a:bodyPr wrap="none" rtlCol="0">
            <a:spAutoFit/>
          </a:bodyPr>
          <a:lstStyle/>
          <a:p>
            <a:r>
              <a:rPr lang="ja-JP" altLang="en-US" sz="800" b="1" dirty="0">
                <a:latin typeface="メイリオ" pitchFamily="50" charset="-128"/>
                <a:ea typeface="メイリオ" pitchFamily="50" charset="-128"/>
                <a:cs typeface="メイリオ" pitchFamily="50" charset="-128"/>
              </a:rPr>
              <a:t>選べるエリア</a:t>
            </a:r>
            <a:endParaRPr lang="en-US" altLang="ja-JP" sz="800" b="1" dirty="0">
              <a:latin typeface="メイリオ" pitchFamily="50" charset="-128"/>
              <a:ea typeface="メイリオ" pitchFamily="50" charset="-128"/>
              <a:cs typeface="メイリオ" pitchFamily="50" charset="-128"/>
            </a:endParaRPr>
          </a:p>
        </p:txBody>
      </p:sp>
      <p:sp>
        <p:nvSpPr>
          <p:cNvPr id="294" name="Text Box 11">
            <a:extLst>
              <a:ext uri="{FF2B5EF4-FFF2-40B4-BE49-F238E27FC236}">
                <a16:creationId xmlns:a16="http://schemas.microsoft.com/office/drawing/2014/main" id="{D21C66EA-8A6E-4173-B410-910CD403E88C}"/>
              </a:ext>
            </a:extLst>
          </p:cNvPr>
          <p:cNvSpPr txBox="1">
            <a:spLocks noChangeArrowheads="1"/>
          </p:cNvSpPr>
          <p:nvPr/>
        </p:nvSpPr>
        <p:spPr bwMode="auto">
          <a:xfrm>
            <a:off x="5905630" y="3611669"/>
            <a:ext cx="1327848" cy="276999"/>
          </a:xfrm>
          <a:prstGeom prst="rect">
            <a:avLst/>
          </a:prstGeom>
          <a:noFill/>
          <a:ln w="28575">
            <a:noFill/>
            <a:miter lim="800000"/>
            <a:headEnd/>
            <a:tailEnd type="none" w="med" len="sm"/>
          </a:ln>
        </p:spPr>
        <p:txBody>
          <a:bodyPr wrap="square" lIns="0" tIns="0" rIns="0" bIns="0">
            <a:spAutoFit/>
          </a:bodyPr>
          <a:lstStyle/>
          <a:p>
            <a:pPr defTabSz="913944"/>
            <a:r>
              <a:rPr lang="en-US" altLang="ja-JP" sz="700" b="1" dirty="0">
                <a:solidFill>
                  <a:srgbClr val="FF0000"/>
                </a:solidFill>
                <a:latin typeface="メイリオ" pitchFamily="50" charset="-128"/>
                <a:ea typeface="メイリオ" pitchFamily="50" charset="-128"/>
                <a:cs typeface="メイリオ" pitchFamily="50" charset="-128"/>
              </a:rPr>
              <a:t>2</a:t>
            </a:r>
            <a:r>
              <a:rPr lang="ja-JP" altLang="en-US" sz="700" b="1" dirty="0">
                <a:solidFill>
                  <a:srgbClr val="FF0000"/>
                </a:solidFill>
                <a:latin typeface="メイリオ" pitchFamily="50" charset="-128"/>
                <a:ea typeface="メイリオ" pitchFamily="50" charset="-128"/>
                <a:cs typeface="メイリオ" pitchFamily="50" charset="-128"/>
              </a:rPr>
              <a:t>デバイス</a:t>
            </a:r>
            <a:endParaRPr lang="en-US" altLang="ja-JP" sz="700" b="1" dirty="0">
              <a:solidFill>
                <a:srgbClr val="FF0000"/>
              </a:solidFill>
              <a:latin typeface="メイリオ" pitchFamily="50" charset="-128"/>
              <a:ea typeface="メイリオ" pitchFamily="50" charset="-128"/>
              <a:cs typeface="メイリオ" pitchFamily="50" charset="-128"/>
            </a:endParaRPr>
          </a:p>
          <a:p>
            <a:pPr defTabSz="913944"/>
            <a:r>
              <a:rPr lang="ja-JP" altLang="en-US" sz="700" b="1" dirty="0">
                <a:latin typeface="メイリオ" pitchFamily="50" charset="-128"/>
                <a:ea typeface="メイリオ" pitchFamily="50" charset="-128"/>
                <a:cs typeface="メイリオ" pitchFamily="50" charset="-128"/>
              </a:rPr>
              <a:t>同期間</a:t>
            </a:r>
            <a:r>
              <a:rPr lang="en-US" altLang="ja-JP" sz="700" b="1" dirty="0">
                <a:latin typeface="メイリオ" pitchFamily="50" charset="-128"/>
                <a:ea typeface="メイリオ" pitchFamily="50" charset="-128"/>
                <a:cs typeface="メイリオ" pitchFamily="50" charset="-128"/>
              </a:rPr>
              <a:t>5</a:t>
            </a:r>
            <a:r>
              <a:rPr lang="ja-JP" altLang="en-US" sz="700" b="1">
                <a:latin typeface="メイリオ" pitchFamily="50" charset="-128"/>
                <a:ea typeface="メイリオ" pitchFamily="50" charset="-128"/>
                <a:cs typeface="メイリオ" pitchFamily="50" charset="-128"/>
              </a:rPr>
              <a:t>日～</a:t>
            </a:r>
            <a:r>
              <a:rPr lang="en-US" altLang="ja-JP" sz="700" b="1" dirty="0">
                <a:ln w="0">
                  <a:noFill/>
                </a:ln>
                <a:solidFill>
                  <a:srgbClr val="FF0000"/>
                </a:solidFill>
                <a:latin typeface="メイリオ" pitchFamily="50" charset="-128"/>
                <a:ea typeface="メイリオ" pitchFamily="50" charset="-128"/>
                <a:cs typeface="メイリオ" pitchFamily="50" charset="-128"/>
              </a:rPr>
              <a:t>1</a:t>
            </a:r>
            <a:r>
              <a:rPr lang="ja-JP" altLang="en-US" sz="700" b="1">
                <a:ln w="0">
                  <a:noFill/>
                </a:ln>
                <a:solidFill>
                  <a:srgbClr val="FF0000"/>
                </a:solidFill>
                <a:latin typeface="メイリオ" pitchFamily="50" charset="-128"/>
                <a:ea typeface="メイリオ" pitchFamily="50" charset="-128"/>
                <a:cs typeface="メイリオ" pitchFamily="50" charset="-128"/>
              </a:rPr>
              <a:t>ヶ月間</a:t>
            </a:r>
            <a:r>
              <a:rPr lang="ja-JP" altLang="en-US" sz="700" b="1">
                <a:latin typeface="メイリオ" pitchFamily="50" charset="-128"/>
                <a:ea typeface="メイリオ" pitchFamily="50" charset="-128"/>
                <a:cs typeface="メイリオ" pitchFamily="50" charset="-128"/>
              </a:rPr>
              <a:t>で実施</a:t>
            </a:r>
            <a:r>
              <a:rPr lang="ja-JP" altLang="en-US" sz="400" dirty="0">
                <a:latin typeface="メイリオ" pitchFamily="50" charset="-128"/>
                <a:ea typeface="メイリオ" pitchFamily="50" charset="-128"/>
                <a:cs typeface="メイリオ" pitchFamily="50" charset="-128"/>
              </a:rPr>
              <a:t>　</a:t>
            </a:r>
            <a:endParaRPr lang="en-US" altLang="ja-JP" sz="400" dirty="0">
              <a:latin typeface="メイリオ" pitchFamily="50" charset="-128"/>
              <a:ea typeface="メイリオ" pitchFamily="50" charset="-128"/>
              <a:cs typeface="メイリオ" pitchFamily="50" charset="-128"/>
            </a:endParaRPr>
          </a:p>
          <a:p>
            <a:pPr defTabSz="913944"/>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各デバイス同期間にて実施</a:t>
            </a:r>
            <a:endParaRPr lang="en-US" altLang="ja-JP" sz="400" dirty="0">
              <a:latin typeface="メイリオ" pitchFamily="50" charset="-128"/>
              <a:ea typeface="メイリオ" pitchFamily="50" charset="-128"/>
              <a:cs typeface="メイリオ" pitchFamily="50" charset="-128"/>
            </a:endParaRPr>
          </a:p>
        </p:txBody>
      </p:sp>
      <p:pic>
        <p:nvPicPr>
          <p:cNvPr id="156" name="図 155">
            <a:extLst>
              <a:ext uri="{FF2B5EF4-FFF2-40B4-BE49-F238E27FC236}">
                <a16:creationId xmlns:a16="http://schemas.microsoft.com/office/drawing/2014/main" id="{ED3D9E69-D459-44A1-B15D-F1981E87C65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403"/>
          <a:stretch/>
        </p:blipFill>
        <p:spPr>
          <a:xfrm>
            <a:off x="234330" y="40159"/>
            <a:ext cx="1358565" cy="179768"/>
          </a:xfrm>
          <a:prstGeom prst="rect">
            <a:avLst/>
          </a:prstGeom>
          <a:ln>
            <a:noFill/>
          </a:ln>
          <a:effectLst/>
        </p:spPr>
      </p:pic>
      <p:sp>
        <p:nvSpPr>
          <p:cNvPr id="143" name="正方形/長方形 142">
            <a:extLst>
              <a:ext uri="{FF2B5EF4-FFF2-40B4-BE49-F238E27FC236}">
                <a16:creationId xmlns:a16="http://schemas.microsoft.com/office/drawing/2014/main" id="{6FA99CC8-1A64-4EB5-8FDA-A2FF4BBAD438}"/>
              </a:ext>
            </a:extLst>
          </p:cNvPr>
          <p:cNvSpPr/>
          <p:nvPr/>
        </p:nvSpPr>
        <p:spPr>
          <a:xfrm>
            <a:off x="1090440" y="6525761"/>
            <a:ext cx="4425927" cy="200055"/>
          </a:xfrm>
          <a:prstGeom prst="rect">
            <a:avLst/>
          </a:prstGeom>
        </p:spPr>
        <p:txBody>
          <a:bodyPr wrap="square">
            <a:spAutoFit/>
          </a:bodyPr>
          <a:lstStyle/>
          <a:p>
            <a:pPr defTabSz="990540">
              <a:spcBef>
                <a:spcPct val="0"/>
              </a:spcBef>
              <a:defRPr/>
            </a:pPr>
            <a:r>
              <a:rPr lang="en-US" altLang="ja-JP" sz="700" b="1" dirty="0">
                <a:solidFill>
                  <a:srgbClr val="B4AF1A"/>
                </a:solidFill>
                <a:latin typeface="Meiryo" charset="-128"/>
                <a:ea typeface="Meiryo" charset="-128"/>
                <a:cs typeface="Meiryo" charset="-128"/>
              </a:rPr>
              <a:t>15</a:t>
            </a:r>
            <a:r>
              <a:rPr lang="ja-JP" altLang="en-US" sz="700" b="1" dirty="0">
                <a:solidFill>
                  <a:srgbClr val="B4AF1A"/>
                </a:solidFill>
                <a:latin typeface="Meiryo" charset="-128"/>
                <a:ea typeface="Meiryo" charset="-128"/>
                <a:cs typeface="Meiryo" charset="-128"/>
              </a:rPr>
              <a:t>秒動画・バナー制作、ヤフー</a:t>
            </a:r>
            <a:r>
              <a:rPr lang="ja-JP" altLang="en-US" sz="700" b="1">
                <a:solidFill>
                  <a:srgbClr val="B4AF1A"/>
                </a:solidFill>
                <a:latin typeface="Meiryo" charset="-128"/>
                <a:ea typeface="Meiryo" charset="-128"/>
                <a:cs typeface="Meiryo" charset="-128"/>
              </a:rPr>
              <a:t>広告、ビジョン放映料金</a:t>
            </a:r>
            <a:endParaRPr lang="en-US" altLang="ja-JP" sz="133" b="1" dirty="0">
              <a:solidFill>
                <a:srgbClr val="B4AF1A"/>
              </a:solidFill>
              <a:latin typeface="Meiryo" charset="-128"/>
              <a:ea typeface="Meiryo" charset="-128"/>
              <a:cs typeface="Meiryo" charset="-128"/>
            </a:endParaRPr>
          </a:p>
        </p:txBody>
      </p:sp>
      <p:grpSp>
        <p:nvGrpSpPr>
          <p:cNvPr id="144" name="グループ化 143">
            <a:extLst>
              <a:ext uri="{FF2B5EF4-FFF2-40B4-BE49-F238E27FC236}">
                <a16:creationId xmlns:a16="http://schemas.microsoft.com/office/drawing/2014/main" id="{788C29B3-1F60-42B9-8619-11EFB6829854}"/>
              </a:ext>
            </a:extLst>
          </p:cNvPr>
          <p:cNvGrpSpPr/>
          <p:nvPr/>
        </p:nvGrpSpPr>
        <p:grpSpPr>
          <a:xfrm>
            <a:off x="661293" y="2032116"/>
            <a:ext cx="1236034" cy="827020"/>
            <a:chOff x="661293" y="2032116"/>
            <a:chExt cx="1236034" cy="827020"/>
          </a:xfrm>
        </p:grpSpPr>
        <p:sp>
          <p:nvSpPr>
            <p:cNvPr id="172" name="フリーフォーム 160">
              <a:extLst>
                <a:ext uri="{FF2B5EF4-FFF2-40B4-BE49-F238E27FC236}">
                  <a16:creationId xmlns:a16="http://schemas.microsoft.com/office/drawing/2014/main" id="{268C8D15-8330-4DF8-9F80-D65CE6C47A19}"/>
                </a:ext>
              </a:extLst>
            </p:cNvPr>
            <p:cNvSpPr/>
            <p:nvPr/>
          </p:nvSpPr>
          <p:spPr>
            <a:xfrm>
              <a:off x="811686" y="2149956"/>
              <a:ext cx="931333" cy="558800"/>
            </a:xfrm>
            <a:custGeom>
              <a:avLst/>
              <a:gdLst>
                <a:gd name="connsiteX0" fmla="*/ 0 w 931333"/>
                <a:gd name="connsiteY0" fmla="*/ 242711 h 558800"/>
                <a:gd name="connsiteX1" fmla="*/ 931333 w 931333"/>
                <a:gd name="connsiteY1" fmla="*/ 0 h 558800"/>
                <a:gd name="connsiteX2" fmla="*/ 931333 w 931333"/>
                <a:gd name="connsiteY2" fmla="*/ 293511 h 558800"/>
                <a:gd name="connsiteX3" fmla="*/ 11289 w 931333"/>
                <a:gd name="connsiteY3" fmla="*/ 558800 h 558800"/>
                <a:gd name="connsiteX4" fmla="*/ 0 w 931333"/>
                <a:gd name="connsiteY4" fmla="*/ 242711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33" h="558800">
                  <a:moveTo>
                    <a:pt x="0" y="242711"/>
                  </a:moveTo>
                  <a:lnTo>
                    <a:pt x="931333" y="0"/>
                  </a:lnTo>
                  <a:lnTo>
                    <a:pt x="931333" y="293511"/>
                  </a:lnTo>
                  <a:lnTo>
                    <a:pt x="11289" y="558800"/>
                  </a:lnTo>
                  <a:lnTo>
                    <a:pt x="0" y="2427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4" name="図 213">
              <a:extLst>
                <a:ext uri="{FF2B5EF4-FFF2-40B4-BE49-F238E27FC236}">
                  <a16:creationId xmlns:a16="http://schemas.microsoft.com/office/drawing/2014/main" id="{1E8BF18C-484A-4D20-A439-28C7BDCDD49E}"/>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61293" y="2032116"/>
              <a:ext cx="1236034" cy="827020"/>
            </a:xfrm>
            <a:prstGeom prst="rect">
              <a:avLst/>
            </a:prstGeom>
          </p:spPr>
        </p:pic>
      </p:grpSp>
      <p:sp>
        <p:nvSpPr>
          <p:cNvPr id="140" name="角丸四角形 243">
            <a:extLst>
              <a:ext uri="{FF2B5EF4-FFF2-40B4-BE49-F238E27FC236}">
                <a16:creationId xmlns:a16="http://schemas.microsoft.com/office/drawing/2014/main" id="{341F80FA-B5B2-B247-BB1F-133CD81AC30F}"/>
              </a:ext>
            </a:extLst>
          </p:cNvPr>
          <p:cNvSpPr/>
          <p:nvPr/>
        </p:nvSpPr>
        <p:spPr>
          <a:xfrm>
            <a:off x="-256259" y="114852"/>
            <a:ext cx="412122" cy="45719"/>
          </a:xfrm>
          <a:prstGeom prst="roundRect">
            <a:avLst>
              <a:gd name="adj" fmla="val 5000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155" name="正方形/長方形 154">
            <a:extLst>
              <a:ext uri="{FF2B5EF4-FFF2-40B4-BE49-F238E27FC236}">
                <a16:creationId xmlns:a16="http://schemas.microsoft.com/office/drawing/2014/main" id="{1B3A302B-9F1B-0C40-A3F6-9AE84A80E56A}"/>
              </a:ext>
            </a:extLst>
          </p:cNvPr>
          <p:cNvSpPr/>
          <p:nvPr/>
        </p:nvSpPr>
        <p:spPr>
          <a:xfrm>
            <a:off x="6901" y="360201"/>
            <a:ext cx="3603872" cy="400110"/>
          </a:xfrm>
          <a:prstGeom prst="rect">
            <a:avLst/>
          </a:prstGeom>
        </p:spPr>
        <p:txBody>
          <a:bodyPr wrap="none">
            <a:spAutoFit/>
          </a:bodyPr>
          <a:lstStyle/>
          <a:p>
            <a:pPr defTabSz="990570">
              <a:spcBef>
                <a:spcPct val="0"/>
              </a:spcBef>
              <a:defRPr/>
            </a:pPr>
            <a:r>
              <a:rPr lang="ja-JP" altLang="en-US" sz="2000" b="1" dirty="0">
                <a:solidFill>
                  <a:schemeClr val="bg1"/>
                </a:solidFill>
                <a:effectLst>
                  <a:outerShdw blurRad="50800" dist="88900" dir="4800000" algn="tl" rotWithShape="0">
                    <a:schemeClr val="tx1">
                      <a:alpha val="81000"/>
                    </a:schemeClr>
                  </a:outerShdw>
                </a:effectLst>
                <a:latin typeface="メイリオ" panose="020B0604030504040204" pitchFamily="50" charset="-128"/>
                <a:ea typeface="メイリオ" panose="020B0604030504040204" pitchFamily="50" charset="-128"/>
                <a:cs typeface="Hiragino Kaku Gothic StdN W8" charset="-128"/>
              </a:rPr>
              <a:t>東京メトロ</a:t>
            </a:r>
            <a:r>
              <a:rPr lang="en-US" altLang="ja-JP" sz="2000" b="1" dirty="0">
                <a:solidFill>
                  <a:schemeClr val="bg1"/>
                </a:solidFill>
                <a:effectLst>
                  <a:outerShdw blurRad="50800" dist="88900" dir="4800000" algn="tl" rotWithShape="0">
                    <a:schemeClr val="tx1">
                      <a:alpha val="81000"/>
                    </a:schemeClr>
                  </a:outerShdw>
                </a:effectLst>
                <a:latin typeface="メイリオ" panose="020B0604030504040204" pitchFamily="50" charset="-128"/>
                <a:ea typeface="メイリオ" panose="020B0604030504040204" pitchFamily="50" charset="-128"/>
                <a:cs typeface="Hiragino Kaku Gothic StdN W8" charset="-128"/>
              </a:rPr>
              <a:t> </a:t>
            </a:r>
            <a:r>
              <a:rPr lang="ja-JP" altLang="en-US" sz="2000" b="1" dirty="0">
                <a:solidFill>
                  <a:schemeClr val="bg1"/>
                </a:solidFill>
                <a:effectLst>
                  <a:outerShdw blurRad="50800" dist="88900" dir="4800000" algn="tl" rotWithShape="0">
                    <a:schemeClr val="tx1">
                      <a:alpha val="81000"/>
                    </a:schemeClr>
                  </a:outerShdw>
                </a:effectLst>
                <a:latin typeface="メイリオ" panose="020B0604030504040204" pitchFamily="50" charset="-128"/>
                <a:ea typeface="メイリオ" panose="020B0604030504040204" pitchFamily="50" charset="-128"/>
                <a:cs typeface="Hiragino Kaku Gothic StdN W8" charset="-128"/>
              </a:rPr>
              <a:t>サイネージセット</a:t>
            </a:r>
            <a:endParaRPr lang="en-US" altLang="ja-JP" sz="2000" b="1" spc="300" dirty="0">
              <a:solidFill>
                <a:schemeClr val="bg1"/>
              </a:solidFill>
              <a:effectLst>
                <a:outerShdw blurRad="50800" dist="88900" dir="4800000" algn="tl" rotWithShape="0">
                  <a:schemeClr val="tx1">
                    <a:alpha val="81000"/>
                  </a:schemeClr>
                </a:outerShdw>
              </a:effectLst>
              <a:latin typeface="Meiryo" charset="-128"/>
              <a:ea typeface="Meiryo" charset="-128"/>
              <a:cs typeface="Meiryo" charset="-128"/>
            </a:endParaRPr>
          </a:p>
        </p:txBody>
      </p:sp>
      <p:pic>
        <p:nvPicPr>
          <p:cNvPr id="225" name="図 224">
            <a:extLst>
              <a:ext uri="{FF2B5EF4-FFF2-40B4-BE49-F238E27FC236}">
                <a16:creationId xmlns:a16="http://schemas.microsoft.com/office/drawing/2014/main" id="{D449EF0E-D4C7-D449-84EE-C8F246868C1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416034" y="1206657"/>
            <a:ext cx="1067735" cy="859066"/>
          </a:xfrm>
          <a:prstGeom prst="rect">
            <a:avLst/>
          </a:prstGeom>
        </p:spPr>
      </p:pic>
      <p:sp>
        <p:nvSpPr>
          <p:cNvPr id="226" name="テキスト ボックス 225">
            <a:extLst>
              <a:ext uri="{FF2B5EF4-FFF2-40B4-BE49-F238E27FC236}">
                <a16:creationId xmlns:a16="http://schemas.microsoft.com/office/drawing/2014/main" id="{773404AB-FF9D-ED44-AD70-6EBB97F629B8}"/>
              </a:ext>
            </a:extLst>
          </p:cNvPr>
          <p:cNvSpPr txBox="1"/>
          <p:nvPr/>
        </p:nvSpPr>
        <p:spPr>
          <a:xfrm>
            <a:off x="2655853" y="921645"/>
            <a:ext cx="4371710" cy="338554"/>
          </a:xfrm>
          <a:prstGeom prst="rect">
            <a:avLst/>
          </a:prstGeom>
          <a:noFill/>
          <a:ln>
            <a:noFill/>
          </a:ln>
        </p:spPr>
        <p:txBody>
          <a:bodyPr wrap="none" rtlCol="0">
            <a:spAutoFit/>
          </a:bodyPr>
          <a:lstStyle/>
          <a:p>
            <a:pPr algn="ctr"/>
            <a:r>
              <a:rPr lang="ja-JP" altLang="en-US" sz="1600" b="1" spc="50" dirty="0">
                <a:effectLst/>
                <a:latin typeface="Meiryo" charset="-128"/>
                <a:ea typeface="Meiryo" charset="-128"/>
                <a:cs typeface="Meiryo" charset="-128"/>
              </a:rPr>
              <a:t>既存の静止画データを</a:t>
            </a:r>
            <a:r>
              <a:rPr lang="ja-JP" altLang="en-US" sz="1600" b="1" spc="50">
                <a:effectLst/>
                <a:latin typeface="Meiryo" charset="-128"/>
                <a:ea typeface="Meiryo" charset="-128"/>
                <a:cs typeface="Meiryo" charset="-128"/>
              </a:rPr>
              <a:t>もとに</a:t>
            </a:r>
            <a:r>
              <a:rPr lang="ja-JP" altLang="en-US" sz="1600" b="1">
                <a:ln w="3175">
                  <a:noFill/>
                  <a:prstDash val="solid"/>
                </a:ln>
                <a:solidFill>
                  <a:srgbClr val="B4AF1A"/>
                </a:solidFill>
                <a:effectLst/>
                <a:latin typeface="Meiryo" charset="-128"/>
                <a:ea typeface="Meiryo" charset="-128"/>
                <a:cs typeface="Meiryo" charset="-128"/>
              </a:rPr>
              <a:t>動画素材を作成</a:t>
            </a:r>
            <a:endParaRPr lang="ja-JP" altLang="en-US" sz="1600" b="1">
              <a:ln w="3175">
                <a:noFill/>
                <a:prstDash val="solid"/>
              </a:ln>
              <a:solidFill>
                <a:srgbClr val="B4AF1A"/>
              </a:solidFill>
              <a:effectLst/>
              <a:latin typeface="Arial Black" panose="020B0604020202020204" pitchFamily="34" charset="0"/>
              <a:cs typeface="Arial Black" panose="020B0604020202020204" pitchFamily="34" charset="0"/>
            </a:endParaRPr>
          </a:p>
        </p:txBody>
      </p:sp>
      <p:sp>
        <p:nvSpPr>
          <p:cNvPr id="227" name="正方形/長方形 226">
            <a:extLst>
              <a:ext uri="{FF2B5EF4-FFF2-40B4-BE49-F238E27FC236}">
                <a16:creationId xmlns:a16="http://schemas.microsoft.com/office/drawing/2014/main" id="{2FF7916D-10BA-424D-8BE5-DED4CCE9B287}"/>
              </a:ext>
            </a:extLst>
          </p:cNvPr>
          <p:cNvSpPr/>
          <p:nvPr/>
        </p:nvSpPr>
        <p:spPr>
          <a:xfrm>
            <a:off x="5956957" y="1758829"/>
            <a:ext cx="3647152" cy="357790"/>
          </a:xfrm>
          <a:prstGeom prst="rect">
            <a:avLst/>
          </a:prstGeom>
        </p:spPr>
        <p:txBody>
          <a:bodyPr wrap="none">
            <a:spAutoFit/>
          </a:bodyPr>
          <a:lstStyle/>
          <a:p>
            <a:pPr>
              <a:lnSpc>
                <a:spcPct val="150000"/>
              </a:lnSpc>
            </a:pPr>
            <a:r>
              <a:rPr lang="en-US" altLang="ja-JP" sz="600" dirty="0">
                <a:solidFill>
                  <a:srgbClr val="FF0000"/>
                </a:solidFill>
                <a:latin typeface="Meiryo" charset="-128"/>
                <a:ea typeface="Meiryo" charset="-128"/>
                <a:cs typeface="Meiryo" charset="-128"/>
              </a:rPr>
              <a:t>※</a:t>
            </a:r>
            <a:r>
              <a:rPr lang="ja-JP" altLang="en-US" sz="600" dirty="0">
                <a:solidFill>
                  <a:srgbClr val="FF0000"/>
                </a:solidFill>
                <a:latin typeface="Meiryo" charset="-128"/>
                <a:ea typeface="Meiryo" charset="-128"/>
                <a:cs typeface="Meiryo" charset="-128"/>
              </a:rPr>
              <a:t>お任せ</a:t>
            </a:r>
            <a:r>
              <a:rPr lang="en-US" altLang="ja-JP" sz="600" dirty="0">
                <a:solidFill>
                  <a:srgbClr val="FF0000"/>
                </a:solidFill>
                <a:latin typeface="Meiryo" charset="-128"/>
                <a:ea typeface="Meiryo" charset="-128"/>
                <a:cs typeface="Meiryo" charset="-128"/>
              </a:rPr>
              <a:t>BGM</a:t>
            </a:r>
            <a:r>
              <a:rPr lang="ja-JP" altLang="en-US" sz="600" dirty="0">
                <a:solidFill>
                  <a:srgbClr val="FF0000"/>
                </a:solidFill>
                <a:latin typeface="Meiryo" charset="-128"/>
                <a:ea typeface="Meiryo" charset="-128"/>
                <a:cs typeface="Meiryo" charset="-128"/>
              </a:rPr>
              <a:t>のみ付帯されています。</a:t>
            </a:r>
            <a:endParaRPr lang="en-US" altLang="ja-JP" sz="600" dirty="0">
              <a:solidFill>
                <a:srgbClr val="FF0000"/>
              </a:solidFill>
              <a:latin typeface="Meiryo" charset="-128"/>
              <a:ea typeface="Meiryo" charset="-128"/>
              <a:cs typeface="Meiryo" charset="-128"/>
            </a:endParaRPr>
          </a:p>
          <a:p>
            <a:pPr>
              <a:lnSpc>
                <a:spcPct val="150000"/>
              </a:lnSpc>
            </a:pPr>
            <a:r>
              <a:rPr lang="ja-JP" altLang="en-US" sz="600" dirty="0">
                <a:solidFill>
                  <a:srgbClr val="FF0000"/>
                </a:solidFill>
                <a:latin typeface="Meiryo" charset="-128"/>
                <a:ea typeface="Meiryo" charset="-128"/>
                <a:cs typeface="Meiryo" charset="-128"/>
              </a:rPr>
              <a:t>　動画ナレーション、効果音の挿入をご希望の場合、別途二次利用オプションをお申込みください。</a:t>
            </a:r>
            <a:endParaRPr lang="en-US" altLang="ja-JP" sz="600" dirty="0">
              <a:solidFill>
                <a:srgbClr val="FF0000"/>
              </a:solidFill>
              <a:latin typeface="Meiryo" charset="-128"/>
              <a:ea typeface="Meiryo" charset="-128"/>
              <a:cs typeface="Meiryo" charset="-128"/>
            </a:endParaRPr>
          </a:p>
        </p:txBody>
      </p:sp>
      <p:cxnSp>
        <p:nvCxnSpPr>
          <p:cNvPr id="228" name="直線矢印コネクタ 227">
            <a:extLst>
              <a:ext uri="{FF2B5EF4-FFF2-40B4-BE49-F238E27FC236}">
                <a16:creationId xmlns:a16="http://schemas.microsoft.com/office/drawing/2014/main" id="{E025A479-6916-FF47-B541-9951553048C4}"/>
              </a:ext>
            </a:extLst>
          </p:cNvPr>
          <p:cNvCxnSpPr/>
          <p:nvPr/>
        </p:nvCxnSpPr>
        <p:spPr>
          <a:xfrm>
            <a:off x="3807214" y="1641467"/>
            <a:ext cx="452872" cy="0"/>
          </a:xfrm>
          <a:prstGeom prst="straightConnector1">
            <a:avLst/>
          </a:prstGeom>
          <a:ln w="12700">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9" name="図 228">
            <a:extLst>
              <a:ext uri="{FF2B5EF4-FFF2-40B4-BE49-F238E27FC236}">
                <a16:creationId xmlns:a16="http://schemas.microsoft.com/office/drawing/2014/main" id="{129468E1-23B3-DA42-9350-33B31474342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113871" y="1215678"/>
            <a:ext cx="2721792" cy="884608"/>
          </a:xfrm>
          <a:prstGeom prst="rect">
            <a:avLst/>
          </a:prstGeom>
        </p:spPr>
      </p:pic>
      <p:grpSp>
        <p:nvGrpSpPr>
          <p:cNvPr id="233" name="グループ化 232">
            <a:extLst>
              <a:ext uri="{FF2B5EF4-FFF2-40B4-BE49-F238E27FC236}">
                <a16:creationId xmlns:a16="http://schemas.microsoft.com/office/drawing/2014/main" id="{F6F83FBA-B576-1D42-B243-8770657D0EE0}"/>
              </a:ext>
            </a:extLst>
          </p:cNvPr>
          <p:cNvGrpSpPr/>
          <p:nvPr/>
        </p:nvGrpSpPr>
        <p:grpSpPr>
          <a:xfrm>
            <a:off x="5432984" y="1221847"/>
            <a:ext cx="610636" cy="626508"/>
            <a:chOff x="3577777" y="1544532"/>
            <a:chExt cx="735773" cy="754898"/>
          </a:xfrm>
        </p:grpSpPr>
        <p:sp>
          <p:nvSpPr>
            <p:cNvPr id="234" name="円/楕円 233">
              <a:extLst>
                <a:ext uri="{FF2B5EF4-FFF2-40B4-BE49-F238E27FC236}">
                  <a16:creationId xmlns:a16="http://schemas.microsoft.com/office/drawing/2014/main" id="{03DA26B6-2160-B34B-9105-B1340B3FAE9A}"/>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0" name="テキスト ボックス 239">
              <a:extLst>
                <a:ext uri="{FF2B5EF4-FFF2-40B4-BE49-F238E27FC236}">
                  <a16:creationId xmlns:a16="http://schemas.microsoft.com/office/drawing/2014/main" id="{22FF34B5-5D00-5946-B40A-13D9FDBEC614}"/>
                </a:ext>
              </a:extLst>
            </p:cNvPr>
            <p:cNvSpPr txBox="1"/>
            <p:nvPr/>
          </p:nvSpPr>
          <p:spPr>
            <a:xfrm>
              <a:off x="3579193" y="1544532"/>
              <a:ext cx="734357" cy="678652"/>
            </a:xfrm>
            <a:prstGeom prst="rect">
              <a:avLst/>
            </a:prstGeom>
            <a:noFill/>
          </p:spPr>
          <p:txBody>
            <a:bodyPr wrap="none" rtlCol="0">
              <a:spAutoFit/>
            </a:bodyPr>
            <a:lstStyle/>
            <a:p>
              <a:pPr algn="ctr">
                <a:lnSpc>
                  <a:spcPct val="180000"/>
                </a:lnSpc>
              </a:pPr>
              <a:r>
                <a:rPr lang="en-US" altLang="ja-JP" sz="900" b="1" dirty="0">
                  <a:solidFill>
                    <a:schemeClr val="bg1"/>
                  </a:solidFill>
                  <a:latin typeface="Meiryo" charset="-128"/>
                  <a:ea typeface="Meiryo" charset="-128"/>
                  <a:cs typeface="Meiryo" charset="-128"/>
                </a:rPr>
                <a:t>15</a:t>
              </a:r>
              <a:r>
                <a:rPr lang="ja-JP" altLang="en-US" sz="900" b="1" dirty="0">
                  <a:solidFill>
                    <a:schemeClr val="bg1"/>
                  </a:solidFill>
                  <a:latin typeface="Meiryo" charset="-128"/>
                  <a:ea typeface="Meiryo" charset="-128"/>
                  <a:cs typeface="Meiryo" charset="-128"/>
                </a:rPr>
                <a:t>秒</a:t>
              </a:r>
              <a:endParaRPr lang="en-US" altLang="ja-JP" sz="900" b="1" dirty="0">
                <a:solidFill>
                  <a:schemeClr val="bg1"/>
                </a:solidFill>
                <a:latin typeface="Meiryo" charset="-128"/>
                <a:ea typeface="Meiryo" charset="-128"/>
                <a:cs typeface="Meiryo" charset="-128"/>
              </a:endParaRPr>
            </a:p>
            <a:p>
              <a:pPr algn="ctr">
                <a:lnSpc>
                  <a:spcPct val="180000"/>
                </a:lnSpc>
              </a:pPr>
              <a:r>
                <a:rPr lang="en-US" altLang="ja-JP" sz="900" b="1" dirty="0">
                  <a:solidFill>
                    <a:schemeClr val="bg1"/>
                  </a:solidFill>
                  <a:latin typeface="Meiryo" charset="-128"/>
                  <a:ea typeface="Meiryo" charset="-128"/>
                  <a:cs typeface="Meiryo" charset="-128"/>
                </a:rPr>
                <a:t>1</a:t>
              </a:r>
              <a:r>
                <a:rPr lang="ja-JP" altLang="en-US" sz="900" b="1" dirty="0">
                  <a:solidFill>
                    <a:schemeClr val="bg1"/>
                  </a:solidFill>
                  <a:latin typeface="Meiryo" charset="-128"/>
                  <a:ea typeface="Meiryo" charset="-128"/>
                  <a:cs typeface="Meiryo" charset="-128"/>
                </a:rPr>
                <a:t>タイプ</a:t>
              </a:r>
            </a:p>
          </p:txBody>
        </p:sp>
      </p:grpSp>
      <p:cxnSp>
        <p:nvCxnSpPr>
          <p:cNvPr id="241" name="直線コネクタ 240">
            <a:extLst>
              <a:ext uri="{FF2B5EF4-FFF2-40B4-BE49-F238E27FC236}">
                <a16:creationId xmlns:a16="http://schemas.microsoft.com/office/drawing/2014/main" id="{F725285F-A9B8-C442-A74E-577AA8DF9837}"/>
              </a:ext>
            </a:extLst>
          </p:cNvPr>
          <p:cNvCxnSpPr>
            <a:cxnSpLocks/>
          </p:cNvCxnSpPr>
          <p:nvPr/>
        </p:nvCxnSpPr>
        <p:spPr>
          <a:xfrm>
            <a:off x="5422730" y="1526322"/>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2" name="十字形 281">
            <a:extLst>
              <a:ext uri="{FF2B5EF4-FFF2-40B4-BE49-F238E27FC236}">
                <a16:creationId xmlns:a16="http://schemas.microsoft.com/office/drawing/2014/main" id="{98C6F20B-14F8-0B48-B623-D31A8E118DC8}"/>
              </a:ext>
            </a:extLst>
          </p:cNvPr>
          <p:cNvSpPr/>
          <p:nvPr/>
        </p:nvSpPr>
        <p:spPr>
          <a:xfrm>
            <a:off x="7065404" y="3706191"/>
            <a:ext cx="391596" cy="391596"/>
          </a:xfrm>
          <a:prstGeom prst="plus">
            <a:avLst>
              <a:gd name="adj" fmla="val 38383"/>
            </a:avLst>
          </a:prstGeom>
          <a:solidFill>
            <a:schemeClr val="tx1"/>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3" name="角丸四角形 204">
            <a:extLst>
              <a:ext uri="{FF2B5EF4-FFF2-40B4-BE49-F238E27FC236}">
                <a16:creationId xmlns:a16="http://schemas.microsoft.com/office/drawing/2014/main" id="{04FCF573-DFB3-DF43-8DF1-4CFB60645E05}"/>
              </a:ext>
            </a:extLst>
          </p:cNvPr>
          <p:cNvSpPr/>
          <p:nvPr/>
        </p:nvSpPr>
        <p:spPr>
          <a:xfrm>
            <a:off x="5488739" y="5969182"/>
            <a:ext cx="4157634" cy="810000"/>
          </a:xfrm>
          <a:prstGeom prst="roundRect">
            <a:avLst>
              <a:gd name="adj" fmla="val 14697"/>
            </a:avLst>
          </a:prstGeom>
          <a:solidFill>
            <a:schemeClr val="bg1"/>
          </a:solidFill>
          <a:ln w="19050">
            <a:solidFill>
              <a:srgbClr val="C5BF1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314" name="正方形/長方形 313">
            <a:extLst>
              <a:ext uri="{FF2B5EF4-FFF2-40B4-BE49-F238E27FC236}">
                <a16:creationId xmlns:a16="http://schemas.microsoft.com/office/drawing/2014/main" id="{691DE70E-7CC6-6149-84CE-7D71DE6EDFF3}"/>
              </a:ext>
            </a:extLst>
          </p:cNvPr>
          <p:cNvSpPr/>
          <p:nvPr/>
        </p:nvSpPr>
        <p:spPr>
          <a:xfrm>
            <a:off x="7882541" y="6033565"/>
            <a:ext cx="90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テキスト ボックス 314">
            <a:extLst>
              <a:ext uri="{FF2B5EF4-FFF2-40B4-BE49-F238E27FC236}">
                <a16:creationId xmlns:a16="http://schemas.microsoft.com/office/drawing/2014/main" id="{F6C1261B-D655-9843-995D-41EFBF3AB123}"/>
              </a:ext>
            </a:extLst>
          </p:cNvPr>
          <p:cNvSpPr txBox="1"/>
          <p:nvPr/>
        </p:nvSpPr>
        <p:spPr>
          <a:xfrm>
            <a:off x="6230446" y="5969294"/>
            <a:ext cx="3251760" cy="307777"/>
          </a:xfrm>
          <a:prstGeom prst="rect">
            <a:avLst/>
          </a:prstGeom>
          <a:noFill/>
        </p:spPr>
        <p:txBody>
          <a:bodyPr wrap="square" rtlCol="0">
            <a:spAutoFit/>
          </a:bodyPr>
          <a:lstStyle/>
          <a:p>
            <a:pPr algn="ctr"/>
            <a:r>
              <a:rPr lang="ja-JP" altLang="en-US" sz="800" b="1" dirty="0">
                <a:latin typeface="Meiryo" charset="-128"/>
                <a:ea typeface="Meiryo" charset="-128"/>
                <a:cs typeface="Meiryo" charset="-128"/>
              </a:rPr>
              <a:t>プラス</a:t>
            </a:r>
            <a:r>
              <a:rPr lang="en-US" altLang="ja-JP" sz="1400" b="1" dirty="0">
                <a:latin typeface="Meiryo" charset="-128"/>
                <a:ea typeface="Meiryo" charset="-128"/>
                <a:cs typeface="Meiryo" charset="-128"/>
              </a:rPr>
              <a:t>12</a:t>
            </a:r>
            <a:r>
              <a:rPr lang="ja-JP" altLang="en-US" sz="800" b="1" dirty="0">
                <a:latin typeface="Meiryo" charset="-128"/>
                <a:ea typeface="Meiryo" charset="-128"/>
                <a:cs typeface="Meiryo" charset="-128"/>
              </a:rPr>
              <a:t>万円のオプションで、</a:t>
            </a:r>
            <a:r>
              <a:rPr lang="ja-JP" altLang="en-US" sz="1100" b="1" dirty="0">
                <a:latin typeface="Meiryo" charset="-128"/>
                <a:ea typeface="Meiryo" charset="-128"/>
                <a:cs typeface="Meiryo" charset="-128"/>
              </a:rPr>
              <a:t>動画二次利用</a:t>
            </a:r>
            <a:r>
              <a:rPr lang="en-US" altLang="ja-JP" sz="1100" b="1" dirty="0">
                <a:latin typeface="Meiryo" charset="-128"/>
                <a:ea typeface="Meiryo" charset="-128"/>
                <a:cs typeface="Meiryo" charset="-128"/>
              </a:rPr>
              <a:t> </a:t>
            </a:r>
            <a:r>
              <a:rPr lang="ja-JP" altLang="en-US" sz="800" b="1" dirty="0">
                <a:latin typeface="Meiryo" charset="-128"/>
                <a:ea typeface="Meiryo" charset="-128"/>
                <a:cs typeface="Meiryo" charset="-128"/>
              </a:rPr>
              <a:t>が</a:t>
            </a:r>
            <a:r>
              <a:rPr lang="ja-JP" altLang="en-US" sz="1100" b="1" dirty="0">
                <a:latin typeface="Meiryo" charset="-128"/>
                <a:ea typeface="Meiryo" charset="-128"/>
                <a:cs typeface="Meiryo" charset="-128"/>
              </a:rPr>
              <a:t>可能</a:t>
            </a:r>
            <a:r>
              <a:rPr lang="ja-JP" altLang="en-US" sz="800" b="1" dirty="0">
                <a:latin typeface="Meiryo" charset="-128"/>
                <a:ea typeface="Meiryo" charset="-128"/>
                <a:cs typeface="Meiryo" charset="-128"/>
              </a:rPr>
              <a:t>に！</a:t>
            </a:r>
            <a:endParaRPr lang="en-US" altLang="ja-JP" sz="700" b="1" dirty="0">
              <a:latin typeface="Meiryo" charset="-128"/>
              <a:ea typeface="Meiryo" charset="-128"/>
              <a:cs typeface="Meiryo" charset="-128"/>
            </a:endParaRPr>
          </a:p>
        </p:txBody>
      </p:sp>
      <p:grpSp>
        <p:nvGrpSpPr>
          <p:cNvPr id="316" name="グループ化 315">
            <a:extLst>
              <a:ext uri="{FF2B5EF4-FFF2-40B4-BE49-F238E27FC236}">
                <a16:creationId xmlns:a16="http://schemas.microsoft.com/office/drawing/2014/main" id="{EA025C8D-44F3-6A44-9F91-64420326E8D4}"/>
              </a:ext>
            </a:extLst>
          </p:cNvPr>
          <p:cNvGrpSpPr/>
          <p:nvPr/>
        </p:nvGrpSpPr>
        <p:grpSpPr>
          <a:xfrm>
            <a:off x="7680561" y="5809587"/>
            <a:ext cx="1982444" cy="287676"/>
            <a:chOff x="7680561" y="5809587"/>
            <a:chExt cx="1982444" cy="287676"/>
          </a:xfrm>
          <a:solidFill>
            <a:srgbClr val="00B0F0"/>
          </a:solidFill>
        </p:grpSpPr>
        <p:sp>
          <p:nvSpPr>
            <p:cNvPr id="317" name="三角形 4">
              <a:extLst>
                <a:ext uri="{FF2B5EF4-FFF2-40B4-BE49-F238E27FC236}">
                  <a16:creationId xmlns:a16="http://schemas.microsoft.com/office/drawing/2014/main" id="{0F80C98C-2185-F344-B726-FB35F6B0D841}"/>
                </a:ext>
              </a:extLst>
            </p:cNvPr>
            <p:cNvSpPr/>
            <p:nvPr/>
          </p:nvSpPr>
          <p:spPr bwMode="auto">
            <a:xfrm rot="12171066">
              <a:off x="9420958" y="5955758"/>
              <a:ext cx="135075" cy="141505"/>
            </a:xfrm>
            <a:prstGeom prst="triangle">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318" name="角丸四角形 243">
              <a:extLst>
                <a:ext uri="{FF2B5EF4-FFF2-40B4-BE49-F238E27FC236}">
                  <a16:creationId xmlns:a16="http://schemas.microsoft.com/office/drawing/2014/main" id="{8B32BB71-4FD9-2449-8820-C9FF8DE36A03}"/>
                </a:ext>
              </a:extLst>
            </p:cNvPr>
            <p:cNvSpPr/>
            <p:nvPr/>
          </p:nvSpPr>
          <p:spPr>
            <a:xfrm>
              <a:off x="7680561" y="5809587"/>
              <a:ext cx="1982444" cy="192212"/>
            </a:xfrm>
            <a:prstGeom prst="roundRect">
              <a:avLst>
                <a:gd name="adj" fmla="val 50000"/>
              </a:avLst>
            </a:prstGeom>
            <a:solidFill>
              <a:srgbClr val="C5BF1C"/>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9530" numCol="1" spcCol="0" rtlCol="0" fromWordArt="0" anchor="ctr" anchorCtr="0" forceAA="0" compatLnSpc="1">
              <a:prstTxWarp prst="textNoShape">
                <a:avLst/>
              </a:prstTxWarp>
              <a:noAutofit/>
            </a:bodyPr>
            <a:lstStyle/>
            <a:p>
              <a:pPr algn="ctr"/>
              <a:r>
                <a:rPr lang="ja-JP" altLang="en-US" sz="700" b="1">
                  <a:solidFill>
                    <a:schemeClr val="bg1"/>
                  </a:solidFill>
                  <a:latin typeface="Meiryo" charset="-128"/>
                  <a:ea typeface="Meiryo" charset="-128"/>
                  <a:cs typeface="Meiryo" charset="-128"/>
                </a:rPr>
                <a:t>ﾅﾚｰｼｮﾝ</a:t>
              </a:r>
              <a:r>
                <a:rPr lang="ja-JP" altLang="en-US" sz="600" b="1">
                  <a:solidFill>
                    <a:schemeClr val="bg1"/>
                  </a:solidFill>
                  <a:latin typeface="Meiryo" charset="-128"/>
                  <a:ea typeface="Meiryo" charset="-128"/>
                  <a:cs typeface="Meiryo" charset="-128"/>
                </a:rPr>
                <a:t>挿入</a:t>
              </a:r>
              <a:r>
                <a:rPr lang="ja-JP" altLang="en-US" sz="500">
                  <a:solidFill>
                    <a:schemeClr val="bg1"/>
                  </a:solidFill>
                  <a:latin typeface="Meiryo" charset="-128"/>
                  <a:ea typeface="Meiryo" charset="-128"/>
                  <a:cs typeface="Meiryo" charset="-128"/>
                </a:rPr>
                <a:t>や</a:t>
              </a:r>
              <a:r>
                <a:rPr lang="ja-JP" altLang="en-US" sz="600" b="1">
                  <a:solidFill>
                    <a:schemeClr val="bg1"/>
                  </a:solidFill>
                  <a:latin typeface="Meiryo" charset="-128"/>
                  <a:ea typeface="Meiryo" charset="-128"/>
                  <a:cs typeface="Meiryo" charset="-128"/>
                </a:rPr>
                <a:t>別媒体での使用</a:t>
              </a:r>
              <a:r>
                <a:rPr lang="ja-JP" altLang="en-US" sz="500">
                  <a:solidFill>
                    <a:schemeClr val="bg1"/>
                  </a:solidFill>
                  <a:latin typeface="Meiryo" charset="-128"/>
                  <a:ea typeface="Meiryo" charset="-128"/>
                  <a:cs typeface="Meiryo" charset="-128"/>
                </a:rPr>
                <a:t>をご希望の場合は</a:t>
              </a:r>
              <a:r>
                <a:rPr lang="ja-JP" altLang="en-US" sz="500" b="1">
                  <a:solidFill>
                    <a:schemeClr val="bg1"/>
                  </a:solidFill>
                  <a:latin typeface="Meiryo" charset="-128"/>
                  <a:ea typeface="Meiryo" charset="-128"/>
                  <a:cs typeface="Meiryo" charset="-128"/>
                </a:rPr>
                <a:t>こちら</a:t>
              </a:r>
              <a:r>
                <a:rPr lang="en-US" altLang="ja-JP" sz="500" b="1" dirty="0">
                  <a:solidFill>
                    <a:schemeClr val="bg1"/>
                  </a:solidFill>
                  <a:latin typeface="Meiryo" charset="-128"/>
                  <a:ea typeface="Meiryo" charset="-128"/>
                  <a:cs typeface="Meiryo" charset="-128"/>
                </a:rPr>
                <a:t>!</a:t>
              </a:r>
              <a:endParaRPr lang="ja-JP" altLang="en-US" sz="500" b="1" dirty="0">
                <a:solidFill>
                  <a:schemeClr val="bg1"/>
                </a:solidFill>
                <a:latin typeface="Meiryo" charset="-128"/>
                <a:ea typeface="Meiryo" charset="-128"/>
                <a:cs typeface="Meiryo" charset="-128"/>
              </a:endParaRPr>
            </a:p>
          </p:txBody>
        </p:sp>
      </p:grpSp>
      <p:sp>
        <p:nvSpPr>
          <p:cNvPr id="319" name="片側の 2 つの角を丸めた四角形 318">
            <a:extLst>
              <a:ext uri="{FF2B5EF4-FFF2-40B4-BE49-F238E27FC236}">
                <a16:creationId xmlns:a16="http://schemas.microsoft.com/office/drawing/2014/main" id="{86A24EF7-E809-FA45-9EE2-1BDAF1A6647B}"/>
              </a:ext>
            </a:extLst>
          </p:cNvPr>
          <p:cNvSpPr/>
          <p:nvPr/>
        </p:nvSpPr>
        <p:spPr>
          <a:xfrm rot="16200000">
            <a:off x="5452348" y="6002179"/>
            <a:ext cx="807348" cy="746657"/>
          </a:xfrm>
          <a:prstGeom prst="round2SameRect">
            <a:avLst>
              <a:gd name="adj1" fmla="val 16704"/>
              <a:gd name="adj2" fmla="val 0"/>
            </a:avLst>
          </a:prstGeom>
          <a:solidFill>
            <a:srgbClr val="C5BF1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角丸四角形 319">
            <a:extLst>
              <a:ext uri="{FF2B5EF4-FFF2-40B4-BE49-F238E27FC236}">
                <a16:creationId xmlns:a16="http://schemas.microsoft.com/office/drawing/2014/main" id="{801E4A75-CB0F-5D43-881B-A54EB19393B0}"/>
              </a:ext>
            </a:extLst>
          </p:cNvPr>
          <p:cNvSpPr/>
          <p:nvPr/>
        </p:nvSpPr>
        <p:spPr>
          <a:xfrm>
            <a:off x="5463600" y="6222151"/>
            <a:ext cx="789987" cy="329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spc="-50" dirty="0">
                <a:latin typeface="Meiryo" panose="020B0604030504040204" pitchFamily="34" charset="-128"/>
                <a:ea typeface="Meiryo" panose="020B0604030504040204" pitchFamily="34" charset="-128"/>
              </a:rPr>
              <a:t>二次利用</a:t>
            </a:r>
            <a:endParaRPr kumimoji="1" lang="en-US" altLang="ja-JP" sz="1000" b="1" spc="-50" dirty="0">
              <a:latin typeface="Meiryo" panose="020B0604030504040204" pitchFamily="34" charset="-128"/>
              <a:ea typeface="Meiryo" panose="020B0604030504040204" pitchFamily="34" charset="-128"/>
            </a:endParaRPr>
          </a:p>
          <a:p>
            <a:pPr algn="ctr"/>
            <a:r>
              <a:rPr kumimoji="1" lang="ja-JP" altLang="en-US" sz="1000" b="1" spc="-50" dirty="0">
                <a:latin typeface="Meiryo" panose="020B0604030504040204" pitchFamily="34" charset="-128"/>
                <a:ea typeface="Meiryo" panose="020B0604030504040204" pitchFamily="34" charset="-128"/>
              </a:rPr>
              <a:t>オプション</a:t>
            </a:r>
          </a:p>
        </p:txBody>
      </p:sp>
      <p:sp>
        <p:nvSpPr>
          <p:cNvPr id="321" name="正方形/長方形 320">
            <a:extLst>
              <a:ext uri="{FF2B5EF4-FFF2-40B4-BE49-F238E27FC236}">
                <a16:creationId xmlns:a16="http://schemas.microsoft.com/office/drawing/2014/main" id="{9C389102-506C-F347-999C-01ABC4737CE3}"/>
              </a:ext>
            </a:extLst>
          </p:cNvPr>
          <p:cNvSpPr/>
          <p:nvPr/>
        </p:nvSpPr>
        <p:spPr>
          <a:xfrm>
            <a:off x="6195507" y="6252324"/>
            <a:ext cx="3348412" cy="535403"/>
          </a:xfrm>
          <a:prstGeom prst="rect">
            <a:avLst/>
          </a:prstGeom>
        </p:spPr>
        <p:txBody>
          <a:bodyPr wrap="square">
            <a:spAutoFit/>
          </a:bodyPr>
          <a:lstStyle/>
          <a:p>
            <a:pPr>
              <a:spcBef>
                <a:spcPts val="130"/>
              </a:spcBef>
            </a:pPr>
            <a:r>
              <a:rPr lang="en-US" altLang="ja-JP" sz="700" b="1" dirty="0">
                <a:latin typeface="Meiryo" charset="-128"/>
                <a:ea typeface="Meiryo" charset="-128"/>
                <a:cs typeface="Meiryo" charset="-128"/>
              </a:rPr>
              <a:t>【</a:t>
            </a:r>
            <a:r>
              <a:rPr lang="ja-JP" altLang="en-US" sz="700" b="1" dirty="0">
                <a:latin typeface="Meiryo" charset="-128"/>
                <a:ea typeface="Meiryo" charset="-128"/>
                <a:cs typeface="Meiryo" charset="-128"/>
              </a:rPr>
              <a:t>含まれるサービス</a:t>
            </a:r>
            <a:r>
              <a:rPr lang="en-US" altLang="ja-JP" sz="700" b="1" dirty="0">
                <a:latin typeface="Meiryo" charset="-128"/>
                <a:ea typeface="Meiryo" charset="-128"/>
                <a:cs typeface="Meiryo" charset="-128"/>
              </a:rPr>
              <a:t>】</a:t>
            </a:r>
          </a:p>
          <a:p>
            <a:pPr>
              <a:lnSpc>
                <a:spcPct val="150000"/>
              </a:lnSpc>
              <a:spcBef>
                <a:spcPts val="130"/>
              </a:spcBef>
            </a:pPr>
            <a:r>
              <a:rPr lang="ja-JP" altLang="en-US" sz="700" dirty="0">
                <a:latin typeface="Meiryo" charset="-128"/>
                <a:ea typeface="Meiryo" charset="-128"/>
                <a:cs typeface="Meiryo" charset="-128"/>
              </a:rPr>
              <a:t>　●お任せ</a:t>
            </a:r>
            <a:r>
              <a:rPr lang="en-US" altLang="ja-JP" sz="700" dirty="0">
                <a:latin typeface="Meiryo" charset="-128"/>
                <a:ea typeface="Meiryo" charset="-128"/>
                <a:cs typeface="Meiryo" charset="-128"/>
              </a:rPr>
              <a:t>【</a:t>
            </a:r>
            <a:r>
              <a:rPr lang="ja-JP" altLang="en-US" sz="700" dirty="0">
                <a:latin typeface="Meiryo" charset="-128"/>
                <a:ea typeface="Meiryo" charset="-128"/>
                <a:cs typeface="Meiryo" charset="-128"/>
              </a:rPr>
              <a:t>ナレーター費（性別のみ指定可能）・効果音</a:t>
            </a:r>
            <a:r>
              <a:rPr lang="en-US" altLang="ja-JP" sz="700" dirty="0">
                <a:latin typeface="Meiryo" charset="-128"/>
                <a:ea typeface="Meiryo" charset="-128"/>
                <a:cs typeface="Meiryo" charset="-128"/>
              </a:rPr>
              <a:t>】</a:t>
            </a:r>
            <a:r>
              <a:rPr lang="ja-JP" altLang="en-US" sz="700" dirty="0">
                <a:latin typeface="Meiryo" charset="-128"/>
                <a:ea typeface="Meiryo" charset="-128"/>
                <a:cs typeface="Meiryo" charset="-128"/>
              </a:rPr>
              <a:t>　●音源収録</a:t>
            </a:r>
            <a:endParaRPr lang="en-US" altLang="ja-JP" sz="700" dirty="0">
              <a:latin typeface="Meiryo" charset="-128"/>
              <a:ea typeface="Meiryo" charset="-128"/>
              <a:cs typeface="Meiryo" charset="-128"/>
            </a:endParaRPr>
          </a:p>
          <a:p>
            <a:pPr>
              <a:lnSpc>
                <a:spcPct val="150000"/>
              </a:lnSpc>
              <a:spcBef>
                <a:spcPts val="130"/>
              </a:spcBef>
            </a:pPr>
            <a:r>
              <a:rPr lang="ja-JP" altLang="en-US" sz="700" dirty="0">
                <a:latin typeface="Meiryo" charset="-128"/>
                <a:ea typeface="Meiryo" charset="-128"/>
                <a:cs typeface="Meiryo" charset="-128"/>
              </a:rPr>
              <a:t>　●完パケ動画データの永久使用権利　</a:t>
            </a:r>
            <a:r>
              <a:rPr lang="en-US" altLang="ja-JP" sz="500" dirty="0">
                <a:latin typeface="Meiryo" charset="-128"/>
                <a:ea typeface="Meiryo" charset="-128"/>
                <a:cs typeface="Meiryo" charset="-128"/>
              </a:rPr>
              <a:t>※</a:t>
            </a:r>
            <a:r>
              <a:rPr lang="ja-JP" altLang="en-US" sz="500" dirty="0">
                <a:latin typeface="Meiryo" charset="-128"/>
                <a:ea typeface="Meiryo" charset="-128"/>
                <a:cs typeface="Meiryo" charset="-128"/>
              </a:rPr>
              <a:t>テレビ局用メディアプリント費は含まれません。</a:t>
            </a:r>
            <a:endParaRPr lang="ja-JP" altLang="en-US" sz="700" dirty="0">
              <a:latin typeface="Meiryo" charset="-128"/>
              <a:ea typeface="Meiryo" charset="-128"/>
              <a:cs typeface="Meiryo" charset="-128"/>
            </a:endParaRPr>
          </a:p>
        </p:txBody>
      </p:sp>
      <p:sp>
        <p:nvSpPr>
          <p:cNvPr id="322" name="角丸四角形 243">
            <a:extLst>
              <a:ext uri="{FF2B5EF4-FFF2-40B4-BE49-F238E27FC236}">
                <a16:creationId xmlns:a16="http://schemas.microsoft.com/office/drawing/2014/main" id="{216101C7-D0D5-8A48-BA7C-C3155833B8E1}"/>
              </a:ext>
            </a:extLst>
          </p:cNvPr>
          <p:cNvSpPr/>
          <p:nvPr/>
        </p:nvSpPr>
        <p:spPr>
          <a:xfrm>
            <a:off x="8659242" y="251751"/>
            <a:ext cx="1073127" cy="270000"/>
          </a:xfrm>
          <a:prstGeom prst="roundRect">
            <a:avLst>
              <a:gd name="adj" fmla="val 5000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pic>
        <p:nvPicPr>
          <p:cNvPr id="323" name="Picture 4" descr="「ヤフーロゴ」の画像検索結果">
            <a:hlinkClick r:id="rId12"/>
            <a:extLst>
              <a:ext uri="{FF2B5EF4-FFF2-40B4-BE49-F238E27FC236}">
                <a16:creationId xmlns:a16="http://schemas.microsoft.com/office/drawing/2014/main" id="{6A15D662-2219-194A-ACB9-5C2009A3C787}"/>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0120" y="287735"/>
            <a:ext cx="669243" cy="210957"/>
          </a:xfrm>
          <a:prstGeom prst="rect">
            <a:avLst/>
          </a:prstGeom>
          <a:noFill/>
        </p:spPr>
      </p:pic>
      <p:sp>
        <p:nvSpPr>
          <p:cNvPr id="324" name="角丸四角形 243">
            <a:extLst>
              <a:ext uri="{FF2B5EF4-FFF2-40B4-BE49-F238E27FC236}">
                <a16:creationId xmlns:a16="http://schemas.microsoft.com/office/drawing/2014/main" id="{68B5A701-F5B1-FB4C-9B6D-4EC3318B916C}"/>
              </a:ext>
            </a:extLst>
          </p:cNvPr>
          <p:cNvSpPr/>
          <p:nvPr/>
        </p:nvSpPr>
        <p:spPr>
          <a:xfrm>
            <a:off x="8659243" y="544724"/>
            <a:ext cx="1073127" cy="270000"/>
          </a:xfrm>
          <a:prstGeom prst="roundRect">
            <a:avLst>
              <a:gd name="adj" fmla="val 5000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330" name="四角形: 角を丸くする 8">
            <a:extLst>
              <a:ext uri="{FF2B5EF4-FFF2-40B4-BE49-F238E27FC236}">
                <a16:creationId xmlns:a16="http://schemas.microsoft.com/office/drawing/2014/main" id="{CA210F46-B026-7043-95A1-432EE7F8436C}"/>
              </a:ext>
            </a:extLst>
          </p:cNvPr>
          <p:cNvSpPr/>
          <p:nvPr/>
        </p:nvSpPr>
        <p:spPr bwMode="gray">
          <a:xfrm>
            <a:off x="7430311" y="4151068"/>
            <a:ext cx="1996562" cy="316533"/>
          </a:xfrm>
          <a:prstGeom prst="roundRect">
            <a:avLst>
              <a:gd name="adj" fmla="val 5000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a:extLst>
              <a:ext uri="{FF2B5EF4-FFF2-40B4-BE49-F238E27FC236}">
                <a16:creationId xmlns:a16="http://schemas.microsoft.com/office/drawing/2014/main" id="{82B103D7-8C2B-0C4E-822C-B7A3D62839B8}"/>
              </a:ext>
            </a:extLst>
          </p:cNvPr>
          <p:cNvSpPr/>
          <p:nvPr/>
        </p:nvSpPr>
        <p:spPr bwMode="gray">
          <a:xfrm>
            <a:off x="7462837" y="4144718"/>
            <a:ext cx="885311" cy="338554"/>
          </a:xfrm>
          <a:prstGeom prst="rect">
            <a:avLst/>
          </a:prstGeom>
        </p:spPr>
        <p:txBody>
          <a:bodyPr wrap="square">
            <a:spAutoFit/>
          </a:bodyPr>
          <a:lstStyle/>
          <a:p>
            <a:pPr algn="ctr"/>
            <a:r>
              <a:rPr lang="ja-JP" altLang="en-US" sz="800" b="1">
                <a:solidFill>
                  <a:schemeClr val="bg1"/>
                </a:solidFill>
                <a:latin typeface="メイリオ" pitchFamily="50" charset="-128"/>
                <a:ea typeface="メイリオ" pitchFamily="50" charset="-128"/>
                <a:cs typeface="メイリオ" pitchFamily="50" charset="-128"/>
              </a:rPr>
              <a:t>上記</a:t>
            </a:r>
            <a:r>
              <a:rPr lang="en-US" altLang="ja-JP" sz="800" b="1" dirty="0">
                <a:solidFill>
                  <a:schemeClr val="bg1"/>
                </a:solidFill>
                <a:latin typeface="メイリオ" pitchFamily="50" charset="-128"/>
                <a:ea typeface="メイリオ" pitchFamily="50" charset="-128"/>
                <a:cs typeface="メイリオ" pitchFamily="50" charset="-128"/>
              </a:rPr>
              <a:t>4</a:t>
            </a:r>
            <a:r>
              <a:rPr lang="ja-JP" altLang="en-US" sz="800" b="1">
                <a:solidFill>
                  <a:schemeClr val="bg1"/>
                </a:solidFill>
                <a:latin typeface="メイリオ" pitchFamily="50" charset="-128"/>
                <a:ea typeface="メイリオ" pitchFamily="50" charset="-128"/>
                <a:cs typeface="メイリオ" pitchFamily="50" charset="-128"/>
              </a:rPr>
              <a:t>駅</a:t>
            </a:r>
            <a:endParaRPr lang="en-US" altLang="ja-JP" sz="800" b="1" dirty="0">
              <a:solidFill>
                <a:schemeClr val="bg1"/>
              </a:solidFill>
              <a:latin typeface="メイリオ" pitchFamily="50" charset="-128"/>
              <a:ea typeface="メイリオ" pitchFamily="50" charset="-128"/>
              <a:cs typeface="メイリオ" pitchFamily="50" charset="-128"/>
            </a:endParaRPr>
          </a:p>
          <a:p>
            <a:pPr algn="ctr"/>
            <a:r>
              <a:rPr lang="ja-JP" altLang="en-US" sz="800" b="1" dirty="0">
                <a:solidFill>
                  <a:schemeClr val="bg1"/>
                </a:solidFill>
                <a:latin typeface="メイリオ" pitchFamily="50" charset="-128"/>
                <a:ea typeface="メイリオ" pitchFamily="50" charset="-128"/>
                <a:cs typeface="メイリオ" pitchFamily="50" charset="-128"/>
              </a:rPr>
              <a:t> 合計放映回数</a:t>
            </a:r>
            <a:endParaRPr lang="en-US" altLang="ja-JP" sz="500" b="1" dirty="0">
              <a:solidFill>
                <a:schemeClr val="bg1"/>
              </a:solidFill>
              <a:latin typeface="Meiryo" charset="-128"/>
              <a:ea typeface="Meiryo" charset="-128"/>
              <a:cs typeface="Meiryo" charset="-128"/>
            </a:endParaRPr>
          </a:p>
        </p:txBody>
      </p:sp>
      <p:sp>
        <p:nvSpPr>
          <p:cNvPr id="332" name="正方形/長方形 331">
            <a:extLst>
              <a:ext uri="{FF2B5EF4-FFF2-40B4-BE49-F238E27FC236}">
                <a16:creationId xmlns:a16="http://schemas.microsoft.com/office/drawing/2014/main" id="{A26B2DF5-ED44-9648-A238-C62F8046773E}"/>
              </a:ext>
            </a:extLst>
          </p:cNvPr>
          <p:cNvSpPr/>
          <p:nvPr/>
        </p:nvSpPr>
        <p:spPr bwMode="gray">
          <a:xfrm>
            <a:off x="8269463" y="4155302"/>
            <a:ext cx="952504"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102,000</a:t>
            </a:r>
            <a:r>
              <a:rPr lang="ja-JP" altLang="en-US" sz="1100" b="1" dirty="0">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35" name="テキスト ボックス 134">
            <a:extLst>
              <a:ext uri="{FF2B5EF4-FFF2-40B4-BE49-F238E27FC236}">
                <a16:creationId xmlns:a16="http://schemas.microsoft.com/office/drawing/2014/main" id="{3A6AA38F-1693-D445-98E8-4BA3E1E1D598}"/>
              </a:ext>
            </a:extLst>
          </p:cNvPr>
          <p:cNvSpPr txBox="1"/>
          <p:nvPr/>
        </p:nvSpPr>
        <p:spPr>
          <a:xfrm>
            <a:off x="7320926" y="3409947"/>
            <a:ext cx="1106392" cy="350865"/>
          </a:xfrm>
          <a:prstGeom prst="rect">
            <a:avLst/>
          </a:prstGeom>
          <a:noFill/>
        </p:spPr>
        <p:txBody>
          <a:bodyPr wrap="square" rtlCol="0">
            <a:spAutoFit/>
          </a:bodyPr>
          <a:lstStyle/>
          <a:p>
            <a:pPr algn="ctr" defTabSz="913972">
              <a:lnSpc>
                <a:spcPct val="120000"/>
              </a:lnSpc>
            </a:pPr>
            <a:r>
              <a:rPr lang="ja-JP" altLang="en-US" sz="700" dirty="0">
                <a:latin typeface="メイリオ" pitchFamily="50" charset="-128"/>
                <a:ea typeface="メイリオ" pitchFamily="50" charset="-128"/>
                <a:cs typeface="メイリオ" pitchFamily="50" charset="-128"/>
              </a:rPr>
              <a:t>東京駅、銀座駅、赤坂見附駅、中野坂上駅　</a:t>
            </a:r>
            <a:endParaRPr lang="en-US" altLang="ja-JP" sz="700" dirty="0">
              <a:latin typeface="メイリオ" pitchFamily="50" charset="-128"/>
              <a:ea typeface="メイリオ" pitchFamily="50" charset="-128"/>
              <a:cs typeface="メイリオ" pitchFamily="50" charset="-128"/>
            </a:endParaRPr>
          </a:p>
        </p:txBody>
      </p:sp>
      <p:sp>
        <p:nvSpPr>
          <p:cNvPr id="137" name="Text Box 11">
            <a:extLst>
              <a:ext uri="{FF2B5EF4-FFF2-40B4-BE49-F238E27FC236}">
                <a16:creationId xmlns:a16="http://schemas.microsoft.com/office/drawing/2014/main" id="{55D8215A-A8D9-DF49-83CB-9E97B3E464B8}"/>
              </a:ext>
            </a:extLst>
          </p:cNvPr>
          <p:cNvSpPr txBox="1">
            <a:spLocks noChangeArrowheads="1"/>
          </p:cNvSpPr>
          <p:nvPr/>
        </p:nvSpPr>
        <p:spPr bwMode="auto">
          <a:xfrm>
            <a:off x="7462139" y="3870033"/>
            <a:ext cx="1552361" cy="253146"/>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＜期間＞</a:t>
            </a:r>
            <a:endParaRPr lang="en-US" altLang="ja-JP" sz="700" spc="300" dirty="0">
              <a:latin typeface="メイリオ" pitchFamily="50" charset="-128"/>
              <a:ea typeface="メイリオ" pitchFamily="50" charset="-128"/>
              <a:cs typeface="メイリオ" pitchFamily="50" charset="-128"/>
            </a:endParaRPr>
          </a:p>
          <a:p>
            <a:pPr defTabSz="913972">
              <a:lnSpc>
                <a:spcPct val="120000"/>
              </a:lnSpc>
            </a:pPr>
            <a:r>
              <a:rPr lang="en-US" altLang="ja-JP" sz="700" b="1" dirty="0">
                <a:ln w="0">
                  <a:noFill/>
                </a:ln>
                <a:latin typeface="メイリオ" pitchFamily="50" charset="-128"/>
                <a:ea typeface="メイリオ" pitchFamily="50" charset="-128"/>
                <a:cs typeface="メイリオ" pitchFamily="50" charset="-128"/>
              </a:rPr>
              <a:t>1</a:t>
            </a:r>
            <a:r>
              <a:rPr lang="ja-JP" altLang="en-US" sz="700" b="1" dirty="0">
                <a:ln w="0">
                  <a:noFill/>
                </a:ln>
                <a:latin typeface="メイリオ" pitchFamily="50" charset="-128"/>
                <a:ea typeface="メイリオ" pitchFamily="50" charset="-128"/>
                <a:cs typeface="メイリオ" pitchFamily="50" charset="-128"/>
              </a:rPr>
              <a:t>週間</a:t>
            </a:r>
            <a:r>
              <a:rPr lang="ja-JP" altLang="en-US" sz="700" b="1" dirty="0">
                <a:latin typeface="メイリオ" pitchFamily="50" charset="-128"/>
                <a:ea typeface="メイリオ" pitchFamily="50" charset="-128"/>
                <a:cs typeface="メイリオ" pitchFamily="50" charset="-128"/>
              </a:rPr>
              <a:t>（月曜日～日曜日）固定</a:t>
            </a:r>
            <a:endParaRPr lang="en-US" altLang="ja-JP" sz="700" b="1" dirty="0">
              <a:latin typeface="メイリオ" pitchFamily="50" charset="-128"/>
              <a:ea typeface="メイリオ" pitchFamily="50" charset="-128"/>
              <a:cs typeface="メイリオ" pitchFamily="50" charset="-128"/>
            </a:endParaRPr>
          </a:p>
        </p:txBody>
      </p:sp>
      <p:pic>
        <p:nvPicPr>
          <p:cNvPr id="139" name="Picture 2" descr="ジャムム">
            <a:extLst>
              <a:ext uri="{FF2B5EF4-FFF2-40B4-BE49-F238E27FC236}">
                <a16:creationId xmlns:a16="http://schemas.microsoft.com/office/drawing/2014/main" id="{F36F805F-8F88-4DEC-BF3A-719C8AC0441B}"/>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816107" y="548063"/>
            <a:ext cx="788002" cy="250928"/>
          </a:xfrm>
          <a:prstGeom prst="rect">
            <a:avLst/>
          </a:prstGeom>
          <a:noFill/>
          <a:extLst>
            <a:ext uri="{909E8E84-426E-40DD-AFC4-6F175D3DCCD1}">
              <a14:hiddenFill xmlns:a14="http://schemas.microsoft.com/office/drawing/2010/main">
                <a:solidFill>
                  <a:srgbClr val="FFFFFF"/>
                </a:solidFill>
              </a14:hiddenFill>
            </a:ext>
          </a:extLst>
        </p:spPr>
      </p:pic>
      <p:pic>
        <p:nvPicPr>
          <p:cNvPr id="141" name="図 140" descr="天井, 屋内, 部屋, 画面 が含まれている画像&#10;&#10;自動的に生成された説明">
            <a:extLst>
              <a:ext uri="{FF2B5EF4-FFF2-40B4-BE49-F238E27FC236}">
                <a16:creationId xmlns:a16="http://schemas.microsoft.com/office/drawing/2014/main" id="{483F4299-545B-4ECD-A91C-43FFF719404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427318" y="3342819"/>
            <a:ext cx="1033003" cy="636347"/>
          </a:xfrm>
          <a:prstGeom prst="rect">
            <a:avLst/>
          </a:prstGeom>
        </p:spPr>
      </p:pic>
      <p:sp>
        <p:nvSpPr>
          <p:cNvPr id="142" name="Text Box 11">
            <a:extLst>
              <a:ext uri="{FF2B5EF4-FFF2-40B4-BE49-F238E27FC236}">
                <a16:creationId xmlns:a16="http://schemas.microsoft.com/office/drawing/2014/main" id="{9A979DBF-CA3B-4320-9C14-972BC9B13C06}"/>
              </a:ext>
            </a:extLst>
          </p:cNvPr>
          <p:cNvSpPr txBox="1">
            <a:spLocks noChangeArrowheads="1"/>
          </p:cNvSpPr>
          <p:nvPr/>
        </p:nvSpPr>
        <p:spPr bwMode="auto">
          <a:xfrm>
            <a:off x="8250820" y="4357984"/>
            <a:ext cx="1147962"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dirty="0">
                <a:solidFill>
                  <a:schemeClr val="bg1"/>
                </a:solidFill>
                <a:latin typeface="メイリオ" pitchFamily="50" charset="-128"/>
                <a:ea typeface="メイリオ" pitchFamily="50" charset="-128"/>
                <a:cs typeface="メイリオ" pitchFamily="50" charset="-128"/>
              </a:rPr>
              <a:t>＜広告到達想定人数　約</a:t>
            </a:r>
            <a:r>
              <a:rPr lang="en-US" altLang="ja-JP" sz="400">
                <a:solidFill>
                  <a:schemeClr val="bg1"/>
                </a:solidFill>
                <a:latin typeface="メイリオ" pitchFamily="50" charset="-128"/>
                <a:ea typeface="メイリオ" pitchFamily="50" charset="-128"/>
                <a:cs typeface="メイリオ" pitchFamily="50" charset="-128"/>
              </a:rPr>
              <a:t>2,479,138</a:t>
            </a:r>
            <a:r>
              <a:rPr lang="ja-JP" altLang="en-US" sz="400">
                <a:solidFill>
                  <a:schemeClr val="bg1"/>
                </a:solidFill>
                <a:latin typeface="メイリオ" pitchFamily="50" charset="-128"/>
                <a:ea typeface="メイリオ" pitchFamily="50" charset="-128"/>
                <a:cs typeface="メイリオ" pitchFamily="50" charset="-128"/>
              </a:rPr>
              <a:t>人</a:t>
            </a:r>
            <a:r>
              <a:rPr lang="ja-JP" altLang="en-US" sz="400" dirty="0">
                <a:solidFill>
                  <a:schemeClr val="bg1"/>
                </a:solidFill>
                <a:latin typeface="メイリオ" pitchFamily="50" charset="-128"/>
                <a:ea typeface="メイリオ" pitchFamily="50" charset="-128"/>
                <a:cs typeface="メイリオ" pitchFamily="50" charset="-128"/>
              </a:rPr>
              <a:t>＞</a:t>
            </a:r>
            <a:endParaRPr lang="en-US" altLang="ja-JP" sz="400" b="1" dirty="0">
              <a:solidFill>
                <a:schemeClr val="bg1"/>
              </a:solidFill>
              <a:latin typeface="メイリオ" pitchFamily="50" charset="-128"/>
              <a:ea typeface="メイリオ" pitchFamily="50" charset="-128"/>
              <a:cs typeface="メイリオ" pitchFamily="50" charset="-128"/>
            </a:endParaRPr>
          </a:p>
        </p:txBody>
      </p:sp>
      <p:sp>
        <p:nvSpPr>
          <p:cNvPr id="147" name="テキスト ボックス 146">
            <a:extLst>
              <a:ext uri="{FF2B5EF4-FFF2-40B4-BE49-F238E27FC236}">
                <a16:creationId xmlns:a16="http://schemas.microsoft.com/office/drawing/2014/main" id="{466F66D2-E959-4A84-B6AD-F7BFE30AADC8}"/>
              </a:ext>
            </a:extLst>
          </p:cNvPr>
          <p:cNvSpPr txBox="1"/>
          <p:nvPr/>
        </p:nvSpPr>
        <p:spPr>
          <a:xfrm>
            <a:off x="8306267" y="4513108"/>
            <a:ext cx="1316570" cy="458587"/>
          </a:xfrm>
          <a:prstGeom prst="rect">
            <a:avLst/>
          </a:prstGeom>
          <a:noFill/>
        </p:spPr>
        <p:txBody>
          <a:bodyPr wrap="square" rtlCol="0">
            <a:spAutoFit/>
          </a:bodyPr>
          <a:lstStyle/>
          <a:p>
            <a:pPr defTabSz="913972">
              <a:lnSpc>
                <a:spcPct val="120000"/>
              </a:lnSpc>
            </a:pPr>
            <a:r>
              <a:rPr lang="en-US" altLang="ja-JP" sz="400" dirty="0">
                <a:latin typeface="メイリオ" pitchFamily="50" charset="-128"/>
                <a:ea typeface="メイリオ" pitchFamily="50" charset="-128"/>
                <a:cs typeface="メイリオ" pitchFamily="50" charset="-128"/>
              </a:rPr>
              <a:t>※30</a:t>
            </a:r>
            <a:r>
              <a:rPr lang="ja-JP" altLang="en-US" sz="400" dirty="0">
                <a:latin typeface="メイリオ" pitchFamily="50" charset="-128"/>
                <a:ea typeface="メイリオ" pitchFamily="50" charset="-128"/>
                <a:cs typeface="メイリオ" pitchFamily="50" charset="-128"/>
              </a:rPr>
              <a:t>日前に空き枠がある場合のみ出稿可能</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音声は流れません</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広告到達人数は、掲出駅の平均利用者に広告</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　注視率（ビデオリサーチ調べ）を掛け合わせ</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　て算出</a:t>
            </a:r>
            <a:endParaRPr lang="en-US" altLang="ja-JP" sz="400" dirty="0">
              <a:latin typeface="メイリオ" pitchFamily="50" charset="-128"/>
              <a:ea typeface="メイリオ" pitchFamily="50" charset="-128"/>
              <a:cs typeface="メイリオ" pitchFamily="50" charset="-128"/>
            </a:endParaRPr>
          </a:p>
        </p:txBody>
      </p:sp>
      <p:sp>
        <p:nvSpPr>
          <p:cNvPr id="151" name="テキスト ボックス 150">
            <a:extLst>
              <a:ext uri="{FF2B5EF4-FFF2-40B4-BE49-F238E27FC236}">
                <a16:creationId xmlns:a16="http://schemas.microsoft.com/office/drawing/2014/main" id="{8944FC08-1C86-4AC8-B452-33F5E202F23C}"/>
              </a:ext>
            </a:extLst>
          </p:cNvPr>
          <p:cNvSpPr txBox="1"/>
          <p:nvPr/>
        </p:nvSpPr>
        <p:spPr>
          <a:xfrm>
            <a:off x="7318549" y="5058435"/>
            <a:ext cx="1204949" cy="236988"/>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クライアント様判断により、外枠に「ジャムムインフォメーション」と表示可能です</a:t>
            </a:r>
            <a:endParaRPr lang="en-US" altLang="ja-JP" sz="400" dirty="0">
              <a:solidFill>
                <a:srgbClr val="FF0000"/>
              </a:solidFill>
              <a:latin typeface="メイリオ" pitchFamily="50" charset="-128"/>
              <a:ea typeface="メイリオ" pitchFamily="50" charset="-128"/>
              <a:cs typeface="メイリオ" pitchFamily="50" charset="-128"/>
            </a:endParaRPr>
          </a:p>
        </p:txBody>
      </p:sp>
      <p:pic>
        <p:nvPicPr>
          <p:cNvPr id="152" name="図 151">
            <a:extLst>
              <a:ext uri="{FF2B5EF4-FFF2-40B4-BE49-F238E27FC236}">
                <a16:creationId xmlns:a16="http://schemas.microsoft.com/office/drawing/2014/main" id="{F0A1D3D4-33DA-46F2-8BCC-FFC84A2820A8}"/>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412803" y="4927692"/>
            <a:ext cx="210420" cy="311729"/>
          </a:xfrm>
          <a:prstGeom prst="rect">
            <a:avLst/>
          </a:prstGeom>
        </p:spPr>
      </p:pic>
      <p:sp>
        <p:nvSpPr>
          <p:cNvPr id="153" name="テキスト ボックス 152">
            <a:extLst>
              <a:ext uri="{FF2B5EF4-FFF2-40B4-BE49-F238E27FC236}">
                <a16:creationId xmlns:a16="http://schemas.microsoft.com/office/drawing/2014/main" id="{43D14AEC-C8B8-40E1-AEF0-61B6E325CDD6}"/>
              </a:ext>
            </a:extLst>
          </p:cNvPr>
          <p:cNvSpPr txBox="1"/>
          <p:nvPr/>
        </p:nvSpPr>
        <p:spPr>
          <a:xfrm>
            <a:off x="8580283" y="5010063"/>
            <a:ext cx="920847" cy="236988"/>
          </a:xfrm>
          <a:prstGeom prst="rect">
            <a:avLst/>
          </a:prstGeom>
          <a:noFill/>
        </p:spPr>
        <p:txBody>
          <a:bodyPr wrap="square" rtlCol="0">
            <a:spAutoFit/>
          </a:bodyPr>
          <a:lstStyle/>
          <a:p>
            <a:pPr defTabSz="913972">
              <a:lnSpc>
                <a:spcPct val="120000"/>
              </a:lnSpc>
            </a:pPr>
            <a:r>
              <a:rPr lang="ja-JP" altLang="en-US" sz="400" dirty="0">
                <a:latin typeface="メイリオ" pitchFamily="50" charset="-128"/>
                <a:ea typeface="メイリオ" pitchFamily="50" charset="-128"/>
                <a:cs typeface="メイリオ" pitchFamily="50" charset="-128"/>
              </a:rPr>
              <a:t>ジャムム</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（メトロアドキャラクター）</a:t>
            </a:r>
            <a:endParaRPr lang="en-US" altLang="ja-JP" sz="400" dirty="0">
              <a:latin typeface="メイリオ" pitchFamily="50" charset="-128"/>
              <a:ea typeface="メイリオ" pitchFamily="50" charset="-128"/>
              <a:cs typeface="メイリオ" pitchFamily="50" charset="-128"/>
            </a:endParaRPr>
          </a:p>
        </p:txBody>
      </p:sp>
      <p:pic>
        <p:nvPicPr>
          <p:cNvPr id="168" name="図 167">
            <a:extLst>
              <a:ext uri="{FF2B5EF4-FFF2-40B4-BE49-F238E27FC236}">
                <a16:creationId xmlns:a16="http://schemas.microsoft.com/office/drawing/2014/main" id="{70A60B3C-19F6-494E-B4A3-AC6D4A9E63B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366141" y="4477364"/>
            <a:ext cx="1040070" cy="612538"/>
          </a:xfrm>
          <a:prstGeom prst="rect">
            <a:avLst/>
          </a:prstGeom>
        </p:spPr>
      </p:pic>
      <p:pic>
        <p:nvPicPr>
          <p:cNvPr id="169" name="図 168">
            <a:extLst>
              <a:ext uri="{FF2B5EF4-FFF2-40B4-BE49-F238E27FC236}">
                <a16:creationId xmlns:a16="http://schemas.microsoft.com/office/drawing/2014/main" id="{E736FE6F-0881-48F2-9F03-1A88BB9A789C}"/>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7415399" y="4540613"/>
            <a:ext cx="958220" cy="534098"/>
          </a:xfrm>
          <a:prstGeom prst="rect">
            <a:avLst/>
          </a:prstGeom>
        </p:spPr>
      </p:pic>
      <p:sp>
        <p:nvSpPr>
          <p:cNvPr id="165" name="テキスト ボックス 164">
            <a:extLst>
              <a:ext uri="{FF2B5EF4-FFF2-40B4-BE49-F238E27FC236}">
                <a16:creationId xmlns:a16="http://schemas.microsoft.com/office/drawing/2014/main" id="{9D97307B-B807-4683-AC3A-0F7F9A906808}"/>
              </a:ext>
            </a:extLst>
          </p:cNvPr>
          <p:cNvSpPr txBox="1"/>
          <p:nvPr/>
        </p:nvSpPr>
        <p:spPr>
          <a:xfrm>
            <a:off x="7346142" y="4513145"/>
            <a:ext cx="1095865" cy="369332"/>
          </a:xfrm>
          <a:prstGeom prst="rect">
            <a:avLst/>
          </a:prstGeom>
          <a:noFill/>
        </p:spPr>
        <p:txBody>
          <a:bodyPr wrap="square" rtlCol="0">
            <a:spAutoFit/>
          </a:bodyPr>
          <a:lstStyle/>
          <a:p>
            <a:pPr algn="ctr"/>
            <a:r>
              <a:rPr kumimoji="1" lang="ja-JP" altLang="en-US" sz="900" dirty="0">
                <a:solidFill>
                  <a:schemeClr val="bg1"/>
                </a:solidFill>
                <a:latin typeface="HG創英ﾌﾟﾚｾﾞﾝｽEB" panose="02020809000000000000" pitchFamily="17" charset="-128"/>
                <a:ea typeface="HG創英ﾌﾟﾚｾﾞﾝｽEB" panose="02020809000000000000" pitchFamily="17" charset="-128"/>
              </a:rPr>
              <a:t>●●県●●町</a:t>
            </a:r>
            <a:endParaRPr kumimoji="1" lang="en-US" altLang="ja-JP" sz="900" dirty="0">
              <a:solidFill>
                <a:schemeClr val="bg1"/>
              </a:solidFill>
              <a:latin typeface="HG創英ﾌﾟﾚｾﾞﾝｽEB" panose="02020809000000000000" pitchFamily="17" charset="-128"/>
              <a:ea typeface="HG創英ﾌﾟﾚｾﾞﾝｽEB" panose="02020809000000000000" pitchFamily="17" charset="-128"/>
            </a:endParaRPr>
          </a:p>
          <a:p>
            <a:pPr algn="ctr"/>
            <a:r>
              <a:rPr lang="ja-JP" altLang="en-US" sz="900" dirty="0">
                <a:solidFill>
                  <a:schemeClr val="bg1"/>
                </a:solidFill>
                <a:latin typeface="HG創英ﾌﾟﾚｾﾞﾝｽEB" panose="02020809000000000000" pitchFamily="17" charset="-128"/>
                <a:ea typeface="HG創英ﾌﾟﾚｾﾞﾝｽEB" panose="02020809000000000000" pitchFamily="17" charset="-128"/>
              </a:rPr>
              <a:t>ふるさと納税</a:t>
            </a:r>
            <a:endParaRPr kumimoji="1" lang="ja-JP" altLang="en-US" sz="9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70" name="テキスト ボックス 169">
            <a:extLst>
              <a:ext uri="{FF2B5EF4-FFF2-40B4-BE49-F238E27FC236}">
                <a16:creationId xmlns:a16="http://schemas.microsoft.com/office/drawing/2014/main" id="{E8171958-DDF2-4FE7-A1FE-608FBB518E4C}"/>
              </a:ext>
            </a:extLst>
          </p:cNvPr>
          <p:cNvSpPr txBox="1"/>
          <p:nvPr/>
        </p:nvSpPr>
        <p:spPr>
          <a:xfrm>
            <a:off x="1751847" y="4157755"/>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349,000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
        <p:nvSpPr>
          <p:cNvPr id="171" name="テキスト ボックス 170">
            <a:extLst>
              <a:ext uri="{FF2B5EF4-FFF2-40B4-BE49-F238E27FC236}">
                <a16:creationId xmlns:a16="http://schemas.microsoft.com/office/drawing/2014/main" id="{0973BEA5-8190-4D0B-AD30-49AEA26D1FFC}"/>
              </a:ext>
            </a:extLst>
          </p:cNvPr>
          <p:cNvSpPr txBox="1"/>
          <p:nvPr/>
        </p:nvSpPr>
        <p:spPr>
          <a:xfrm>
            <a:off x="1750659" y="4775362"/>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320,000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
        <p:nvSpPr>
          <p:cNvPr id="173" name="テキスト ボックス 172">
            <a:extLst>
              <a:ext uri="{FF2B5EF4-FFF2-40B4-BE49-F238E27FC236}">
                <a16:creationId xmlns:a16="http://schemas.microsoft.com/office/drawing/2014/main" id="{1F32589A-438B-4DFA-8721-ADE630B208F4}"/>
              </a:ext>
            </a:extLst>
          </p:cNvPr>
          <p:cNvSpPr txBox="1"/>
          <p:nvPr/>
        </p:nvSpPr>
        <p:spPr>
          <a:xfrm>
            <a:off x="3891798" y="4157755"/>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218,000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
        <p:nvSpPr>
          <p:cNvPr id="174" name="テキスト ボックス 173">
            <a:extLst>
              <a:ext uri="{FF2B5EF4-FFF2-40B4-BE49-F238E27FC236}">
                <a16:creationId xmlns:a16="http://schemas.microsoft.com/office/drawing/2014/main" id="{D025B697-C0BD-4C78-BB11-1A51614FE8A3}"/>
              </a:ext>
            </a:extLst>
          </p:cNvPr>
          <p:cNvSpPr txBox="1"/>
          <p:nvPr/>
        </p:nvSpPr>
        <p:spPr>
          <a:xfrm>
            <a:off x="3890610" y="4775362"/>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200,000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
        <p:nvSpPr>
          <p:cNvPr id="175" name="テキスト ボックス 174">
            <a:extLst>
              <a:ext uri="{FF2B5EF4-FFF2-40B4-BE49-F238E27FC236}">
                <a16:creationId xmlns:a16="http://schemas.microsoft.com/office/drawing/2014/main" id="{B38A421E-2715-41CA-8B55-868BC85BEA22}"/>
              </a:ext>
            </a:extLst>
          </p:cNvPr>
          <p:cNvSpPr txBox="1"/>
          <p:nvPr/>
        </p:nvSpPr>
        <p:spPr>
          <a:xfrm>
            <a:off x="5974077" y="4157755"/>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242,000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
        <p:nvSpPr>
          <p:cNvPr id="176" name="テキスト ボックス 175">
            <a:extLst>
              <a:ext uri="{FF2B5EF4-FFF2-40B4-BE49-F238E27FC236}">
                <a16:creationId xmlns:a16="http://schemas.microsoft.com/office/drawing/2014/main" id="{0F7BAF9D-6A8D-496C-B527-3EAE5DB59FBA}"/>
              </a:ext>
            </a:extLst>
          </p:cNvPr>
          <p:cNvSpPr txBox="1"/>
          <p:nvPr/>
        </p:nvSpPr>
        <p:spPr>
          <a:xfrm>
            <a:off x="5972889" y="4775362"/>
            <a:ext cx="1027477" cy="397801"/>
          </a:xfrm>
          <a:prstGeom prst="rect">
            <a:avLst/>
          </a:prstGeom>
          <a:noFill/>
        </p:spPr>
        <p:txBody>
          <a:bodyPr wrap="square" rtlCol="0">
            <a:spAutoFit/>
          </a:bodyPr>
          <a:lstStyle/>
          <a:p>
            <a:pPr algn="ctr">
              <a:lnSpc>
                <a:spcPct val="120000"/>
              </a:lnSpc>
            </a:pPr>
            <a:r>
              <a:rPr lang="ja-JP" altLang="en-US" sz="600" dirty="0">
                <a:latin typeface="Meiryo" panose="020B0604030504040204" pitchFamily="34" charset="-128"/>
                <a:ea typeface="Meiryo" panose="020B0604030504040204" pitchFamily="34" charset="-128"/>
              </a:rPr>
              <a:t>掲載保証回数</a:t>
            </a:r>
            <a:endParaRPr lang="en-US" altLang="ja-JP" sz="600" dirty="0">
              <a:latin typeface="Meiryo" panose="020B0604030504040204" pitchFamily="34" charset="-128"/>
              <a:ea typeface="Meiryo" panose="020B0604030504040204" pitchFamily="34" charset="-128"/>
            </a:endParaRPr>
          </a:p>
          <a:p>
            <a:pPr algn="r">
              <a:lnSpc>
                <a:spcPct val="120000"/>
              </a:lnSpc>
            </a:pPr>
            <a:r>
              <a:rPr lang="en-US" altLang="ja-JP" sz="1100" b="1" dirty="0">
                <a:latin typeface="Meiryo" panose="020B0604030504040204" pitchFamily="34" charset="-128"/>
                <a:ea typeface="Meiryo" panose="020B0604030504040204" pitchFamily="34" charset="-128"/>
              </a:rPr>
              <a:t>222,000</a:t>
            </a:r>
            <a:r>
              <a:rPr lang="ja-JP" altLang="en-US" sz="800" b="1" dirty="0">
                <a:latin typeface="Meiryo" panose="020B0604030504040204" pitchFamily="34" charset="-128"/>
                <a:ea typeface="Meiryo" panose="020B0604030504040204" pitchFamily="34" charset="-128"/>
              </a:rPr>
              <a:t>回</a:t>
            </a:r>
            <a:endParaRPr lang="en-US" altLang="ja-JP" sz="8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1109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243">
            <a:extLst>
              <a:ext uri="{FF2B5EF4-FFF2-40B4-BE49-F238E27FC236}">
                <a16:creationId xmlns:a16="http://schemas.microsoft.com/office/drawing/2014/main" id="{5BC54A1D-4F8D-2B4F-9420-FFBBFE0FD8BA}"/>
              </a:ext>
            </a:extLst>
          </p:cNvPr>
          <p:cNvSpPr/>
          <p:nvPr/>
        </p:nvSpPr>
        <p:spPr>
          <a:xfrm>
            <a:off x="297810" y="184188"/>
            <a:ext cx="6494876" cy="443883"/>
          </a:xfrm>
          <a:prstGeom prst="roundRect">
            <a:avLst>
              <a:gd name="adj" fmla="val 50000"/>
            </a:avLst>
          </a:prstGeom>
          <a:solidFill>
            <a:srgbClr val="C5BF1C"/>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152" name="正方形/長方形 151">
            <a:extLst>
              <a:ext uri="{FF2B5EF4-FFF2-40B4-BE49-F238E27FC236}">
                <a16:creationId xmlns:a16="http://schemas.microsoft.com/office/drawing/2014/main" id="{E349BA24-1D30-4A84-BDD4-B51AA1EDD399}"/>
              </a:ext>
            </a:extLst>
          </p:cNvPr>
          <p:cNvSpPr/>
          <p:nvPr/>
        </p:nvSpPr>
        <p:spPr bwMode="gray">
          <a:xfrm>
            <a:off x="395493" y="287352"/>
            <a:ext cx="7033210" cy="261610"/>
          </a:xfrm>
          <a:prstGeom prst="rect">
            <a:avLst/>
          </a:prstGeom>
        </p:spPr>
        <p:txBody>
          <a:bodyPr wrap="square">
            <a:spAutoFit/>
          </a:bodyPr>
          <a:lstStyle/>
          <a:p>
            <a:pPr defTabSz="990570">
              <a:spcBef>
                <a:spcPct val="0"/>
              </a:spcBef>
              <a:defRPr/>
            </a:pPr>
            <a:r>
              <a:rPr lang="ja-JP" altLang="en-US" sz="1100" b="1" dirty="0">
                <a:solidFill>
                  <a:schemeClr val="bg1"/>
                </a:solidFill>
                <a:latin typeface="Meiryo" charset="-128"/>
                <a:ea typeface="Meiryo" charset="-128"/>
                <a:cs typeface="Meiryo" charset="-128"/>
              </a:rPr>
              <a:t>東京メトロサイネージ</a:t>
            </a:r>
            <a:endParaRPr lang="en-US" altLang="ja-JP" sz="1100" b="1" dirty="0">
              <a:solidFill>
                <a:schemeClr val="bg1"/>
              </a:solidFill>
              <a:latin typeface="Meiryo" charset="-128"/>
              <a:ea typeface="Meiryo" charset="-128"/>
              <a:cs typeface="Meiryo" charset="-128"/>
            </a:endParaRPr>
          </a:p>
        </p:txBody>
      </p:sp>
      <p:sp>
        <p:nvSpPr>
          <p:cNvPr id="153" name="角丸四角形 162">
            <a:extLst>
              <a:ext uri="{FF2B5EF4-FFF2-40B4-BE49-F238E27FC236}">
                <a16:creationId xmlns:a16="http://schemas.microsoft.com/office/drawing/2014/main" id="{07775AD3-4846-4F93-BD45-174FF92836FE}"/>
              </a:ext>
            </a:extLst>
          </p:cNvPr>
          <p:cNvSpPr/>
          <p:nvPr/>
        </p:nvSpPr>
        <p:spPr bwMode="gray">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4" name="図 153">
            <a:extLst>
              <a:ext uri="{FF2B5EF4-FFF2-40B4-BE49-F238E27FC236}">
                <a16:creationId xmlns:a16="http://schemas.microsoft.com/office/drawing/2014/main" id="{061035D1-B842-4A6D-858B-A8EF4D23D8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50138" y="287056"/>
            <a:ext cx="1424886" cy="299302"/>
          </a:xfrm>
          <a:prstGeom prst="rect">
            <a:avLst/>
          </a:prstGeom>
          <a:ln>
            <a:noFill/>
          </a:ln>
          <a:effectLst/>
        </p:spPr>
      </p:pic>
      <p:sp>
        <p:nvSpPr>
          <p:cNvPr id="39" name="正方形/長方形 38">
            <a:extLst>
              <a:ext uri="{FF2B5EF4-FFF2-40B4-BE49-F238E27FC236}">
                <a16:creationId xmlns:a16="http://schemas.microsoft.com/office/drawing/2014/main" id="{FE71E62A-4AEE-9742-AA8B-498B5934110C}"/>
              </a:ext>
            </a:extLst>
          </p:cNvPr>
          <p:cNvSpPr/>
          <p:nvPr/>
        </p:nvSpPr>
        <p:spPr>
          <a:xfrm>
            <a:off x="3065681" y="246094"/>
            <a:ext cx="3521175" cy="400110"/>
          </a:xfrm>
          <a:prstGeom prst="rect">
            <a:avLst/>
          </a:prstGeom>
        </p:spPr>
        <p:txBody>
          <a:bodyPr wrap="square">
            <a:spAutoFit/>
          </a:bodyPr>
          <a:lstStyle/>
          <a:p>
            <a:pP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媒体</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sp>
        <p:nvSpPr>
          <p:cNvPr id="63" name="正方形/長方形 62">
            <a:extLst>
              <a:ext uri="{FF2B5EF4-FFF2-40B4-BE49-F238E27FC236}">
                <a16:creationId xmlns:a16="http://schemas.microsoft.com/office/drawing/2014/main" id="{51898C76-E127-4E6D-8A28-9E23C47A413B}"/>
              </a:ext>
            </a:extLst>
          </p:cNvPr>
          <p:cNvSpPr/>
          <p:nvPr/>
        </p:nvSpPr>
        <p:spPr>
          <a:xfrm>
            <a:off x="366099" y="730986"/>
            <a:ext cx="9136248" cy="5776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640E4E8F-7C36-49DA-B7D7-B3DF57725D49}"/>
              </a:ext>
            </a:extLst>
          </p:cNvPr>
          <p:cNvSpPr txBox="1"/>
          <p:nvPr/>
        </p:nvSpPr>
        <p:spPr>
          <a:xfrm>
            <a:off x="609945" y="749368"/>
            <a:ext cx="3139882" cy="304699"/>
          </a:xfrm>
          <a:prstGeom prst="rect">
            <a:avLst/>
          </a:prstGeom>
          <a:noFill/>
        </p:spPr>
        <p:txBody>
          <a:bodyPr wrap="square" rtlCol="0">
            <a:spAutoFit/>
          </a:bodyPr>
          <a:lstStyle/>
          <a:p>
            <a:pPr algn="ctr" defTabSz="913972">
              <a:lnSpc>
                <a:spcPct val="120000"/>
              </a:lnSpc>
            </a:pP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東京メトロサイネージセット媒体概要</a:t>
            </a:r>
            <a:r>
              <a:rPr lang="en-US" altLang="ja-JP" sz="1200" b="1" dirty="0">
                <a:latin typeface="メイリオ" pitchFamily="50" charset="-128"/>
                <a:ea typeface="メイリオ" pitchFamily="50" charset="-128"/>
                <a:cs typeface="メイリオ" pitchFamily="50" charset="-128"/>
              </a:rPr>
              <a:t>】</a:t>
            </a:r>
          </a:p>
        </p:txBody>
      </p:sp>
      <p:sp>
        <p:nvSpPr>
          <p:cNvPr id="65" name="テキスト ボックス 64">
            <a:extLst>
              <a:ext uri="{FF2B5EF4-FFF2-40B4-BE49-F238E27FC236}">
                <a16:creationId xmlns:a16="http://schemas.microsoft.com/office/drawing/2014/main" id="{A951288D-53D6-4F8C-A090-5B89409B1D01}"/>
              </a:ext>
            </a:extLst>
          </p:cNvPr>
          <p:cNvSpPr txBox="1"/>
          <p:nvPr/>
        </p:nvSpPr>
        <p:spPr>
          <a:xfrm>
            <a:off x="420886" y="1105421"/>
            <a:ext cx="8954138" cy="1191095"/>
          </a:xfrm>
          <a:prstGeom prst="rect">
            <a:avLst/>
          </a:prstGeom>
          <a:noFill/>
        </p:spPr>
        <p:txBody>
          <a:bodyPr wrap="square" rtlCol="0">
            <a:spAutoFit/>
          </a:bodyPr>
          <a:lstStyle/>
          <a:p>
            <a:pPr defTabSz="913972">
              <a:lnSpc>
                <a:spcPct val="120000"/>
              </a:lnSpc>
            </a:pPr>
            <a:r>
              <a:rPr lang="ja-JP" altLang="en-US" sz="1200" b="1" dirty="0">
                <a:latin typeface="メイリオ" pitchFamily="50" charset="-128"/>
                <a:ea typeface="メイリオ" pitchFamily="50" charset="-128"/>
                <a:cs typeface="メイリオ" pitchFamily="50" charset="-128"/>
              </a:rPr>
              <a:t>●</a:t>
            </a:r>
            <a:r>
              <a:rPr lang="ja-JP" altLang="en-US" sz="1200" b="1" dirty="0">
                <a:solidFill>
                  <a:srgbClr val="FF0000"/>
                </a:solidFill>
                <a:latin typeface="メイリオ" pitchFamily="50" charset="-128"/>
                <a:ea typeface="メイリオ" pitchFamily="50" charset="-128"/>
                <a:cs typeface="メイリオ" pitchFamily="50" charset="-128"/>
              </a:rPr>
              <a:t>東京駅、銀座駅、赤坂見附駅、中野坂上</a:t>
            </a:r>
            <a:r>
              <a:rPr lang="ja-JP" altLang="en-US" sz="1200" b="1">
                <a:solidFill>
                  <a:srgbClr val="FF0000"/>
                </a:solidFill>
                <a:latin typeface="メイリオ" pitchFamily="50" charset="-128"/>
                <a:ea typeface="メイリオ" pitchFamily="50" charset="-128"/>
                <a:cs typeface="メイリオ" pitchFamily="50" charset="-128"/>
              </a:rPr>
              <a:t>駅</a:t>
            </a:r>
            <a:r>
              <a:rPr lang="ja-JP" altLang="en-US" sz="1200">
                <a:latin typeface="メイリオ" pitchFamily="50" charset="-128"/>
                <a:ea typeface="メイリオ" pitchFamily="50" charset="-128"/>
                <a:cs typeface="メイリオ" pitchFamily="50" charset="-128"/>
              </a:rPr>
              <a:t>の</a:t>
            </a:r>
            <a:r>
              <a:rPr lang="ja-JP" altLang="en-US" sz="1200" b="1">
                <a:latin typeface="メイリオ" pitchFamily="50" charset="-128"/>
                <a:ea typeface="メイリオ" pitchFamily="50" charset="-128"/>
                <a:cs typeface="メイリオ" pitchFamily="50" charset="-128"/>
              </a:rPr>
              <a:t>各丸ノ内</a:t>
            </a:r>
            <a:r>
              <a:rPr lang="ja-JP" altLang="en-US" sz="1200" b="1" dirty="0">
                <a:latin typeface="メイリオ" pitchFamily="50" charset="-128"/>
                <a:ea typeface="メイリオ" pitchFamily="50" charset="-128"/>
                <a:cs typeface="メイリオ" pitchFamily="50" charset="-128"/>
              </a:rPr>
              <a:t>線</a:t>
            </a:r>
            <a:r>
              <a:rPr lang="ja-JP" altLang="en-US" sz="1200" dirty="0">
                <a:latin typeface="メイリオ" pitchFamily="50" charset="-128"/>
                <a:ea typeface="メイリオ" pitchFamily="50" charset="-128"/>
                <a:cs typeface="メイリオ" pitchFamily="50" charset="-128"/>
              </a:rPr>
              <a:t>のホームに</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面ずつ設置されているサイネージで放映致します。</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dirty="0">
                <a:latin typeface="メイリオ" pitchFamily="50" charset="-128"/>
                <a:ea typeface="メイリオ" pitchFamily="50" charset="-128"/>
                <a:cs typeface="メイリオ" pitchFamily="50" charset="-128"/>
              </a:rPr>
              <a:t>●全</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駅合計の放映回数は</a:t>
            </a:r>
            <a:r>
              <a:rPr lang="en-US" altLang="ja-JP" sz="1200" dirty="0">
                <a:latin typeface="メイリオ" pitchFamily="50" charset="-128"/>
                <a:ea typeface="メイリオ" pitchFamily="50" charset="-128"/>
                <a:cs typeface="メイリオ" pitchFamily="50" charset="-128"/>
              </a:rPr>
              <a:t>102,000</a:t>
            </a:r>
            <a:r>
              <a:rPr lang="ja-JP" altLang="en-US" sz="1200" dirty="0">
                <a:latin typeface="メイリオ" pitchFamily="50" charset="-128"/>
                <a:ea typeface="メイリオ" pitchFamily="50" charset="-128"/>
                <a:cs typeface="メイリオ" pitchFamily="50" charset="-128"/>
              </a:rPr>
              <a:t>回</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期間は月曜日開始固定で日曜日終了の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週間</a:t>
            </a:r>
            <a:endParaRPr lang="en-US" altLang="ja-JP" sz="1200" dirty="0">
              <a:latin typeface="メイリオ" pitchFamily="50" charset="-128"/>
              <a:ea typeface="メイリオ" pitchFamily="50" charset="-128"/>
              <a:cs typeface="メイリオ" pitchFamily="50" charset="-128"/>
            </a:endParaRPr>
          </a:p>
        </p:txBody>
      </p:sp>
      <p:sp>
        <p:nvSpPr>
          <p:cNvPr id="30" name="正方形/長方形 29">
            <a:extLst>
              <a:ext uri="{FF2B5EF4-FFF2-40B4-BE49-F238E27FC236}">
                <a16:creationId xmlns:a16="http://schemas.microsoft.com/office/drawing/2014/main" id="{174C2113-FC7D-4BE7-9B27-ACC20C62D00E}"/>
              </a:ext>
            </a:extLst>
          </p:cNvPr>
          <p:cNvSpPr/>
          <p:nvPr/>
        </p:nvSpPr>
        <p:spPr>
          <a:xfrm>
            <a:off x="633097" y="2478540"/>
            <a:ext cx="8600844" cy="3772358"/>
          </a:xfrm>
          <a:prstGeom prst="rect">
            <a:avLst/>
          </a:prstGeom>
          <a:solidFill>
            <a:schemeClr val="bg1"/>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41CBB40-D8E6-4087-9489-023C4D22977C}"/>
              </a:ext>
            </a:extLst>
          </p:cNvPr>
          <p:cNvSpPr txBox="1"/>
          <p:nvPr/>
        </p:nvSpPr>
        <p:spPr>
          <a:xfrm>
            <a:off x="609945" y="2536299"/>
            <a:ext cx="5367791"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■設置駅名：</a:t>
            </a:r>
            <a:r>
              <a:rPr lang="ja-JP" altLang="en-US" sz="1000" b="1" dirty="0">
                <a:solidFill>
                  <a:srgbClr val="FF0000"/>
                </a:solidFill>
                <a:latin typeface="メイリオ" pitchFamily="50" charset="-128"/>
                <a:ea typeface="メイリオ" pitchFamily="50" charset="-128"/>
                <a:cs typeface="メイリオ" pitchFamily="50" charset="-128"/>
              </a:rPr>
              <a:t>東京駅、銀座駅、赤坂見附駅、中野坂上駅</a:t>
            </a:r>
            <a:endParaRPr lang="en-US" altLang="ja-JP" sz="1000" b="1" dirty="0">
              <a:solidFill>
                <a:srgbClr val="FF0000"/>
              </a:solidFill>
              <a:latin typeface="メイリオ" pitchFamily="50" charset="-128"/>
              <a:ea typeface="メイリオ" pitchFamily="50" charset="-128"/>
              <a:cs typeface="メイリオ" pitchFamily="50" charset="-128"/>
            </a:endParaRPr>
          </a:p>
        </p:txBody>
      </p:sp>
      <p:sp>
        <p:nvSpPr>
          <p:cNvPr id="42" name="テキスト ボックス 41">
            <a:extLst>
              <a:ext uri="{FF2B5EF4-FFF2-40B4-BE49-F238E27FC236}">
                <a16:creationId xmlns:a16="http://schemas.microsoft.com/office/drawing/2014/main" id="{98212535-B443-4D03-81FB-CF89F66717A9}"/>
              </a:ext>
            </a:extLst>
          </p:cNvPr>
          <p:cNvSpPr txBox="1"/>
          <p:nvPr/>
        </p:nvSpPr>
        <p:spPr>
          <a:xfrm>
            <a:off x="609945" y="2772245"/>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■面　　数：各駅</a:t>
            </a:r>
            <a:r>
              <a:rPr lang="ja-JP" altLang="en-US" sz="1000" b="1" dirty="0">
                <a:latin typeface="メイリオ" pitchFamily="50" charset="-128"/>
                <a:ea typeface="メイリオ" pitchFamily="50" charset="-128"/>
                <a:cs typeface="メイリオ" pitchFamily="50" charset="-128"/>
              </a:rPr>
              <a:t>丸ノ内線ホームに</a:t>
            </a:r>
            <a:r>
              <a:rPr lang="en-US" altLang="ja-JP" sz="1000" b="1" dirty="0">
                <a:latin typeface="メイリオ" pitchFamily="50" charset="-128"/>
                <a:ea typeface="メイリオ" pitchFamily="50" charset="-128"/>
                <a:cs typeface="メイリオ" pitchFamily="50" charset="-128"/>
              </a:rPr>
              <a:t>12</a:t>
            </a:r>
            <a:r>
              <a:rPr lang="ja-JP" altLang="en-US" sz="1000" b="1" dirty="0">
                <a:latin typeface="メイリオ" pitchFamily="50" charset="-128"/>
                <a:ea typeface="メイリオ" pitchFamily="50" charset="-128"/>
                <a:cs typeface="メイリオ" pitchFamily="50" charset="-128"/>
              </a:rPr>
              <a:t>面設置</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駅</a:t>
            </a:r>
            <a:r>
              <a:rPr lang="en-US" altLang="ja-JP" sz="1000" dirty="0">
                <a:latin typeface="メイリオ" pitchFamily="50" charset="-128"/>
                <a:ea typeface="メイリオ" pitchFamily="50" charset="-128"/>
                <a:cs typeface="メイリオ" pitchFamily="50" charset="-128"/>
              </a:rPr>
              <a:t>=</a:t>
            </a:r>
            <a:r>
              <a:rPr lang="ja-JP" altLang="en-US" sz="1000" b="1" dirty="0">
                <a:latin typeface="メイリオ" pitchFamily="50" charset="-128"/>
                <a:ea typeface="メイリオ" pitchFamily="50" charset="-128"/>
                <a:cs typeface="メイリオ" pitchFamily="50" charset="-128"/>
              </a:rPr>
              <a:t>計</a:t>
            </a:r>
            <a:r>
              <a:rPr lang="en-US" altLang="ja-JP" sz="1000" b="1" dirty="0">
                <a:latin typeface="メイリオ" pitchFamily="50" charset="-128"/>
                <a:ea typeface="メイリオ" pitchFamily="50" charset="-128"/>
                <a:cs typeface="メイリオ" pitchFamily="50" charset="-128"/>
              </a:rPr>
              <a:t>48</a:t>
            </a:r>
            <a:r>
              <a:rPr lang="ja-JP" altLang="en-US" sz="1000" b="1" dirty="0">
                <a:latin typeface="メイリオ" pitchFamily="50" charset="-128"/>
                <a:ea typeface="メイリオ" pitchFamily="50" charset="-128"/>
                <a:cs typeface="メイリオ" pitchFamily="50" charset="-128"/>
              </a:rPr>
              <a:t>面</a:t>
            </a:r>
            <a:endParaRPr lang="en-US" altLang="ja-JP" sz="1000" b="1" dirty="0">
              <a:latin typeface="メイリオ" pitchFamily="50" charset="-128"/>
              <a:ea typeface="メイリオ" pitchFamily="50" charset="-128"/>
              <a:cs typeface="メイリオ" pitchFamily="50" charset="-128"/>
            </a:endParaRPr>
          </a:p>
        </p:txBody>
      </p:sp>
      <p:sp>
        <p:nvSpPr>
          <p:cNvPr id="44" name="テキスト ボックス 43">
            <a:extLst>
              <a:ext uri="{FF2B5EF4-FFF2-40B4-BE49-F238E27FC236}">
                <a16:creationId xmlns:a16="http://schemas.microsoft.com/office/drawing/2014/main" id="{BDFDC406-467F-4F6A-A45E-8112646A19D4}"/>
              </a:ext>
            </a:extLst>
          </p:cNvPr>
          <p:cNvSpPr txBox="1"/>
          <p:nvPr/>
        </p:nvSpPr>
        <p:spPr>
          <a:xfrm>
            <a:off x="609945" y="3008191"/>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■媒体仕様：フルスペックハイビジョン対応</a:t>
            </a:r>
            <a:r>
              <a:rPr lang="en-US" altLang="ja-JP" sz="1000" dirty="0">
                <a:latin typeface="メイリオ" pitchFamily="50" charset="-128"/>
                <a:ea typeface="メイリオ" pitchFamily="50" charset="-128"/>
                <a:cs typeface="メイリオ" pitchFamily="50" charset="-128"/>
              </a:rPr>
              <a:t>70</a:t>
            </a:r>
            <a:r>
              <a:rPr lang="ja-JP" altLang="en-US" sz="1000" dirty="0">
                <a:latin typeface="メイリオ" pitchFamily="50" charset="-128"/>
                <a:ea typeface="メイリオ" pitchFamily="50" charset="-128"/>
                <a:cs typeface="メイリオ" pitchFamily="50" charset="-128"/>
              </a:rPr>
              <a:t>インチ液晶ディスプレイ</a:t>
            </a:r>
            <a:endParaRPr lang="en-US" altLang="ja-JP" sz="1000" dirty="0">
              <a:latin typeface="メイリオ" pitchFamily="50" charset="-128"/>
              <a:ea typeface="メイリオ" pitchFamily="50" charset="-128"/>
              <a:cs typeface="メイリオ" pitchFamily="50" charset="-128"/>
            </a:endParaRPr>
          </a:p>
        </p:txBody>
      </p:sp>
      <p:sp>
        <p:nvSpPr>
          <p:cNvPr id="45" name="テキスト ボックス 44">
            <a:extLst>
              <a:ext uri="{FF2B5EF4-FFF2-40B4-BE49-F238E27FC236}">
                <a16:creationId xmlns:a16="http://schemas.microsoft.com/office/drawing/2014/main" id="{7700C3A6-D01B-4DCE-B810-62B9D8EFA1A4}"/>
              </a:ext>
            </a:extLst>
          </p:cNvPr>
          <p:cNvSpPr txBox="1"/>
          <p:nvPr/>
        </p:nvSpPr>
        <p:spPr>
          <a:xfrm>
            <a:off x="609945" y="3255723"/>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■放映時間：</a:t>
            </a:r>
            <a:r>
              <a:rPr lang="en-US" altLang="ja-JP" sz="1000" dirty="0">
                <a:latin typeface="メイリオ" pitchFamily="50" charset="-128"/>
                <a:ea typeface="メイリオ" pitchFamily="50" charset="-128"/>
                <a:cs typeface="メイリオ" pitchFamily="50" charset="-128"/>
              </a:rPr>
              <a:t>6:00</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23:00</a:t>
            </a:r>
          </a:p>
        </p:txBody>
      </p:sp>
      <p:pic>
        <p:nvPicPr>
          <p:cNvPr id="46" name="図 45">
            <a:extLst>
              <a:ext uri="{FF2B5EF4-FFF2-40B4-BE49-F238E27FC236}">
                <a16:creationId xmlns:a16="http://schemas.microsoft.com/office/drawing/2014/main" id="{B0D4615E-437F-4C3F-BEE2-07B859392E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5552" y="3608628"/>
            <a:ext cx="3758795" cy="2522349"/>
          </a:xfrm>
          <a:prstGeom prst="rect">
            <a:avLst/>
          </a:prstGeom>
        </p:spPr>
      </p:pic>
      <p:pic>
        <p:nvPicPr>
          <p:cNvPr id="47" name="図 46">
            <a:extLst>
              <a:ext uri="{FF2B5EF4-FFF2-40B4-BE49-F238E27FC236}">
                <a16:creationId xmlns:a16="http://schemas.microsoft.com/office/drawing/2014/main" id="{2C72BC34-7FA2-4F56-970E-CC8DF0602976}"/>
              </a:ext>
            </a:extLst>
          </p:cNvPr>
          <p:cNvPicPr>
            <a:picLocks noChangeAspect="1"/>
          </p:cNvPicPr>
          <p:nvPr/>
        </p:nvPicPr>
        <p:blipFill>
          <a:blip r:embed="rId5" cstate="print"/>
          <a:stretch>
            <a:fillRect/>
          </a:stretch>
        </p:blipFill>
        <p:spPr>
          <a:xfrm>
            <a:off x="5222166" y="3587940"/>
            <a:ext cx="3412168" cy="2572117"/>
          </a:xfrm>
          <a:prstGeom prst="rect">
            <a:avLst/>
          </a:prstGeom>
        </p:spPr>
      </p:pic>
    </p:spTree>
    <p:extLst>
      <p:ext uri="{BB962C8B-B14F-4D97-AF65-F5344CB8AC3E}">
        <p14:creationId xmlns:p14="http://schemas.microsoft.com/office/powerpoint/2010/main" val="289136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243">
            <a:extLst>
              <a:ext uri="{FF2B5EF4-FFF2-40B4-BE49-F238E27FC236}">
                <a16:creationId xmlns:a16="http://schemas.microsoft.com/office/drawing/2014/main" id="{5F8BE743-8F05-7945-A912-78A507A4F23F}"/>
              </a:ext>
            </a:extLst>
          </p:cNvPr>
          <p:cNvSpPr/>
          <p:nvPr/>
        </p:nvSpPr>
        <p:spPr>
          <a:xfrm>
            <a:off x="297809" y="184188"/>
            <a:ext cx="7121563" cy="519639"/>
          </a:xfrm>
          <a:prstGeom prst="roundRect">
            <a:avLst>
              <a:gd name="adj" fmla="val 50000"/>
            </a:avLst>
          </a:prstGeom>
          <a:solidFill>
            <a:srgbClr val="C5BF1C"/>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6" name="正方形/長方形 165">
            <a:extLst>
              <a:ext uri="{FF2B5EF4-FFF2-40B4-BE49-F238E27FC236}">
                <a16:creationId xmlns:a16="http://schemas.microsoft.com/office/drawing/2014/main" id="{E49CB371-143F-4F88-9089-38F152D9FCAD}"/>
              </a:ext>
            </a:extLst>
          </p:cNvPr>
          <p:cNvSpPr/>
          <p:nvPr/>
        </p:nvSpPr>
        <p:spPr>
          <a:xfrm>
            <a:off x="386163" y="300133"/>
            <a:ext cx="7033210" cy="338554"/>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a:t>
            </a: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76" name="テキスト ボックス 175">
            <a:extLst>
              <a:ext uri="{FF2B5EF4-FFF2-40B4-BE49-F238E27FC236}">
                <a16:creationId xmlns:a16="http://schemas.microsoft.com/office/drawing/2014/main" id="{6E93EB6B-694C-44C6-8910-C2B283A1D4FE}"/>
              </a:ext>
            </a:extLst>
          </p:cNvPr>
          <p:cNvSpPr txBox="1"/>
          <p:nvPr/>
        </p:nvSpPr>
        <p:spPr>
          <a:xfrm>
            <a:off x="543273" y="880551"/>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13" name="正方形/長方形 12">
            <a:extLst>
              <a:ext uri="{FF2B5EF4-FFF2-40B4-BE49-F238E27FC236}">
                <a16:creationId xmlns:a16="http://schemas.microsoft.com/office/drawing/2014/main" id="{4F765F84-EF49-1D4E-85B3-6DA58D37217A}"/>
              </a:ext>
            </a:extLst>
          </p:cNvPr>
          <p:cNvSpPr/>
          <p:nvPr/>
        </p:nvSpPr>
        <p:spPr>
          <a:xfrm>
            <a:off x="3352680" y="270388"/>
            <a:ext cx="3851985" cy="400110"/>
          </a:xfrm>
          <a:prstGeom prst="rect">
            <a:avLst/>
          </a:prstGeom>
        </p:spPr>
        <p:txBody>
          <a:bodyPr wrap="square">
            <a:spAutoFit/>
          </a:bodyPr>
          <a:lstStyle/>
          <a:p>
            <a:pPr defTabSz="990570">
              <a:spcBef>
                <a:spcPct val="0"/>
              </a:spcBef>
              <a:defRPr/>
            </a:pP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各メディアに関するご留意事項</a:t>
            </a:r>
            <a:endParaRPr lang="en-US" altLang="ja-JP" sz="2000" b="1" dirty="0">
              <a:solidFill>
                <a:schemeClr val="bg1"/>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52AB0FF6-3D64-408D-8DF0-7404DD36AA8C}"/>
              </a:ext>
            </a:extLst>
          </p:cNvPr>
          <p:cNvSpPr txBox="1"/>
          <p:nvPr/>
        </p:nvSpPr>
        <p:spPr>
          <a:xfrm>
            <a:off x="631050" y="1063999"/>
            <a:ext cx="8550271" cy="1163780"/>
          </a:xfrm>
          <a:prstGeom prst="rect">
            <a:avLst/>
          </a:prstGeom>
          <a:noFill/>
        </p:spPr>
        <p:txBody>
          <a:bodyPr wrap="square" rtlCol="0">
            <a:spAutoFit/>
          </a:bodyPr>
          <a:lstStyle/>
          <a:p>
            <a:pPr>
              <a:lnSpc>
                <a:spcPct val="150000"/>
              </a:lnSpc>
            </a:pPr>
            <a:r>
              <a:rPr lang="ja-JP" altLang="en-US" sz="800" dirty="0"/>
              <a:t>・ヤフートップページ広告は掲載デバイスを</a:t>
            </a:r>
            <a:r>
              <a:rPr lang="en-US" altLang="ja-JP" sz="800" dirty="0"/>
              <a:t>PC</a:t>
            </a:r>
            <a:r>
              <a:rPr lang="ja-JP" altLang="en-US" sz="800" dirty="0"/>
              <a:t>、スマホ、</a:t>
            </a:r>
            <a:r>
              <a:rPr lang="en-US" altLang="ja-JP" sz="800" dirty="0"/>
              <a:t>PC</a:t>
            </a:r>
            <a:r>
              <a:rPr lang="ja-JP" altLang="en-US" sz="800" dirty="0"/>
              <a:t>＋スマホ併用のいずれかからご指定頂けます。　</a:t>
            </a:r>
            <a:r>
              <a:rPr lang="en-US" altLang="ja-JP" sz="800" dirty="0"/>
              <a:t>※</a:t>
            </a:r>
            <a:r>
              <a:rPr lang="ja-JP" altLang="en-US" sz="800" dirty="0"/>
              <a:t>併用指定不可のエリアもございます。</a:t>
            </a:r>
            <a:endParaRPr lang="en-US" altLang="ja-JP" sz="800" dirty="0"/>
          </a:p>
          <a:p>
            <a:pPr>
              <a:lnSpc>
                <a:spcPct val="150000"/>
              </a:lnSpc>
            </a:pPr>
            <a:r>
              <a:rPr kumimoji="1" lang="ja-JP" altLang="en-US" sz="800" dirty="0"/>
              <a:t>・掲載期間は平日開始の</a:t>
            </a:r>
            <a:r>
              <a:rPr kumimoji="1" lang="en-US" altLang="ja-JP" sz="800" dirty="0"/>
              <a:t>5</a:t>
            </a:r>
            <a:r>
              <a:rPr kumimoji="1" lang="ja-JP" altLang="en-US" sz="800" dirty="0"/>
              <a:t>日～</a:t>
            </a:r>
            <a:r>
              <a:rPr kumimoji="1" lang="en-US" altLang="ja-JP" sz="800" dirty="0"/>
              <a:t>1</a:t>
            </a:r>
            <a:r>
              <a:rPr kumimoji="1" lang="ja-JP" altLang="en-US" sz="800" dirty="0"/>
              <a:t>ヶ月の間でご指定頂けます。</a:t>
            </a:r>
            <a:endParaRPr kumimoji="1" lang="en-US" altLang="ja-JP" sz="800" dirty="0"/>
          </a:p>
          <a:p>
            <a:pPr>
              <a:lnSpc>
                <a:spcPct val="150000"/>
              </a:lnSpc>
            </a:pPr>
            <a:r>
              <a:rPr lang="ja-JP" altLang="en-US" sz="800" dirty="0"/>
              <a:t>・土日祝日の掲載開始も指定頂けますが不具合時の即対応ができない等の免責事項をご了承頂ける場合のみ対応可能です。</a:t>
            </a:r>
            <a:endParaRPr lang="en-US" altLang="ja-JP" sz="800" dirty="0"/>
          </a:p>
          <a:p>
            <a:pPr>
              <a:lnSpc>
                <a:spcPct val="150000"/>
              </a:lnSpc>
            </a:pPr>
            <a:r>
              <a:rPr kumimoji="1" lang="ja-JP" altLang="en-US" sz="800" dirty="0"/>
              <a:t>・広告掲載はご指定頂いた期間での案分出稿となります。</a:t>
            </a:r>
            <a:endParaRPr kumimoji="1" lang="en-US" altLang="ja-JP" sz="800" dirty="0"/>
          </a:p>
          <a:p>
            <a:pPr>
              <a:lnSpc>
                <a:spcPct val="150000"/>
              </a:lnSpc>
            </a:pPr>
            <a:r>
              <a:rPr lang="ja-JP" altLang="en-US" sz="800" dirty="0"/>
              <a:t>・パッケージに含まれる広告は最低掲載数です。広告量の買増しも可能ですのでご希望の場合はご相談下さい。</a:t>
            </a:r>
            <a:endParaRPr lang="en-US" altLang="ja-JP" sz="800" dirty="0"/>
          </a:p>
          <a:p>
            <a:pPr>
              <a:lnSpc>
                <a:spcPct val="150000"/>
              </a:lnSpc>
            </a:pPr>
            <a:r>
              <a:rPr lang="ja-JP" altLang="en-US" sz="600" dirty="0"/>
              <a:t>　　</a:t>
            </a:r>
            <a:r>
              <a:rPr lang="en-US" altLang="ja-JP" sz="700" dirty="0"/>
              <a:t>※</a:t>
            </a:r>
            <a:r>
              <a:rPr kumimoji="1" lang="ja-JP" altLang="en-US" sz="700" dirty="0"/>
              <a:t>エリア判別方法について（</a:t>
            </a:r>
            <a:r>
              <a:rPr kumimoji="1" lang="en-US" altLang="ja-JP" sz="700" dirty="0"/>
              <a:t>PC</a:t>
            </a:r>
            <a:r>
              <a:rPr kumimoji="1" lang="ja-JP" altLang="en-US" sz="700" dirty="0"/>
              <a:t>：ヤフー</a:t>
            </a:r>
            <a:r>
              <a:rPr kumimoji="1" lang="en-US" altLang="ja-JP" sz="700" dirty="0"/>
              <a:t>ID</a:t>
            </a:r>
            <a:r>
              <a:rPr kumimoji="1" lang="ja-JP" altLang="en-US" sz="700" dirty="0"/>
              <a:t>登録情報＆</a:t>
            </a:r>
            <a:r>
              <a:rPr kumimoji="1" lang="en-US" altLang="ja-JP" sz="700" dirty="0"/>
              <a:t>IP</a:t>
            </a:r>
            <a:r>
              <a:rPr kumimoji="1" lang="ja-JP" altLang="en-US" sz="700" dirty="0"/>
              <a:t>アドレス／スマホ：</a:t>
            </a:r>
            <a:r>
              <a:rPr lang="ja-JP" altLang="en-US" sz="700" dirty="0"/>
              <a:t>ヤフー</a:t>
            </a:r>
            <a:r>
              <a:rPr lang="en-US" altLang="ja-JP" sz="700" dirty="0"/>
              <a:t>ID</a:t>
            </a:r>
            <a:r>
              <a:rPr lang="ja-JP" altLang="en-US" sz="700" dirty="0"/>
              <a:t>登録情報＆</a:t>
            </a:r>
            <a:r>
              <a:rPr lang="en-US" altLang="ja-JP" sz="700" dirty="0" err="1"/>
              <a:t>WiFi</a:t>
            </a:r>
            <a:r>
              <a:rPr lang="ja-JP" altLang="en-US" sz="700" dirty="0"/>
              <a:t>基地局）</a:t>
            </a:r>
            <a:endParaRPr kumimoji="1" lang="ja-JP" altLang="en-US" sz="600" dirty="0"/>
          </a:p>
        </p:txBody>
      </p:sp>
      <p:sp>
        <p:nvSpPr>
          <p:cNvPr id="21" name="テキスト ボックス 20">
            <a:extLst>
              <a:ext uri="{FF2B5EF4-FFF2-40B4-BE49-F238E27FC236}">
                <a16:creationId xmlns:a16="http://schemas.microsoft.com/office/drawing/2014/main" id="{8E5E316B-CA90-4044-B077-68EBCBF8FD53}"/>
              </a:ext>
            </a:extLst>
          </p:cNvPr>
          <p:cNvSpPr txBox="1"/>
          <p:nvPr/>
        </p:nvSpPr>
        <p:spPr>
          <a:xfrm>
            <a:off x="699600" y="4426293"/>
            <a:ext cx="2887578" cy="233910"/>
          </a:xfrm>
          <a:prstGeom prst="rect">
            <a:avLst/>
          </a:prstGeom>
          <a:noFill/>
        </p:spPr>
        <p:txBody>
          <a:bodyPr wrap="square" rtlCol="0">
            <a:spAutoFit/>
          </a:bodyPr>
          <a:lstStyle/>
          <a:p>
            <a:pPr defTabSz="913972">
              <a:lnSpc>
                <a:spcPct val="120000"/>
              </a:lnSpc>
            </a:pPr>
            <a:r>
              <a:rPr lang="en-US" altLang="ja-JP" sz="800" dirty="0">
                <a:latin typeface="メイリオ" pitchFamily="50" charset="-128"/>
                <a:ea typeface="メイリオ" pitchFamily="50" charset="-128"/>
                <a:cs typeface="メイリオ" pitchFamily="50" charset="-128"/>
              </a:rPr>
              <a:t>※</a:t>
            </a:r>
            <a:r>
              <a:rPr lang="ja-JP" altLang="en-US" sz="800" dirty="0">
                <a:latin typeface="メイリオ" pitchFamily="50" charset="-128"/>
                <a:ea typeface="メイリオ" pitchFamily="50" charset="-128"/>
                <a:cs typeface="メイリオ" pitchFamily="50" charset="-128"/>
              </a:rPr>
              <a:t>外枠「ジャムムインフォメーション」のイメージ</a:t>
            </a:r>
            <a:endParaRPr lang="en-US" altLang="ja-JP" sz="800" dirty="0">
              <a:latin typeface="メイリオ" pitchFamily="50" charset="-128"/>
              <a:ea typeface="メイリオ" pitchFamily="50" charset="-128"/>
              <a:cs typeface="メイリオ" pitchFamily="50" charset="-128"/>
            </a:endParaRPr>
          </a:p>
        </p:txBody>
      </p:sp>
      <p:pic>
        <p:nvPicPr>
          <p:cNvPr id="22" name="図 21">
            <a:extLst>
              <a:ext uri="{FF2B5EF4-FFF2-40B4-BE49-F238E27FC236}">
                <a16:creationId xmlns:a16="http://schemas.microsoft.com/office/drawing/2014/main" id="{559356CA-9FB8-4EF7-9213-32CD469B1D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1457" y="5287147"/>
            <a:ext cx="598121" cy="886093"/>
          </a:xfrm>
          <a:prstGeom prst="rect">
            <a:avLst/>
          </a:prstGeom>
        </p:spPr>
      </p:pic>
      <p:sp>
        <p:nvSpPr>
          <p:cNvPr id="23" name="テキスト ボックス 22">
            <a:extLst>
              <a:ext uri="{FF2B5EF4-FFF2-40B4-BE49-F238E27FC236}">
                <a16:creationId xmlns:a16="http://schemas.microsoft.com/office/drawing/2014/main" id="{C94319FB-E865-48B0-83D1-EDEC867CB9E7}"/>
              </a:ext>
            </a:extLst>
          </p:cNvPr>
          <p:cNvSpPr txBox="1"/>
          <p:nvPr/>
        </p:nvSpPr>
        <p:spPr>
          <a:xfrm>
            <a:off x="4654091" y="6265648"/>
            <a:ext cx="1624214" cy="309315"/>
          </a:xfrm>
          <a:prstGeom prst="rect">
            <a:avLst/>
          </a:prstGeom>
          <a:noFill/>
        </p:spPr>
        <p:txBody>
          <a:bodyPr wrap="square" rtlCol="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ジャムム</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ja-JP" altLang="en-US" sz="600" dirty="0">
                <a:latin typeface="メイリオ" pitchFamily="50" charset="-128"/>
                <a:ea typeface="メイリオ" pitchFamily="50" charset="-128"/>
                <a:cs typeface="メイリオ" pitchFamily="50" charset="-128"/>
              </a:rPr>
              <a:t>（メトロアドキャラクター）</a:t>
            </a:r>
            <a:endParaRPr lang="en-US" altLang="ja-JP" sz="600" dirty="0">
              <a:latin typeface="メイリオ" pitchFamily="50" charset="-128"/>
              <a:ea typeface="メイリオ" pitchFamily="50" charset="-128"/>
              <a:cs typeface="メイリオ" pitchFamily="50" charset="-128"/>
            </a:endParaRPr>
          </a:p>
        </p:txBody>
      </p:sp>
      <p:pic>
        <p:nvPicPr>
          <p:cNvPr id="24" name="図 23">
            <a:extLst>
              <a:ext uri="{FF2B5EF4-FFF2-40B4-BE49-F238E27FC236}">
                <a16:creationId xmlns:a16="http://schemas.microsoft.com/office/drawing/2014/main" id="{EA09BF5B-95F8-46D1-92E1-30C90E9F20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315" y="4514382"/>
            <a:ext cx="3647488" cy="2148147"/>
          </a:xfrm>
          <a:prstGeom prst="rect">
            <a:avLst/>
          </a:prstGeom>
        </p:spPr>
      </p:pic>
      <p:pic>
        <p:nvPicPr>
          <p:cNvPr id="25" name="図 24">
            <a:extLst>
              <a:ext uri="{FF2B5EF4-FFF2-40B4-BE49-F238E27FC236}">
                <a16:creationId xmlns:a16="http://schemas.microsoft.com/office/drawing/2014/main" id="{943D9F6E-76F2-4ED0-805A-C4344CD800B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73514" y="4740300"/>
            <a:ext cx="3458250" cy="1804184"/>
          </a:xfrm>
          <a:prstGeom prst="rect">
            <a:avLst/>
          </a:prstGeom>
        </p:spPr>
      </p:pic>
      <p:sp>
        <p:nvSpPr>
          <p:cNvPr id="26" name="テキスト ボックス 25">
            <a:extLst>
              <a:ext uri="{FF2B5EF4-FFF2-40B4-BE49-F238E27FC236}">
                <a16:creationId xmlns:a16="http://schemas.microsoft.com/office/drawing/2014/main" id="{4ACE960F-EDF1-438E-A83E-CBD4297E7E6E}"/>
              </a:ext>
            </a:extLst>
          </p:cNvPr>
          <p:cNvSpPr txBox="1"/>
          <p:nvPr/>
        </p:nvSpPr>
        <p:spPr>
          <a:xfrm>
            <a:off x="1231366" y="5194741"/>
            <a:ext cx="2686340" cy="954107"/>
          </a:xfrm>
          <a:prstGeom prst="rect">
            <a:avLst/>
          </a:prstGeom>
          <a:noFill/>
        </p:spPr>
        <p:txBody>
          <a:bodyPr wrap="square" rtlCol="0">
            <a:spAutoFit/>
          </a:bodyPr>
          <a:lstStyle/>
          <a:p>
            <a:pPr algn="ct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●●県●●町</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ふるさと納税</a:t>
            </a:r>
            <a:endPar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BF870673-FA3C-A049-A088-AC80096023AD}"/>
              </a:ext>
            </a:extLst>
          </p:cNvPr>
          <p:cNvSpPr txBox="1"/>
          <p:nvPr/>
        </p:nvSpPr>
        <p:spPr>
          <a:xfrm>
            <a:off x="543273" y="2425922"/>
            <a:ext cx="1789382" cy="276999"/>
          </a:xfrm>
          <a:prstGeom prst="rect">
            <a:avLst/>
          </a:prstGeom>
          <a:noFill/>
        </p:spPr>
        <p:txBody>
          <a:bodyPr wrap="square" rtlCol="0">
            <a:spAutoFit/>
          </a:bodyPr>
          <a:lstStyle/>
          <a:p>
            <a:r>
              <a:rPr lang="ja-JP" altLang="en-US" sz="1200" b="1" dirty="0"/>
              <a:t>■ 東京メトロ</a:t>
            </a:r>
            <a:r>
              <a:rPr kumimoji="1" lang="ja-JP" altLang="en-US" sz="1200" b="1" dirty="0"/>
              <a:t>について</a:t>
            </a:r>
          </a:p>
        </p:txBody>
      </p:sp>
      <p:sp>
        <p:nvSpPr>
          <p:cNvPr id="19" name="テキスト ボックス 18">
            <a:extLst>
              <a:ext uri="{FF2B5EF4-FFF2-40B4-BE49-F238E27FC236}">
                <a16:creationId xmlns:a16="http://schemas.microsoft.com/office/drawing/2014/main" id="{B8B6298E-B07D-DA40-9E16-8C326387F51D}"/>
              </a:ext>
            </a:extLst>
          </p:cNvPr>
          <p:cNvSpPr txBox="1"/>
          <p:nvPr/>
        </p:nvSpPr>
        <p:spPr>
          <a:xfrm>
            <a:off x="631050" y="2580100"/>
            <a:ext cx="8431927" cy="1737079"/>
          </a:xfrm>
          <a:prstGeom prst="rect">
            <a:avLst/>
          </a:prstGeom>
          <a:noFill/>
        </p:spPr>
        <p:txBody>
          <a:bodyPr wrap="square" rtlCol="0">
            <a:spAutoFit/>
          </a:bodyPr>
          <a:lstStyle/>
          <a:p>
            <a:pPr>
              <a:lnSpc>
                <a:spcPct val="150000"/>
              </a:lnSpc>
            </a:pPr>
            <a:r>
              <a:rPr lang="ja-JP" altLang="en-US" sz="800" dirty="0">
                <a:latin typeface="+mn-ea"/>
              </a:rPr>
              <a:t>・本企画は特別枠の為、出稿希望日の</a:t>
            </a:r>
            <a:r>
              <a:rPr lang="en-US" altLang="ja-JP" sz="800" dirty="0">
                <a:latin typeface="+mn-ea"/>
              </a:rPr>
              <a:t>30</a:t>
            </a:r>
            <a:r>
              <a:rPr lang="ja-JP" altLang="en-US" sz="800" dirty="0">
                <a:latin typeface="+mn-ea"/>
              </a:rPr>
              <a:t>日前に枠の開放を行います。</a:t>
            </a:r>
            <a:endParaRPr lang="en-US" altLang="ja-JP" sz="800" dirty="0">
              <a:latin typeface="+mn-ea"/>
            </a:endParaRPr>
          </a:p>
          <a:p>
            <a:pPr>
              <a:lnSpc>
                <a:spcPct val="150000"/>
              </a:lnSpc>
            </a:pPr>
            <a:r>
              <a:rPr lang="ja-JP" altLang="en-US" sz="800" dirty="0">
                <a:latin typeface="+mn-ea"/>
              </a:rPr>
              <a:t>・</a:t>
            </a:r>
            <a:r>
              <a:rPr lang="ja-JP" altLang="en-US" sz="800" dirty="0">
                <a:latin typeface="+mn-ea"/>
                <a:cs typeface="メイリオ" pitchFamily="50" charset="-128"/>
              </a:rPr>
              <a:t>丸ノ内線ホーム面の駅（東京駅、銀座駅、赤坂見附駅、中野坂上駅）いずれかの駅が満稿時は他駅での代替調整や出稿期間のご相談をさせていただく可能性がございます。</a:t>
            </a:r>
            <a:endParaRPr lang="en-US" altLang="ja-JP" sz="800" dirty="0">
              <a:latin typeface="+mn-ea"/>
              <a:cs typeface="メイリオ" pitchFamily="50" charset="-128"/>
            </a:endParaRPr>
          </a:p>
          <a:p>
            <a:pPr>
              <a:lnSpc>
                <a:spcPct val="150000"/>
              </a:lnSpc>
            </a:pPr>
            <a:r>
              <a:rPr lang="ja-JP" altLang="en-US" sz="800" dirty="0">
                <a:latin typeface="+mn-ea"/>
              </a:rPr>
              <a:t>・枠取りが完了後のキャンセルは一切お受けできません。</a:t>
            </a:r>
            <a:endParaRPr lang="en-US" altLang="ja-JP" sz="800" dirty="0">
              <a:latin typeface="+mn-ea"/>
            </a:endParaRPr>
          </a:p>
          <a:p>
            <a:pPr>
              <a:lnSpc>
                <a:spcPct val="150000"/>
              </a:lnSpc>
            </a:pPr>
            <a:r>
              <a:rPr lang="ja-JP" altLang="en-US" sz="800" dirty="0">
                <a:latin typeface="+mn-ea"/>
              </a:rPr>
              <a:t>・メトロアドキャラクター</a:t>
            </a:r>
            <a:r>
              <a:rPr lang="en-US" altLang="ja-JP" sz="800" dirty="0">
                <a:latin typeface="+mn-ea"/>
              </a:rPr>
              <a:t>【</a:t>
            </a:r>
            <a:r>
              <a:rPr lang="ja-JP" altLang="en-US" sz="800" dirty="0">
                <a:latin typeface="+mn-ea"/>
              </a:rPr>
              <a:t>ジャムム</a:t>
            </a:r>
            <a:r>
              <a:rPr lang="en-US" altLang="ja-JP" sz="800" dirty="0">
                <a:latin typeface="+mn-ea"/>
              </a:rPr>
              <a:t>】</a:t>
            </a:r>
            <a:r>
              <a:rPr lang="ja-JP" altLang="en-US" sz="800" dirty="0">
                <a:latin typeface="+mn-ea"/>
              </a:rPr>
              <a:t>とのタイアップ企画です。クライアント様判断により放映動画内の外枠に「ジャムムインフォメーション」と表示可能です。</a:t>
            </a:r>
            <a:endParaRPr lang="en-US" altLang="ja-JP" sz="800" dirty="0">
              <a:latin typeface="+mn-ea"/>
            </a:endParaRPr>
          </a:p>
          <a:p>
            <a:pPr>
              <a:lnSpc>
                <a:spcPct val="150000"/>
              </a:lnSpc>
            </a:pPr>
            <a:r>
              <a:rPr lang="ja-JP" altLang="en-US" sz="800" dirty="0">
                <a:latin typeface="+mn-ea"/>
              </a:rPr>
              <a:t>・放映する動画の音声は流れません。</a:t>
            </a:r>
            <a:endParaRPr lang="en-US" altLang="ja-JP" sz="800" dirty="0">
              <a:latin typeface="+mn-ea"/>
            </a:endParaRPr>
          </a:p>
          <a:p>
            <a:pPr>
              <a:lnSpc>
                <a:spcPct val="150000"/>
              </a:lnSpc>
            </a:pPr>
            <a:r>
              <a:rPr lang="ja-JP" altLang="en-US" sz="800" dirty="0">
                <a:latin typeface="+mn-ea"/>
              </a:rPr>
              <a:t>・広告の意匠につきましては事前に審査をおこないます。</a:t>
            </a:r>
          </a:p>
          <a:p>
            <a:pPr>
              <a:lnSpc>
                <a:spcPct val="150000"/>
              </a:lnSpc>
            </a:pPr>
            <a:r>
              <a:rPr lang="ja-JP" altLang="en-US" sz="800" dirty="0">
                <a:latin typeface="+mn-ea"/>
              </a:rPr>
              <a:t>・業種数の規制は行っていないため、同一業種の広告が放映されることがあります。</a:t>
            </a:r>
            <a:endParaRPr lang="en-US" altLang="ja-JP" sz="800" dirty="0">
              <a:latin typeface="+mn-ea"/>
            </a:endParaRPr>
          </a:p>
          <a:p>
            <a:pPr>
              <a:lnSpc>
                <a:spcPct val="150000"/>
              </a:lnSpc>
            </a:pPr>
            <a:r>
              <a:rPr lang="ja-JP" altLang="en-US" sz="800" dirty="0">
                <a:latin typeface="+mn-ea"/>
              </a:rPr>
              <a:t>・急遽素材の変更や放映を中止する場合、作業完了までに時間を要する場合があります。あらかじめご了承ください。</a:t>
            </a:r>
            <a:endParaRPr lang="en-US" altLang="ja-JP" sz="800" dirty="0">
              <a:latin typeface="+mn-ea"/>
            </a:endParaRPr>
          </a:p>
          <a:p>
            <a:pPr>
              <a:lnSpc>
                <a:spcPct val="150000"/>
              </a:lnSpc>
            </a:pPr>
            <a:r>
              <a:rPr lang="ja-JP" altLang="en-US" sz="800" dirty="0">
                <a:latin typeface="+mn-ea"/>
              </a:rPr>
              <a:t>・通信環境やシステム上等の理由から、放映が一時的に中断されたり中止になる可能性があります。いずれの場合も広告料金の払い戻しはいたしません。あらかじめご了承ください。</a:t>
            </a:r>
            <a:endParaRPr lang="en-US" altLang="ja-JP" sz="800" dirty="0">
              <a:latin typeface="+mn-ea"/>
            </a:endParaRPr>
          </a:p>
        </p:txBody>
      </p:sp>
    </p:spTree>
    <p:extLst>
      <p:ext uri="{BB962C8B-B14F-4D97-AF65-F5344CB8AC3E}">
        <p14:creationId xmlns:p14="http://schemas.microsoft.com/office/powerpoint/2010/main" val="84773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243">
            <a:extLst>
              <a:ext uri="{FF2B5EF4-FFF2-40B4-BE49-F238E27FC236}">
                <a16:creationId xmlns:a16="http://schemas.microsoft.com/office/drawing/2014/main" id="{5F8BE743-8F05-7945-A912-78A507A4F23F}"/>
              </a:ext>
            </a:extLst>
          </p:cNvPr>
          <p:cNvSpPr/>
          <p:nvPr/>
        </p:nvSpPr>
        <p:spPr>
          <a:xfrm>
            <a:off x="297809" y="184188"/>
            <a:ext cx="7121563" cy="519639"/>
          </a:xfrm>
          <a:prstGeom prst="roundRect">
            <a:avLst>
              <a:gd name="adj" fmla="val 50000"/>
            </a:avLst>
          </a:prstGeom>
          <a:solidFill>
            <a:srgbClr val="C5BF1C"/>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6" name="正方形/長方形 165">
            <a:extLst>
              <a:ext uri="{FF2B5EF4-FFF2-40B4-BE49-F238E27FC236}">
                <a16:creationId xmlns:a16="http://schemas.microsoft.com/office/drawing/2014/main" id="{E49CB371-143F-4F88-9089-38F152D9FCAD}"/>
              </a:ext>
            </a:extLst>
          </p:cNvPr>
          <p:cNvSpPr/>
          <p:nvPr/>
        </p:nvSpPr>
        <p:spPr>
          <a:xfrm>
            <a:off x="386163" y="300133"/>
            <a:ext cx="7033210" cy="338554"/>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a:t>
            </a: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sp>
        <p:nvSpPr>
          <p:cNvPr id="13" name="正方形/長方形 12">
            <a:extLst>
              <a:ext uri="{FF2B5EF4-FFF2-40B4-BE49-F238E27FC236}">
                <a16:creationId xmlns:a16="http://schemas.microsoft.com/office/drawing/2014/main" id="{4F765F84-EF49-1D4E-85B3-6DA58D37217A}"/>
              </a:ext>
            </a:extLst>
          </p:cNvPr>
          <p:cNvSpPr/>
          <p:nvPr/>
        </p:nvSpPr>
        <p:spPr>
          <a:xfrm>
            <a:off x="3352680" y="270388"/>
            <a:ext cx="3851985" cy="400110"/>
          </a:xfrm>
          <a:prstGeom prst="rect">
            <a:avLst/>
          </a:prstGeom>
        </p:spPr>
        <p:txBody>
          <a:bodyPr wrap="square">
            <a:spAutoFit/>
          </a:bodyPr>
          <a:lstStyle/>
          <a:p>
            <a:pPr defTabSz="990570">
              <a:spcBef>
                <a:spcPct val="0"/>
              </a:spcBef>
              <a:defRPr/>
            </a:pP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お問い合わせ先</a:t>
            </a:r>
            <a:endParaRPr lang="en-US" altLang="ja-JP" sz="2000" b="1" dirty="0">
              <a:solidFill>
                <a:schemeClr val="bg1"/>
              </a:solidFill>
              <a:latin typeface="Meiryo" charset="-128"/>
              <a:ea typeface="Meiryo" charset="-128"/>
              <a:cs typeface="Meiryo" charset="-128"/>
            </a:endParaRPr>
          </a:p>
        </p:txBody>
      </p:sp>
      <p:pic>
        <p:nvPicPr>
          <p:cNvPr id="20" name="コンテンツ プレースホルダー 2">
            <a:extLst>
              <a:ext uri="{FF2B5EF4-FFF2-40B4-BE49-F238E27FC236}">
                <a16:creationId xmlns:a16="http://schemas.microsoft.com/office/drawing/2014/main" id="{E8423743-6A2E-44C5-9374-BC36335A35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836" y="1998574"/>
            <a:ext cx="4990328" cy="84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9A378297-E77D-4D6B-BB42-29C1F7DF9DE1}"/>
              </a:ext>
            </a:extLst>
          </p:cNvPr>
          <p:cNvGrpSpPr/>
          <p:nvPr/>
        </p:nvGrpSpPr>
        <p:grpSpPr>
          <a:xfrm>
            <a:off x="1828800" y="3618914"/>
            <a:ext cx="6248400" cy="2259623"/>
            <a:chOff x="1712125" y="3618914"/>
            <a:chExt cx="6248400" cy="2259623"/>
          </a:xfrm>
        </p:grpSpPr>
        <p:sp>
          <p:nvSpPr>
            <p:cNvPr id="27" name="正方形/長方形 26">
              <a:extLst>
                <a:ext uri="{FF2B5EF4-FFF2-40B4-BE49-F238E27FC236}">
                  <a16:creationId xmlns:a16="http://schemas.microsoft.com/office/drawing/2014/main" id="{D283FE5A-9C53-4463-B4F8-5B7840E99E2A}"/>
                </a:ext>
              </a:extLst>
            </p:cNvPr>
            <p:cNvSpPr/>
            <p:nvPr/>
          </p:nvSpPr>
          <p:spPr>
            <a:xfrm>
              <a:off x="1712125" y="3618914"/>
              <a:ext cx="6248400" cy="2259623"/>
            </a:xfrm>
            <a:prstGeom prst="rect">
              <a:avLst/>
            </a:prstGeom>
            <a:solidFill>
              <a:srgbClr val="EDE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dirty="0">
                <a:latin typeface="游ゴシック" panose="020B0400000000000000" pitchFamily="50" charset="-128"/>
                <a:ea typeface="游ゴシック" panose="020B0400000000000000" pitchFamily="50" charset="-128"/>
              </a:endParaRPr>
            </a:p>
          </p:txBody>
        </p:sp>
        <p:sp>
          <p:nvSpPr>
            <p:cNvPr id="28" name="テキスト ボックス 6">
              <a:extLst>
                <a:ext uri="{FF2B5EF4-FFF2-40B4-BE49-F238E27FC236}">
                  <a16:creationId xmlns:a16="http://schemas.microsoft.com/office/drawing/2014/main" id="{989D4178-0D9F-43B2-AD33-934A2F1B6E4F}"/>
                </a:ext>
              </a:extLst>
            </p:cNvPr>
            <p:cNvSpPr txBox="1">
              <a:spLocks noChangeArrowheads="1"/>
            </p:cNvSpPr>
            <p:nvPr/>
          </p:nvSpPr>
          <p:spPr bwMode="auto">
            <a:xfrm>
              <a:off x="2870999" y="3672989"/>
              <a:ext cx="4205654"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游ゴシック" panose="020B0400000000000000" pitchFamily="50" charset="-128"/>
                  <a:ea typeface="游ゴシック" panose="020B04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algn="ctr" eaLnBrk="1" hangingPunct="1">
                <a:spcBef>
                  <a:spcPct val="0"/>
                </a:spcBef>
                <a:buFontTx/>
                <a:buNone/>
              </a:pPr>
              <a:r>
                <a:rPr lang="ja-JP" altLang="en-US" sz="1662" b="1" dirty="0">
                  <a:solidFill>
                    <a:schemeClr val="tx1">
                      <a:lumMod val="85000"/>
                      <a:lumOff val="15000"/>
                    </a:schemeClr>
                  </a:solidFill>
                </a:rPr>
                <a:t>営業本部</a:t>
              </a:r>
              <a:endParaRPr lang="en-US" altLang="ja-JP" sz="1662" b="1" dirty="0">
                <a:solidFill>
                  <a:schemeClr val="tx1">
                    <a:lumMod val="85000"/>
                    <a:lumOff val="15000"/>
                  </a:schemeClr>
                </a:solidFill>
              </a:endParaRPr>
            </a:p>
            <a:p>
              <a:pPr algn="ctr" eaLnBrk="1" hangingPunct="1">
                <a:spcBef>
                  <a:spcPct val="0"/>
                </a:spcBef>
                <a:buFontTx/>
                <a:buNone/>
              </a:pPr>
              <a:r>
                <a:rPr lang="ja-JP" altLang="en-US" sz="1662" b="1" dirty="0">
                  <a:solidFill>
                    <a:schemeClr val="tx1">
                      <a:lumMod val="85000"/>
                      <a:lumOff val="15000"/>
                    </a:schemeClr>
                  </a:solidFill>
                </a:rPr>
                <a:t>ビジネス開発局 ビジネスプロデュース部</a:t>
              </a:r>
              <a:endParaRPr lang="en-US" altLang="ja-JP" sz="1662" b="1" dirty="0">
                <a:solidFill>
                  <a:schemeClr val="tx1">
                    <a:lumMod val="85000"/>
                    <a:lumOff val="15000"/>
                  </a:schemeClr>
                </a:solidFill>
              </a:endParaRPr>
            </a:p>
          </p:txBody>
        </p:sp>
        <p:sp>
          <p:nvSpPr>
            <p:cNvPr id="29" name="テキスト ボックス 6">
              <a:extLst>
                <a:ext uri="{FF2B5EF4-FFF2-40B4-BE49-F238E27FC236}">
                  <a16:creationId xmlns:a16="http://schemas.microsoft.com/office/drawing/2014/main" id="{08015B3C-352C-4355-A9C3-24305663587A}"/>
                </a:ext>
              </a:extLst>
            </p:cNvPr>
            <p:cNvSpPr txBox="1">
              <a:spLocks noChangeArrowheads="1"/>
            </p:cNvSpPr>
            <p:nvPr/>
          </p:nvSpPr>
          <p:spPr bwMode="auto">
            <a:xfrm>
              <a:off x="2402321" y="4276872"/>
              <a:ext cx="4205654" cy="85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游ゴシック" panose="020B0400000000000000" pitchFamily="50" charset="-128"/>
                  <a:ea typeface="游ゴシック" panose="020B04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eaLnBrk="1" hangingPunct="1">
                <a:spcBef>
                  <a:spcPct val="0"/>
                </a:spcBef>
                <a:buFontTx/>
                <a:buNone/>
              </a:pPr>
              <a:r>
                <a:rPr lang="en-US" altLang="ja-JP" sz="1662" b="1" dirty="0">
                  <a:solidFill>
                    <a:schemeClr val="tx1">
                      <a:lumMod val="85000"/>
                      <a:lumOff val="15000"/>
                    </a:schemeClr>
                  </a:solidFill>
                </a:rPr>
                <a:t>: </a:t>
              </a:r>
              <a:r>
                <a:rPr lang="ja-JP" altLang="en-US" sz="1662" b="1" dirty="0">
                  <a:solidFill>
                    <a:schemeClr val="tx1">
                      <a:lumMod val="85000"/>
                      <a:lumOff val="15000"/>
                    </a:schemeClr>
                  </a:solidFill>
                </a:rPr>
                <a:t>川合　秀典</a:t>
              </a:r>
              <a:endParaRPr lang="en-US" altLang="ja-JP" sz="1662" b="1" dirty="0">
                <a:solidFill>
                  <a:schemeClr val="tx1">
                    <a:lumMod val="85000"/>
                    <a:lumOff val="15000"/>
                  </a:schemeClr>
                </a:solidFill>
              </a:endParaRPr>
            </a:p>
            <a:p>
              <a:pPr eaLnBrk="1" hangingPunct="1">
                <a:spcBef>
                  <a:spcPct val="0"/>
                </a:spcBef>
                <a:buFontTx/>
                <a:buNone/>
              </a:pPr>
              <a:r>
                <a:rPr lang="en-US" altLang="ja-JP" sz="1662" b="1" dirty="0">
                  <a:solidFill>
                    <a:schemeClr val="tx1">
                      <a:lumMod val="85000"/>
                      <a:lumOff val="15000"/>
                    </a:schemeClr>
                  </a:solidFill>
                </a:rPr>
                <a:t>: 03-5501-7986</a:t>
              </a:r>
            </a:p>
            <a:p>
              <a:pPr>
                <a:spcBef>
                  <a:spcPct val="0"/>
                </a:spcBef>
                <a:buNone/>
              </a:pPr>
              <a:r>
                <a:rPr lang="en-US" altLang="ja-JP" sz="1662" b="1" dirty="0">
                  <a:solidFill>
                    <a:schemeClr val="tx1">
                      <a:lumMod val="85000"/>
                      <a:lumOff val="15000"/>
                    </a:schemeClr>
                  </a:solidFill>
                </a:rPr>
                <a:t>:</a:t>
              </a:r>
              <a:r>
                <a:rPr lang="en-US" altLang="ja-JP" sz="1662" dirty="0">
                  <a:solidFill>
                    <a:schemeClr val="tx1">
                      <a:lumMod val="85000"/>
                      <a:lumOff val="15000"/>
                    </a:schemeClr>
                  </a:solidFill>
                  <a:hlinkClick r:id="rId3">
                    <a:extLst>
                      <a:ext uri="{A12FA001-AC4F-418D-AE19-62706E023703}">
                        <ahyp:hlinkClr xmlns:ahyp="http://schemas.microsoft.com/office/drawing/2018/hyperlinkcolor" val="tx"/>
                      </a:ext>
                    </a:extLst>
                  </a:hlinkClick>
                </a:rPr>
                <a:t> </a:t>
              </a:r>
              <a:r>
                <a:rPr lang="en-US" altLang="ja-JP" sz="1662" dirty="0">
                  <a:solidFill>
                    <a:schemeClr val="tx1">
                      <a:lumMod val="85000"/>
                      <a:lumOff val="15000"/>
                    </a:schemeClr>
                  </a:solidFill>
                  <a:hlinkClick r:id="rId4">
                    <a:extLst>
                      <a:ext uri="{A12FA001-AC4F-418D-AE19-62706E023703}">
                        <ahyp:hlinkClr xmlns:ahyp="http://schemas.microsoft.com/office/drawing/2018/hyperlinkcolor" val="tx"/>
                      </a:ext>
                    </a:extLst>
                  </a:hlinkClick>
                </a:rPr>
                <a:t>h.kawai.e3r@metro-ad.jp</a:t>
              </a:r>
              <a:endParaRPr lang="en-US" altLang="ja-JP" sz="1662" b="1" dirty="0">
                <a:solidFill>
                  <a:schemeClr val="tx1">
                    <a:lumMod val="85000"/>
                    <a:lumOff val="15000"/>
                  </a:schemeClr>
                </a:solidFill>
              </a:endParaRPr>
            </a:p>
          </p:txBody>
        </p:sp>
        <p:sp>
          <p:nvSpPr>
            <p:cNvPr id="30" name="正方形/長方形 2">
              <a:extLst>
                <a:ext uri="{FF2B5EF4-FFF2-40B4-BE49-F238E27FC236}">
                  <a16:creationId xmlns:a16="http://schemas.microsoft.com/office/drawing/2014/main" id="{6C165EDE-703F-4A31-A667-45D6D39C6821}"/>
                </a:ext>
              </a:extLst>
            </p:cNvPr>
            <p:cNvSpPr>
              <a:spLocks noChangeArrowheads="1"/>
            </p:cNvSpPr>
            <p:nvPr/>
          </p:nvSpPr>
          <p:spPr bwMode="auto">
            <a:xfrm>
              <a:off x="1712126" y="4276872"/>
              <a:ext cx="823546" cy="85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游ゴシック" panose="020B0400000000000000" pitchFamily="50" charset="-128"/>
                  <a:ea typeface="游ゴシック" panose="020B04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eaLnBrk="1" hangingPunct="1">
                <a:spcBef>
                  <a:spcPct val="0"/>
                </a:spcBef>
                <a:buFontTx/>
                <a:buNone/>
              </a:pPr>
              <a:r>
                <a:rPr lang="ja-JP" altLang="en-US" sz="1662" b="1" dirty="0">
                  <a:solidFill>
                    <a:schemeClr val="tx1">
                      <a:lumMod val="85000"/>
                      <a:lumOff val="15000"/>
                    </a:schemeClr>
                  </a:solidFill>
                </a:rPr>
                <a:t>担当者</a:t>
              </a:r>
              <a:endParaRPr lang="en-US" altLang="ja-JP" sz="1662" b="1" dirty="0">
                <a:solidFill>
                  <a:schemeClr val="tx1">
                    <a:lumMod val="85000"/>
                    <a:lumOff val="15000"/>
                  </a:schemeClr>
                </a:solidFill>
              </a:endParaRPr>
            </a:p>
            <a:p>
              <a:pPr eaLnBrk="1" hangingPunct="1">
                <a:spcBef>
                  <a:spcPct val="0"/>
                </a:spcBef>
                <a:buFontTx/>
                <a:buNone/>
              </a:pPr>
              <a:r>
                <a:rPr lang="en-US" altLang="ja-JP" sz="1662" b="1" dirty="0">
                  <a:solidFill>
                    <a:schemeClr val="tx1">
                      <a:lumMod val="85000"/>
                      <a:lumOff val="15000"/>
                    </a:schemeClr>
                  </a:solidFill>
                </a:rPr>
                <a:t>TEL</a:t>
              </a:r>
            </a:p>
            <a:p>
              <a:pPr eaLnBrk="1" hangingPunct="1">
                <a:spcBef>
                  <a:spcPct val="0"/>
                </a:spcBef>
                <a:buFontTx/>
                <a:buNone/>
              </a:pPr>
              <a:r>
                <a:rPr lang="en-US" altLang="ja-JP" sz="1662" b="1" dirty="0">
                  <a:solidFill>
                    <a:schemeClr val="tx1">
                      <a:lumMod val="85000"/>
                      <a:lumOff val="15000"/>
                    </a:schemeClr>
                  </a:solidFill>
                </a:rPr>
                <a:t>MAIL</a:t>
              </a:r>
              <a:r>
                <a:rPr lang="ja-JP" altLang="en-US" sz="1662" b="1" dirty="0">
                  <a:solidFill>
                    <a:schemeClr val="tx1">
                      <a:lumMod val="85000"/>
                      <a:lumOff val="15000"/>
                    </a:schemeClr>
                  </a:solidFill>
                </a:rPr>
                <a:t>   </a:t>
              </a:r>
              <a:endParaRPr lang="ja-JP" altLang="en-US" sz="1662" dirty="0">
                <a:solidFill>
                  <a:schemeClr val="tx1">
                    <a:lumMod val="85000"/>
                    <a:lumOff val="15000"/>
                  </a:schemeClr>
                </a:solidFill>
              </a:endParaRPr>
            </a:p>
          </p:txBody>
        </p:sp>
        <p:sp>
          <p:nvSpPr>
            <p:cNvPr id="31" name="正方形/長方形 3">
              <a:extLst>
                <a:ext uri="{FF2B5EF4-FFF2-40B4-BE49-F238E27FC236}">
                  <a16:creationId xmlns:a16="http://schemas.microsoft.com/office/drawing/2014/main" id="{B4C7ACEE-AE95-4045-B409-54D5E6BD9EE9}"/>
                </a:ext>
              </a:extLst>
            </p:cNvPr>
            <p:cNvSpPr>
              <a:spLocks noChangeArrowheads="1"/>
            </p:cNvSpPr>
            <p:nvPr/>
          </p:nvSpPr>
          <p:spPr bwMode="auto">
            <a:xfrm>
              <a:off x="1989083" y="5308503"/>
              <a:ext cx="569448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游ゴシック" panose="020B0400000000000000" pitchFamily="50" charset="-128"/>
                  <a:ea typeface="游ゴシック" panose="020B0400000000000000" pitchFamily="50" charset="-128"/>
                </a:defRPr>
              </a:lvl1pPr>
              <a:lvl2pPr marL="742950" indent="-285750">
                <a:spcBef>
                  <a:spcPct val="20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2pPr>
              <a:lvl3pPr marL="1143000" indent="-228600">
                <a:spcBef>
                  <a:spcPct val="200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3pPr>
              <a:lvl4pPr marL="16002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spcBef>
                  <a:spcPct val="200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algn="ctr">
                <a:spcBef>
                  <a:spcPct val="0"/>
                </a:spcBef>
                <a:buFontTx/>
                <a:buNone/>
              </a:pPr>
              <a:r>
                <a:rPr lang="ja-JP" altLang="en-US" sz="1662" b="1" dirty="0">
                  <a:solidFill>
                    <a:schemeClr val="tx1">
                      <a:lumMod val="85000"/>
                      <a:lumOff val="15000"/>
                    </a:schemeClr>
                  </a:solidFill>
                </a:rPr>
                <a:t>ご不明な点がございましたらお気軽にお問い合わせ下さい</a:t>
              </a:r>
              <a:endParaRPr lang="ja-JP" altLang="en-US" sz="1662" dirty="0">
                <a:solidFill>
                  <a:schemeClr val="tx1">
                    <a:lumMod val="85000"/>
                    <a:lumOff val="15000"/>
                  </a:schemeClr>
                </a:solidFill>
              </a:endParaRPr>
            </a:p>
          </p:txBody>
        </p:sp>
      </p:grpSp>
    </p:spTree>
    <p:extLst>
      <p:ext uri="{BB962C8B-B14F-4D97-AF65-F5344CB8AC3E}">
        <p14:creationId xmlns:p14="http://schemas.microsoft.com/office/powerpoint/2010/main" val="29031454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772</Words>
  <Application>Microsoft Office PowerPoint</Application>
  <PresentationFormat>A4 210 x 297 mm</PresentationFormat>
  <Paragraphs>147</Paragraphs>
  <Slides>5</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vt:i4>
      </vt:variant>
    </vt:vector>
  </HeadingPairs>
  <TitlesOfParts>
    <vt:vector size="15" baseType="lpstr">
      <vt:lpstr>HG創英ﾌﾟﾚｾﾞﾝｽEB</vt:lpstr>
      <vt:lpstr>UD デジタル 教科書体 NK-B</vt:lpstr>
      <vt:lpstr>Meiryo</vt:lpstr>
      <vt:lpstr>Meiryo</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RKB MICイノベーション</dc:creator>
  <cp:lastModifiedBy>川合秀典</cp:lastModifiedBy>
  <cp:revision>68</cp:revision>
  <cp:lastPrinted>2021-02-19T12:17:01Z</cp:lastPrinted>
  <dcterms:created xsi:type="dcterms:W3CDTF">2021-02-16T06:40:34Z</dcterms:created>
  <dcterms:modified xsi:type="dcterms:W3CDTF">2021-11-02T03:39:11Z</dcterms:modified>
</cp:coreProperties>
</file>