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485" r:id="rId2"/>
    <p:sldId id="500" r:id="rId3"/>
    <p:sldId id="487" r:id="rId4"/>
    <p:sldId id="448" r:id="rId5"/>
    <p:sldId id="496" r:id="rId6"/>
    <p:sldId id="455" r:id="rId7"/>
    <p:sldId id="456" r:id="rId8"/>
    <p:sldId id="458" r:id="rId9"/>
    <p:sldId id="476" r:id="rId10"/>
    <p:sldId id="461" r:id="rId11"/>
    <p:sldId id="460" r:id="rId12"/>
    <p:sldId id="462" r:id="rId13"/>
    <p:sldId id="518" r:id="rId14"/>
    <p:sldId id="464" r:id="rId15"/>
    <p:sldId id="524" r:id="rId16"/>
    <p:sldId id="520" r:id="rId17"/>
    <p:sldId id="491" r:id="rId18"/>
    <p:sldId id="489" r:id="rId19"/>
    <p:sldId id="467" r:id="rId20"/>
    <p:sldId id="468" r:id="rId21"/>
    <p:sldId id="469" r:id="rId22"/>
    <p:sldId id="495" r:id="rId23"/>
    <p:sldId id="507" r:id="rId24"/>
    <p:sldId id="517" r:id="rId25"/>
    <p:sldId id="513" r:id="rId26"/>
    <p:sldId id="506" r:id="rId27"/>
    <p:sldId id="472" r:id="rId28"/>
    <p:sldId id="473" r:id="rId29"/>
    <p:sldId id="497" r:id="rId30"/>
    <p:sldId id="478" r:id="rId31"/>
    <p:sldId id="479" r:id="rId32"/>
    <p:sldId id="480" r:id="rId33"/>
    <p:sldId id="481" r:id="rId34"/>
    <p:sldId id="482" r:id="rId35"/>
    <p:sldId id="483" r:id="rId36"/>
    <p:sldId id="492" r:id="rId37"/>
    <p:sldId id="474" r:id="rId3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21" userDrawn="1">
          <p15:clr>
            <a:srgbClr val="A4A3A4"/>
          </p15:clr>
        </p15:guide>
        <p15:guide id="3" orient="horz" pos="300" userDrawn="1">
          <p15:clr>
            <a:srgbClr val="A4A3A4"/>
          </p15:clr>
        </p15:guide>
        <p15:guide id="4" pos="75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2024"/>
    <a:srgbClr val="E9FD36"/>
    <a:srgbClr val="EEEFF0"/>
    <a:srgbClr val="C3C3C3"/>
    <a:srgbClr val="142244"/>
    <a:srgbClr val="F3A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15"/>
    <p:restoredTop sz="94646"/>
  </p:normalViewPr>
  <p:slideViewPr>
    <p:cSldViewPr snapToGrid="0" snapToObjects="1">
      <p:cViewPr varScale="1">
        <p:scale>
          <a:sx n="114" d="100"/>
          <a:sy n="114" d="100"/>
        </p:scale>
        <p:origin x="728" y="168"/>
      </p:cViewPr>
      <p:guideLst>
        <p:guide orient="horz" pos="3952"/>
        <p:guide pos="121"/>
        <p:guide orient="horz" pos="300"/>
        <p:guide pos="75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_____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___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______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接触無し</c:v>
                </c:pt>
              </c:strCache>
            </c:strRef>
          </c:tx>
          <c:spPr>
            <a:solidFill>
              <a:srgbClr val="1B2024"/>
            </a:solidFill>
            <a:ln>
              <a:solidFill>
                <a:schemeClr val="bg1"/>
              </a:solidFill>
            </a:ln>
          </c:spPr>
          <c:invertIfNegative val="0"/>
          <c:dLbls>
            <c:spPr>
              <a:noFill/>
              <a:ln>
                <a:noFill/>
              </a:ln>
              <a:effectLst/>
            </c:spPr>
            <c:txPr>
              <a:bodyPr/>
              <a:lstStyle/>
              <a:p>
                <a:pPr>
                  <a:defRPr sz="11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分類 1</c:v>
                </c:pt>
              </c:strCache>
            </c:strRef>
          </c:cat>
          <c:val>
            <c:numRef>
              <c:f>Sheet1!$B$2</c:f>
              <c:numCache>
                <c:formatCode>0%</c:formatCode>
                <c:ptCount val="1"/>
                <c:pt idx="0">
                  <c:v>0.3</c:v>
                </c:pt>
              </c:numCache>
            </c:numRef>
          </c:val>
          <c:extLst>
            <c:ext xmlns:c16="http://schemas.microsoft.com/office/drawing/2014/chart" uri="{C3380CC4-5D6E-409C-BE32-E72D297353CC}">
              <c16:uniqueId val="{00000000-5379-4544-AFAD-A55D3EB75170}"/>
            </c:ext>
          </c:extLst>
        </c:ser>
        <c:ser>
          <c:idx val="1"/>
          <c:order val="1"/>
          <c:tx>
            <c:strRef>
              <c:f>Sheet1!$C$1</c:f>
              <c:strCache>
                <c:ptCount val="1"/>
                <c:pt idx="0">
                  <c:v>接触有り</c:v>
                </c:pt>
              </c:strCache>
            </c:strRef>
          </c:tx>
          <c:spPr>
            <a:solidFill>
              <a:srgbClr val="E9FD36"/>
            </a:solidFill>
            <a:ln>
              <a:solidFill>
                <a:schemeClr val="bg1"/>
              </a:solidFill>
            </a:ln>
          </c:spPr>
          <c:invertIfNegative val="0"/>
          <c:dLbls>
            <c:dLbl>
              <c:idx val="0"/>
              <c:spPr>
                <a:noFill/>
                <a:ln>
                  <a:noFill/>
                </a:ln>
                <a:effectLst/>
              </c:spPr>
              <c:txPr>
                <a:bodyPr/>
                <a:lstStyle/>
                <a:p>
                  <a:pPr>
                    <a:defRPr sz="11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extLst>
                <c:ext xmlns:c16="http://schemas.microsoft.com/office/drawing/2014/chart" uri="{C3380CC4-5D6E-409C-BE32-E72D297353CC}">
                  <c16:uniqueId val="{00000002-5379-4544-AFAD-A55D3EB7517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分類 1</c:v>
                </c:pt>
              </c:strCache>
            </c:strRef>
          </c:cat>
          <c:val>
            <c:numRef>
              <c:f>Sheet1!$C$2</c:f>
              <c:numCache>
                <c:formatCode>0%</c:formatCode>
                <c:ptCount val="1"/>
                <c:pt idx="0">
                  <c:v>0.4</c:v>
                </c:pt>
              </c:numCache>
            </c:numRef>
          </c:val>
          <c:extLst>
            <c:ext xmlns:c16="http://schemas.microsoft.com/office/drawing/2014/chart" uri="{C3380CC4-5D6E-409C-BE32-E72D297353CC}">
              <c16:uniqueId val="{00000001-5379-4544-AFAD-A55D3EB75170}"/>
            </c:ext>
          </c:extLst>
        </c:ser>
        <c:dLbls>
          <c:showLegendKey val="0"/>
          <c:showVal val="1"/>
          <c:showCatName val="0"/>
          <c:showSerName val="0"/>
          <c:showPercent val="0"/>
          <c:showBubbleSize val="0"/>
        </c:dLbls>
        <c:gapWidth val="75"/>
        <c:axId val="51334144"/>
        <c:axId val="42926080"/>
      </c:barChart>
      <c:catAx>
        <c:axId val="51334144"/>
        <c:scaling>
          <c:orientation val="minMax"/>
        </c:scaling>
        <c:delete val="1"/>
        <c:axPos val="b"/>
        <c:numFmt formatCode="General" sourceLinked="0"/>
        <c:majorTickMark val="none"/>
        <c:minorTickMark val="none"/>
        <c:tickLblPos val="nextTo"/>
        <c:crossAx val="42926080"/>
        <c:crosses val="autoZero"/>
        <c:auto val="1"/>
        <c:lblAlgn val="ctr"/>
        <c:lblOffset val="100"/>
        <c:noMultiLvlLbl val="0"/>
      </c:catAx>
      <c:valAx>
        <c:axId val="42926080"/>
        <c:scaling>
          <c:orientation val="minMax"/>
          <c:max val="0.5"/>
        </c:scaling>
        <c:delete val="0"/>
        <c:axPos val="l"/>
        <c:numFmt formatCode="0%" sourceLinked="0"/>
        <c:majorTickMark val="none"/>
        <c:minorTickMark val="none"/>
        <c:tickLblPos val="nextTo"/>
        <c:crossAx val="51334144"/>
        <c:crosses val="autoZero"/>
        <c:crossBetween val="between"/>
        <c:majorUnit val="0.1"/>
      </c:valAx>
    </c:plotArea>
    <c:legend>
      <c:legendPos val="b"/>
      <c:overlay val="0"/>
    </c:legend>
    <c:plotVisOnly val="1"/>
    <c:dispBlanksAs val="gap"/>
    <c:showDLblsOverMax val="0"/>
  </c:chart>
  <c:txPr>
    <a:bodyPr/>
    <a:lstStyle/>
    <a:p>
      <a:pPr>
        <a:defRPr sz="900" b="0" i="0">
          <a:solidFill>
            <a:srgbClr val="1B2024"/>
          </a:solidFill>
          <a:latin typeface="Hiragino Sans W3" panose="020B0300000000000000" pitchFamily="34" charset="-128"/>
          <a:ea typeface="Hiragino Sans W3" panose="020B0300000000000000" pitchFamily="34"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接触無し</c:v>
                </c:pt>
              </c:strCache>
            </c:strRef>
          </c:tx>
          <c:spPr>
            <a:solidFill>
              <a:srgbClr val="1B2024"/>
            </a:solidFill>
            <a:ln>
              <a:solidFill>
                <a:schemeClr val="bg1"/>
              </a:solidFill>
            </a:ln>
          </c:spPr>
          <c:invertIfNegative val="0"/>
          <c:dLbls>
            <c:dLbl>
              <c:idx val="0"/>
              <c:tx>
                <c:rich>
                  <a:bodyPr/>
                  <a:lstStyle/>
                  <a:p>
                    <a:r>
                      <a:rPr lang="en-US" altLang="ja-JP"/>
                      <a:t>18</a:t>
                    </a:r>
                    <a:r>
                      <a:rPr lang="ja-JP" altLang="en-US"/>
                      <a:t>％</a:t>
                    </a:r>
                    <a:endParaRPr lang="en-US" altLang="ja-JP"/>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10-8949-8943-89A2590CDABF}"/>
                </c:ext>
              </c:extLst>
            </c:dLbl>
            <c:spPr>
              <a:noFill/>
              <a:ln>
                <a:noFill/>
              </a:ln>
              <a:effectLst/>
            </c:spPr>
            <c:txPr>
              <a:bodyPr/>
              <a:lstStyle/>
              <a:p>
                <a:pPr>
                  <a:defRPr sz="12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分類 1</c:v>
                </c:pt>
              </c:strCache>
            </c:strRef>
          </c:cat>
          <c:val>
            <c:numRef>
              <c:f>Sheet1!$B$2</c:f>
              <c:numCache>
                <c:formatCode>General</c:formatCode>
                <c:ptCount val="1"/>
                <c:pt idx="0">
                  <c:v>0.18</c:v>
                </c:pt>
              </c:numCache>
            </c:numRef>
          </c:val>
          <c:extLst>
            <c:ext xmlns:c16="http://schemas.microsoft.com/office/drawing/2014/chart" uri="{C3380CC4-5D6E-409C-BE32-E72D297353CC}">
              <c16:uniqueId val="{00000000-5A10-8949-8943-89A2590CDABF}"/>
            </c:ext>
          </c:extLst>
        </c:ser>
        <c:ser>
          <c:idx val="1"/>
          <c:order val="1"/>
          <c:tx>
            <c:strRef>
              <c:f>Sheet1!$C$1</c:f>
              <c:strCache>
                <c:ptCount val="1"/>
                <c:pt idx="0">
                  <c:v>接触有り</c:v>
                </c:pt>
              </c:strCache>
            </c:strRef>
          </c:tx>
          <c:spPr>
            <a:solidFill>
              <a:srgbClr val="E9FD36"/>
            </a:solidFill>
            <a:ln>
              <a:solidFill>
                <a:schemeClr val="bg1"/>
              </a:solidFill>
            </a:ln>
          </c:spPr>
          <c:invertIfNegative val="0"/>
          <c:dLbls>
            <c:dLbl>
              <c:idx val="0"/>
              <c:tx>
                <c:rich>
                  <a:bodyPr/>
                  <a:lstStyle/>
                  <a:p>
                    <a:r>
                      <a:rPr lang="en-US" altLang="ja-JP"/>
                      <a:t>23</a:t>
                    </a:r>
                    <a:r>
                      <a:rPr lang="ja-JP" altLang="en-US"/>
                      <a:t>％</a:t>
                    </a:r>
                    <a:endParaRPr lang="en-US" altLang="ja-JP"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10-8949-8943-89A2590CDABF}"/>
                </c:ext>
              </c:extLst>
            </c:dLbl>
            <c:spPr>
              <a:noFill/>
              <a:ln>
                <a:noFill/>
              </a:ln>
              <a:effectLst/>
            </c:spPr>
            <c:txPr>
              <a:bodyPr/>
              <a:lstStyle/>
              <a:p>
                <a:pPr>
                  <a:defRPr sz="12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分類 1</c:v>
                </c:pt>
              </c:strCache>
            </c:strRef>
          </c:cat>
          <c:val>
            <c:numRef>
              <c:f>Sheet1!$C$2</c:f>
              <c:numCache>
                <c:formatCode>General</c:formatCode>
                <c:ptCount val="1"/>
                <c:pt idx="0">
                  <c:v>0.23</c:v>
                </c:pt>
              </c:numCache>
            </c:numRef>
          </c:val>
          <c:extLst>
            <c:ext xmlns:c16="http://schemas.microsoft.com/office/drawing/2014/chart" uri="{C3380CC4-5D6E-409C-BE32-E72D297353CC}">
              <c16:uniqueId val="{00000001-5A10-8949-8943-89A2590CDABF}"/>
            </c:ext>
          </c:extLst>
        </c:ser>
        <c:dLbls>
          <c:showLegendKey val="0"/>
          <c:showVal val="1"/>
          <c:showCatName val="0"/>
          <c:showSerName val="0"/>
          <c:showPercent val="0"/>
          <c:showBubbleSize val="0"/>
        </c:dLbls>
        <c:gapWidth val="75"/>
        <c:axId val="52273152"/>
        <c:axId val="42925376"/>
      </c:barChart>
      <c:catAx>
        <c:axId val="52273152"/>
        <c:scaling>
          <c:orientation val="minMax"/>
        </c:scaling>
        <c:delete val="1"/>
        <c:axPos val="b"/>
        <c:numFmt formatCode="General" sourceLinked="0"/>
        <c:majorTickMark val="none"/>
        <c:minorTickMark val="none"/>
        <c:tickLblPos val="nextTo"/>
        <c:crossAx val="42925376"/>
        <c:crosses val="autoZero"/>
        <c:auto val="1"/>
        <c:lblAlgn val="ctr"/>
        <c:lblOffset val="100"/>
        <c:noMultiLvlLbl val="0"/>
      </c:catAx>
      <c:valAx>
        <c:axId val="42925376"/>
        <c:scaling>
          <c:orientation val="minMax"/>
          <c:max val="0.5"/>
        </c:scaling>
        <c:delete val="0"/>
        <c:axPos val="l"/>
        <c:numFmt formatCode="0%" sourceLinked="0"/>
        <c:majorTickMark val="none"/>
        <c:minorTickMark val="none"/>
        <c:tickLblPos val="nextTo"/>
        <c:crossAx val="52273152"/>
        <c:crosses val="autoZero"/>
        <c:crossBetween val="between"/>
        <c:majorUnit val="0.1"/>
      </c:valAx>
    </c:plotArea>
    <c:legend>
      <c:legendPos val="b"/>
      <c:overlay val="0"/>
    </c:legend>
    <c:plotVisOnly val="1"/>
    <c:dispBlanksAs val="gap"/>
    <c:showDLblsOverMax val="0"/>
  </c:chart>
  <c:txPr>
    <a:bodyPr/>
    <a:lstStyle/>
    <a:p>
      <a:pPr>
        <a:defRPr sz="900" b="0" i="0">
          <a:solidFill>
            <a:srgbClr val="1B2024"/>
          </a:solidFill>
          <a:latin typeface="Hiragino Sans W3" panose="020B0300000000000000" pitchFamily="34" charset="-128"/>
          <a:ea typeface="Hiragino Sans W3" panose="020B0300000000000000" pitchFamily="34"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接触無し</c:v>
                </c:pt>
              </c:strCache>
            </c:strRef>
          </c:tx>
          <c:spPr>
            <a:solidFill>
              <a:srgbClr val="1B2024"/>
            </a:solidFill>
            <a:ln>
              <a:solidFill>
                <a:schemeClr val="bg1"/>
              </a:solidFill>
            </a:ln>
          </c:spPr>
          <c:invertIfNegative val="0"/>
          <c:dLbls>
            <c:dLbl>
              <c:idx val="0"/>
              <c:tx>
                <c:rich>
                  <a:bodyPr/>
                  <a:lstStyle/>
                  <a:p>
                    <a:r>
                      <a:rPr lang="en-US" altLang="ja-JP"/>
                      <a:t>20</a:t>
                    </a:r>
                    <a:r>
                      <a:rPr lang="ja-JP" altLang="en-US"/>
                      <a:t>％</a:t>
                    </a:r>
                    <a:endParaRPr lang="en-US" altLang="ja-JP"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B5-D242-A73B-4DE9149E941C}"/>
                </c:ext>
              </c:extLst>
            </c:dLbl>
            <c:spPr>
              <a:noFill/>
              <a:ln>
                <a:noFill/>
              </a:ln>
              <a:effectLst/>
            </c:spPr>
            <c:txPr>
              <a:bodyPr wrap="square" lIns="38100" tIns="19050" rIns="38100" bIns="19050" anchor="ctr">
                <a:spAutoFit/>
              </a:bodyPr>
              <a:lstStyle/>
              <a:p>
                <a:pPr>
                  <a:defRPr sz="12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分類 1</c:v>
                </c:pt>
              </c:strCache>
            </c:strRef>
          </c:cat>
          <c:val>
            <c:numRef>
              <c:f>Sheet1!$B$2</c:f>
              <c:numCache>
                <c:formatCode>General</c:formatCode>
                <c:ptCount val="1"/>
                <c:pt idx="0">
                  <c:v>0.2</c:v>
                </c:pt>
              </c:numCache>
            </c:numRef>
          </c:val>
          <c:extLst>
            <c:ext xmlns:c16="http://schemas.microsoft.com/office/drawing/2014/chart" uri="{C3380CC4-5D6E-409C-BE32-E72D297353CC}">
              <c16:uniqueId val="{00000000-23B5-D242-A73B-4DE9149E941C}"/>
            </c:ext>
          </c:extLst>
        </c:ser>
        <c:ser>
          <c:idx val="1"/>
          <c:order val="1"/>
          <c:tx>
            <c:strRef>
              <c:f>Sheet1!$C$1</c:f>
              <c:strCache>
                <c:ptCount val="1"/>
                <c:pt idx="0">
                  <c:v>接触有り</c:v>
                </c:pt>
              </c:strCache>
            </c:strRef>
          </c:tx>
          <c:spPr>
            <a:solidFill>
              <a:srgbClr val="E9FD36"/>
            </a:solidFill>
            <a:ln>
              <a:solidFill>
                <a:schemeClr val="bg1"/>
              </a:solidFill>
            </a:ln>
          </c:spPr>
          <c:invertIfNegative val="0"/>
          <c:dLbls>
            <c:dLbl>
              <c:idx val="0"/>
              <c:tx>
                <c:rich>
                  <a:bodyPr/>
                  <a:lstStyle/>
                  <a:p>
                    <a:r>
                      <a:rPr lang="en-US" altLang="ja-JP"/>
                      <a:t>30</a:t>
                    </a:r>
                    <a:r>
                      <a:rPr lang="ja-JP" altLang="en-US"/>
                      <a:t>％</a:t>
                    </a:r>
                    <a:endParaRPr lang="en-US" altLang="ja-JP"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B5-D242-A73B-4DE9149E941C}"/>
                </c:ext>
              </c:extLst>
            </c:dLbl>
            <c:spPr>
              <a:noFill/>
              <a:ln>
                <a:noFill/>
              </a:ln>
              <a:effectLst/>
            </c:spPr>
            <c:txPr>
              <a:bodyPr wrap="square" lIns="38100" tIns="19050" rIns="38100" bIns="19050" anchor="ctr">
                <a:spAutoFit/>
              </a:bodyPr>
              <a:lstStyle/>
              <a:p>
                <a:pPr>
                  <a:defRPr sz="12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分類 1</c:v>
                </c:pt>
              </c:strCache>
            </c:strRef>
          </c:cat>
          <c:val>
            <c:numRef>
              <c:f>Sheet1!$C$2</c:f>
              <c:numCache>
                <c:formatCode>General</c:formatCode>
                <c:ptCount val="1"/>
                <c:pt idx="0">
                  <c:v>0.3</c:v>
                </c:pt>
              </c:numCache>
            </c:numRef>
          </c:val>
          <c:extLst>
            <c:ext xmlns:c16="http://schemas.microsoft.com/office/drawing/2014/chart" uri="{C3380CC4-5D6E-409C-BE32-E72D297353CC}">
              <c16:uniqueId val="{00000001-23B5-D242-A73B-4DE9149E941C}"/>
            </c:ext>
          </c:extLst>
        </c:ser>
        <c:dLbls>
          <c:showLegendKey val="0"/>
          <c:showVal val="1"/>
          <c:showCatName val="0"/>
          <c:showSerName val="0"/>
          <c:showPercent val="0"/>
          <c:showBubbleSize val="0"/>
        </c:dLbls>
        <c:gapWidth val="75"/>
        <c:axId val="52505088"/>
        <c:axId val="42931264"/>
      </c:barChart>
      <c:catAx>
        <c:axId val="52505088"/>
        <c:scaling>
          <c:orientation val="minMax"/>
        </c:scaling>
        <c:delete val="1"/>
        <c:axPos val="b"/>
        <c:numFmt formatCode="General" sourceLinked="0"/>
        <c:majorTickMark val="none"/>
        <c:minorTickMark val="none"/>
        <c:tickLblPos val="nextTo"/>
        <c:crossAx val="42931264"/>
        <c:crosses val="autoZero"/>
        <c:auto val="1"/>
        <c:lblAlgn val="ctr"/>
        <c:lblOffset val="100"/>
        <c:noMultiLvlLbl val="0"/>
      </c:catAx>
      <c:valAx>
        <c:axId val="42931264"/>
        <c:scaling>
          <c:orientation val="minMax"/>
          <c:max val="0.5"/>
        </c:scaling>
        <c:delete val="0"/>
        <c:axPos val="l"/>
        <c:numFmt formatCode="0%" sourceLinked="0"/>
        <c:majorTickMark val="none"/>
        <c:minorTickMark val="none"/>
        <c:tickLblPos val="nextTo"/>
        <c:crossAx val="52505088"/>
        <c:crosses val="autoZero"/>
        <c:crossBetween val="between"/>
        <c:majorUnit val="0.1"/>
      </c:valAx>
    </c:plotArea>
    <c:legend>
      <c:legendPos val="b"/>
      <c:overlay val="0"/>
    </c:legend>
    <c:plotVisOnly val="1"/>
    <c:dispBlanksAs val="gap"/>
    <c:showDLblsOverMax val="0"/>
  </c:chart>
  <c:txPr>
    <a:bodyPr/>
    <a:lstStyle/>
    <a:p>
      <a:pPr>
        <a:defRPr sz="900" b="0" i="0">
          <a:solidFill>
            <a:srgbClr val="1B2024"/>
          </a:solidFill>
          <a:latin typeface="Hiragino Sans W3" panose="020B0300000000000000" pitchFamily="34" charset="-128"/>
          <a:ea typeface="Hiragino Sans W3" panose="020B0300000000000000" pitchFamily="34" charset="-128"/>
        </a:defRPr>
      </a:pPr>
      <a:endParaRPr lang="ja-JP"/>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接触無し</c:v>
                </c:pt>
              </c:strCache>
            </c:strRef>
          </c:tx>
          <c:spPr>
            <a:solidFill>
              <a:srgbClr val="1B2024"/>
            </a:solidFill>
            <a:ln>
              <a:solidFill>
                <a:schemeClr val="bg1"/>
              </a:solidFill>
            </a:ln>
          </c:spPr>
          <c:invertIfNegative val="0"/>
          <c:dLbls>
            <c:dLbl>
              <c:idx val="0"/>
              <c:tx>
                <c:rich>
                  <a:bodyPr/>
                  <a:lstStyle/>
                  <a:p>
                    <a:r>
                      <a:rPr lang="en-US" altLang="ja-JP"/>
                      <a:t>20</a:t>
                    </a:r>
                    <a:r>
                      <a:rPr lang="ja-JP" altLang="en-US"/>
                      <a:t>％</a:t>
                    </a:r>
                    <a:endParaRPr lang="en-US" altLang="ja-JP"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46-854E-B36D-CD79F64C9F0B}"/>
                </c:ext>
              </c:extLst>
            </c:dLbl>
            <c:spPr>
              <a:noFill/>
              <a:ln>
                <a:noFill/>
              </a:ln>
              <a:effectLst/>
            </c:spPr>
            <c:txPr>
              <a:bodyPr wrap="square" lIns="38100" tIns="19050" rIns="38100" bIns="19050" anchor="ctr">
                <a:spAutoFit/>
              </a:bodyPr>
              <a:lstStyle/>
              <a:p>
                <a:pPr>
                  <a:defRPr sz="12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分類 1</c:v>
                </c:pt>
              </c:strCache>
            </c:strRef>
          </c:cat>
          <c:val>
            <c:numRef>
              <c:f>Sheet1!$B$2</c:f>
              <c:numCache>
                <c:formatCode>General</c:formatCode>
                <c:ptCount val="1"/>
                <c:pt idx="0">
                  <c:v>0.2</c:v>
                </c:pt>
              </c:numCache>
            </c:numRef>
          </c:val>
          <c:extLst>
            <c:ext xmlns:c16="http://schemas.microsoft.com/office/drawing/2014/chart" uri="{C3380CC4-5D6E-409C-BE32-E72D297353CC}">
              <c16:uniqueId val="{00000000-BF46-854E-B36D-CD79F64C9F0B}"/>
            </c:ext>
          </c:extLst>
        </c:ser>
        <c:ser>
          <c:idx val="1"/>
          <c:order val="1"/>
          <c:tx>
            <c:strRef>
              <c:f>Sheet1!$C$1</c:f>
              <c:strCache>
                <c:ptCount val="1"/>
                <c:pt idx="0">
                  <c:v>接触有り</c:v>
                </c:pt>
              </c:strCache>
            </c:strRef>
          </c:tx>
          <c:spPr>
            <a:solidFill>
              <a:srgbClr val="E9FD36"/>
            </a:solidFill>
            <a:ln>
              <a:solidFill>
                <a:schemeClr val="bg1"/>
              </a:solidFill>
            </a:ln>
          </c:spPr>
          <c:invertIfNegative val="0"/>
          <c:dLbls>
            <c:dLbl>
              <c:idx val="0"/>
              <c:tx>
                <c:rich>
                  <a:bodyPr/>
                  <a:lstStyle/>
                  <a:p>
                    <a:r>
                      <a:rPr lang="en-US" altLang="ja-JP"/>
                      <a:t>30</a:t>
                    </a:r>
                    <a:r>
                      <a:rPr lang="ja-JP" altLang="en-US"/>
                      <a:t>％</a:t>
                    </a:r>
                    <a:endParaRPr lang="en-US" altLang="ja-JP"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46-854E-B36D-CD79F64C9F0B}"/>
                </c:ext>
              </c:extLst>
            </c:dLbl>
            <c:spPr>
              <a:noFill/>
              <a:ln>
                <a:noFill/>
              </a:ln>
              <a:effectLst/>
            </c:spPr>
            <c:txPr>
              <a:bodyPr wrap="square" lIns="38100" tIns="19050" rIns="38100" bIns="19050" anchor="ctr">
                <a:spAutoFit/>
              </a:bodyPr>
              <a:lstStyle/>
              <a:p>
                <a:pPr>
                  <a:defRPr sz="12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分類 1</c:v>
                </c:pt>
              </c:strCache>
            </c:strRef>
          </c:cat>
          <c:val>
            <c:numRef>
              <c:f>Sheet1!$C$2</c:f>
              <c:numCache>
                <c:formatCode>General</c:formatCode>
                <c:ptCount val="1"/>
                <c:pt idx="0">
                  <c:v>0.3</c:v>
                </c:pt>
              </c:numCache>
            </c:numRef>
          </c:val>
          <c:extLst>
            <c:ext xmlns:c16="http://schemas.microsoft.com/office/drawing/2014/chart" uri="{C3380CC4-5D6E-409C-BE32-E72D297353CC}">
              <c16:uniqueId val="{00000001-BF46-854E-B36D-CD79F64C9F0B}"/>
            </c:ext>
          </c:extLst>
        </c:ser>
        <c:dLbls>
          <c:showLegendKey val="0"/>
          <c:showVal val="1"/>
          <c:showCatName val="0"/>
          <c:showSerName val="0"/>
          <c:showPercent val="0"/>
          <c:showBubbleSize val="0"/>
        </c:dLbls>
        <c:gapWidth val="75"/>
        <c:axId val="52505088"/>
        <c:axId val="42931264"/>
      </c:barChart>
      <c:catAx>
        <c:axId val="52505088"/>
        <c:scaling>
          <c:orientation val="minMax"/>
        </c:scaling>
        <c:delete val="1"/>
        <c:axPos val="b"/>
        <c:numFmt formatCode="General" sourceLinked="0"/>
        <c:majorTickMark val="none"/>
        <c:minorTickMark val="none"/>
        <c:tickLblPos val="nextTo"/>
        <c:crossAx val="42931264"/>
        <c:crosses val="autoZero"/>
        <c:auto val="1"/>
        <c:lblAlgn val="ctr"/>
        <c:lblOffset val="100"/>
        <c:noMultiLvlLbl val="0"/>
      </c:catAx>
      <c:valAx>
        <c:axId val="42931264"/>
        <c:scaling>
          <c:orientation val="minMax"/>
          <c:max val="0.5"/>
        </c:scaling>
        <c:delete val="0"/>
        <c:axPos val="l"/>
        <c:numFmt formatCode="0%" sourceLinked="0"/>
        <c:majorTickMark val="none"/>
        <c:minorTickMark val="none"/>
        <c:tickLblPos val="nextTo"/>
        <c:crossAx val="52505088"/>
        <c:crosses val="autoZero"/>
        <c:crossBetween val="between"/>
        <c:majorUnit val="0.1"/>
      </c:valAx>
    </c:plotArea>
    <c:legend>
      <c:legendPos val="b"/>
      <c:overlay val="0"/>
    </c:legend>
    <c:plotVisOnly val="1"/>
    <c:dispBlanksAs val="gap"/>
    <c:showDLblsOverMax val="0"/>
  </c:chart>
  <c:txPr>
    <a:bodyPr/>
    <a:lstStyle/>
    <a:p>
      <a:pPr>
        <a:defRPr sz="900" b="0" i="0">
          <a:solidFill>
            <a:srgbClr val="1B2024"/>
          </a:solidFill>
          <a:latin typeface="Hiragino Sans W3" panose="020B0300000000000000" pitchFamily="34" charset="-128"/>
          <a:ea typeface="Hiragino Sans W3" panose="020B0300000000000000" pitchFamily="34"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39786025568744"/>
          <c:y val="0"/>
          <c:w val="0.53725315038017885"/>
          <c:h val="0.97262968786637427"/>
        </c:manualLayout>
      </c:layout>
      <c:barChart>
        <c:barDir val="col"/>
        <c:grouping val="clustered"/>
        <c:varyColors val="0"/>
        <c:ser>
          <c:idx val="0"/>
          <c:order val="0"/>
          <c:tx>
            <c:strRef>
              <c:f>Sheet1!$B$1</c:f>
              <c:strCache>
                <c:ptCount val="1"/>
                <c:pt idx="0">
                  <c:v>列1</c:v>
                </c:pt>
              </c:strCache>
            </c:strRef>
          </c:tx>
          <c:spPr>
            <a:solidFill>
              <a:srgbClr val="FF0000"/>
            </a:solidFill>
            <a:ln>
              <a:solidFill>
                <a:schemeClr val="bg1"/>
              </a:solidFill>
            </a:ln>
          </c:spPr>
          <c:invertIfNegative val="0"/>
          <c:dPt>
            <c:idx val="0"/>
            <c:invertIfNegative val="0"/>
            <c:bubble3D val="0"/>
            <c:spPr>
              <a:solidFill>
                <a:srgbClr val="1B2024"/>
              </a:solidFill>
              <a:ln>
                <a:solidFill>
                  <a:schemeClr val="bg1"/>
                </a:solidFill>
              </a:ln>
            </c:spPr>
            <c:extLst>
              <c:ext xmlns:c16="http://schemas.microsoft.com/office/drawing/2014/chart" uri="{C3380CC4-5D6E-409C-BE32-E72D297353CC}">
                <c16:uniqueId val="{00000001-1309-4247-BE76-78905A6B0759}"/>
              </c:ext>
            </c:extLst>
          </c:dPt>
          <c:dPt>
            <c:idx val="1"/>
            <c:invertIfNegative val="0"/>
            <c:bubble3D val="0"/>
            <c:spPr>
              <a:solidFill>
                <a:srgbClr val="E9FD36"/>
              </a:solidFill>
              <a:ln>
                <a:solidFill>
                  <a:schemeClr val="bg1"/>
                </a:solidFill>
              </a:ln>
            </c:spPr>
            <c:extLst>
              <c:ext xmlns:c16="http://schemas.microsoft.com/office/drawing/2014/chart" uri="{C3380CC4-5D6E-409C-BE32-E72D297353CC}">
                <c16:uniqueId val="{00000002-1309-4247-BE76-78905A6B0759}"/>
              </c:ext>
            </c:extLst>
          </c:dPt>
          <c:dLbls>
            <c:dLbl>
              <c:idx val="0"/>
              <c:layout>
                <c:manualLayout>
                  <c:x val="4.9621252375475098E-3"/>
                  <c:y val="3.191073164287296E-7"/>
                </c:manualLayout>
              </c:layout>
              <c:numFmt formatCode="0.0%" sourceLinked="0"/>
              <c:spPr>
                <a:noFill/>
                <a:ln>
                  <a:noFill/>
                </a:ln>
                <a:effectLst/>
              </c:spPr>
              <c:txPr>
                <a:bodyPr wrap="square" lIns="38100" tIns="19050" rIns="38100" bIns="19050" anchor="ctr">
                  <a:noAutofit/>
                </a:bodyPr>
                <a:lstStyle/>
                <a:p>
                  <a:pPr>
                    <a:defRPr sz="105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5434852595519097"/>
                      <c:h val="0.19643289077403306"/>
                    </c:manualLayout>
                  </c15:layout>
                </c:ext>
                <c:ext xmlns:c16="http://schemas.microsoft.com/office/drawing/2014/chart" uri="{C3380CC4-5D6E-409C-BE32-E72D297353CC}">
                  <c16:uniqueId val="{00000001-1309-4247-BE76-78905A6B0759}"/>
                </c:ext>
              </c:extLst>
            </c:dLbl>
            <c:dLbl>
              <c:idx val="1"/>
              <c:layout>
                <c:manualLayout>
                  <c:x val="2.9771774667433488E-2"/>
                  <c:y val="0.10536955499208295"/>
                </c:manualLayout>
              </c:layout>
              <c:numFmt formatCode="0.0%" sourceLinked="0"/>
              <c:spPr>
                <a:noFill/>
                <a:ln>
                  <a:noFill/>
                </a:ln>
                <a:effectLst/>
              </c:spPr>
              <c:txPr>
                <a:bodyPr wrap="square" lIns="38100" tIns="19050" rIns="38100" bIns="19050" anchor="ctr">
                  <a:spAutoFit/>
                </a:bodyPr>
                <a:lstStyle/>
                <a:p>
                  <a:pPr>
                    <a:defRPr sz="105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3001006451290254"/>
                      <c:h val="0.33126466697003132"/>
                    </c:manualLayout>
                  </c15:layout>
                </c:ext>
                <c:ext xmlns:c16="http://schemas.microsoft.com/office/drawing/2014/chart" uri="{C3380CC4-5D6E-409C-BE32-E72D297353CC}">
                  <c16:uniqueId val="{00000002-1309-4247-BE76-78905A6B0759}"/>
                </c:ext>
              </c:extLst>
            </c:dLbl>
            <c:numFmt formatCode="0.0%" sourceLinked="0"/>
            <c:spPr>
              <a:noFill/>
              <a:ln>
                <a:noFill/>
              </a:ln>
              <a:effectLst/>
            </c:spPr>
            <c:txPr>
              <a:bodyPr wrap="square" lIns="38100" tIns="19050" rIns="38100" bIns="19050" anchor="ctr">
                <a:spAutoFit/>
              </a:bodyPr>
              <a:lstStyle/>
              <a:p>
                <a:pPr>
                  <a:defRPr sz="9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男性</c:v>
                </c:pt>
                <c:pt idx="1">
                  <c:v>女性</c:v>
                </c:pt>
              </c:strCache>
            </c:strRef>
          </c:cat>
          <c:val>
            <c:numRef>
              <c:f>Sheet1!$B$2:$B$3</c:f>
              <c:numCache>
                <c:formatCode>General</c:formatCode>
                <c:ptCount val="2"/>
                <c:pt idx="0">
                  <c:v>0.53</c:v>
                </c:pt>
                <c:pt idx="1">
                  <c:v>0.47</c:v>
                </c:pt>
              </c:numCache>
            </c:numRef>
          </c:val>
          <c:extLst>
            <c:ext xmlns:c16="http://schemas.microsoft.com/office/drawing/2014/chart" uri="{C3380CC4-5D6E-409C-BE32-E72D297353CC}">
              <c16:uniqueId val="{00000003-1309-4247-BE76-78905A6B0759}"/>
            </c:ext>
          </c:extLst>
        </c:ser>
        <c:dLbls>
          <c:showLegendKey val="0"/>
          <c:showVal val="0"/>
          <c:showCatName val="0"/>
          <c:showSerName val="0"/>
          <c:showPercent val="0"/>
          <c:showBubbleSize val="0"/>
        </c:dLbls>
        <c:gapWidth val="100"/>
        <c:axId val="1122643967"/>
        <c:axId val="1122647647"/>
      </c:barChart>
      <c:catAx>
        <c:axId val="1122643967"/>
        <c:scaling>
          <c:orientation val="minMax"/>
        </c:scaling>
        <c:delete val="0"/>
        <c:axPos val="b"/>
        <c:numFmt formatCode="General" sourceLinked="1"/>
        <c:majorTickMark val="out"/>
        <c:minorTickMark val="none"/>
        <c:tickLblPos val="nextTo"/>
        <c:crossAx val="1122647647"/>
        <c:crosses val="autoZero"/>
        <c:auto val="1"/>
        <c:lblAlgn val="ctr"/>
        <c:lblOffset val="100"/>
        <c:noMultiLvlLbl val="0"/>
      </c:catAx>
      <c:valAx>
        <c:axId val="1122647647"/>
        <c:scaling>
          <c:orientation val="minMax"/>
        </c:scaling>
        <c:delete val="0"/>
        <c:axPos val="l"/>
        <c:majorGridlines/>
        <c:numFmt formatCode="General" sourceLinked="1"/>
        <c:majorTickMark val="out"/>
        <c:minorTickMark val="none"/>
        <c:tickLblPos val="nextTo"/>
        <c:crossAx val="1122643967"/>
        <c:crosses val="autoZero"/>
        <c:crossBetween val="between"/>
      </c:valAx>
    </c:plotArea>
    <c:plotVisOnly val="1"/>
    <c:dispBlanksAs val="gap"/>
    <c:showDLblsOverMax val="0"/>
  </c:chart>
  <c:spPr>
    <a:ln w="12700"/>
  </c:spPr>
  <c:txPr>
    <a:bodyPr/>
    <a:lstStyle/>
    <a:p>
      <a:pPr>
        <a:defRPr sz="1000" b="0" i="0">
          <a:solidFill>
            <a:srgbClr val="1B2024"/>
          </a:solidFill>
          <a:latin typeface="Hiragino Sans W3" panose="020B0300000000000000" pitchFamily="34" charset="-128"/>
          <a:ea typeface="Hiragino Sans W3" panose="020B0300000000000000" pitchFamily="34"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39786025568744"/>
          <c:y val="0"/>
          <c:w val="0.53725315038017885"/>
          <c:h val="0.97262968786637427"/>
        </c:manualLayout>
      </c:layout>
      <c:barChart>
        <c:barDir val="col"/>
        <c:grouping val="clustered"/>
        <c:varyColors val="0"/>
        <c:ser>
          <c:idx val="0"/>
          <c:order val="0"/>
          <c:tx>
            <c:strRef>
              <c:f>Sheet1!$B$1</c:f>
              <c:strCache>
                <c:ptCount val="1"/>
                <c:pt idx="0">
                  <c:v>列1</c:v>
                </c:pt>
              </c:strCache>
            </c:strRef>
          </c:tx>
          <c:spPr>
            <a:solidFill>
              <a:srgbClr val="1B2024"/>
            </a:solidFill>
            <a:ln>
              <a:solidFill>
                <a:schemeClr val="bg1"/>
              </a:solidFill>
            </a:ln>
          </c:spPr>
          <c:invertIfNegative val="0"/>
          <c:dPt>
            <c:idx val="0"/>
            <c:invertIfNegative val="0"/>
            <c:bubble3D val="0"/>
            <c:extLst>
              <c:ext xmlns:c16="http://schemas.microsoft.com/office/drawing/2014/chart" uri="{C3380CC4-5D6E-409C-BE32-E72D297353CC}">
                <c16:uniqueId val="{00000000-AAB0-944D-A5F1-E25EF209E0F9}"/>
              </c:ext>
            </c:extLst>
          </c:dPt>
          <c:dPt>
            <c:idx val="1"/>
            <c:invertIfNegative val="0"/>
            <c:bubble3D val="0"/>
            <c:spPr>
              <a:solidFill>
                <a:srgbClr val="E9FD36"/>
              </a:solidFill>
              <a:ln>
                <a:solidFill>
                  <a:schemeClr val="bg1"/>
                </a:solidFill>
              </a:ln>
            </c:spPr>
            <c:extLst>
              <c:ext xmlns:c16="http://schemas.microsoft.com/office/drawing/2014/chart" uri="{C3380CC4-5D6E-409C-BE32-E72D297353CC}">
                <c16:uniqueId val="{00000002-AAB0-944D-A5F1-E25EF209E0F9}"/>
              </c:ext>
            </c:extLst>
          </c:dPt>
          <c:dLbls>
            <c:dLbl>
              <c:idx val="0"/>
              <c:layout>
                <c:manualLayout>
                  <c:x val="9.0593188239665931E-3"/>
                  <c:y val="-7.4666743314942122E-2"/>
                </c:manualLayout>
              </c:layout>
              <c:numFmt formatCode="0.0%" sourceLinked="0"/>
              <c:spPr>
                <a:noFill/>
                <a:ln>
                  <a:noFill/>
                </a:ln>
                <a:effectLst/>
              </c:spPr>
              <c:txPr>
                <a:bodyPr wrap="square" lIns="38100" tIns="19050" rIns="38100" bIns="19050" anchor="ctr">
                  <a:noAutofit/>
                </a:bodyPr>
                <a:lstStyle/>
                <a:p>
                  <a:pPr>
                    <a:defRPr sz="11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extLst>
                <c:ext xmlns:c15="http://schemas.microsoft.com/office/drawing/2012/chart" uri="{CE6537A1-D6FC-4f65-9D91-7224C49458BB}">
                  <c15:layout>
                    <c:manualLayout>
                      <c:w val="0.26092571576126378"/>
                      <c:h val="0.20466983973106903"/>
                    </c:manualLayout>
                  </c15:layout>
                </c:ext>
                <c:ext xmlns:c16="http://schemas.microsoft.com/office/drawing/2014/chart" uri="{C3380CC4-5D6E-409C-BE32-E72D297353CC}">
                  <c16:uniqueId val="{00000000-AAB0-944D-A5F1-E25EF209E0F9}"/>
                </c:ext>
              </c:extLst>
            </c:dLbl>
            <c:dLbl>
              <c:idx val="1"/>
              <c:layout>
                <c:manualLayout>
                  <c:x val="1.8118280988858683E-2"/>
                  <c:y val="9.1259352940484817E-2"/>
                </c:manualLayout>
              </c:layout>
              <c:numFmt formatCode="0.0%" sourceLinked="0"/>
              <c:spPr>
                <a:noFill/>
                <a:ln>
                  <a:noFill/>
                </a:ln>
                <a:effectLst/>
              </c:spPr>
              <c:txPr>
                <a:bodyPr wrap="square" lIns="38100" tIns="19050" rIns="38100" bIns="19050" anchor="ctr">
                  <a:noAutofit/>
                </a:bodyPr>
                <a:lstStyle/>
                <a:p>
                  <a:pPr>
                    <a:defRPr sz="11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6998485625569318"/>
                      <c:h val="0.35400332636095327"/>
                    </c:manualLayout>
                  </c15:layout>
                </c:ext>
                <c:ext xmlns:c16="http://schemas.microsoft.com/office/drawing/2014/chart" uri="{C3380CC4-5D6E-409C-BE32-E72D297353CC}">
                  <c16:uniqueId val="{00000002-AAB0-944D-A5F1-E25EF209E0F9}"/>
                </c:ext>
              </c:extLst>
            </c:dLbl>
            <c:numFmt formatCode="0.0%" sourceLinked="0"/>
            <c:spPr>
              <a:noFill/>
              <a:ln>
                <a:noFill/>
              </a:ln>
              <a:effectLst/>
            </c:spPr>
            <c:txPr>
              <a:bodyPr wrap="square" lIns="38100" tIns="19050" rIns="38100" bIns="19050" anchor="ctr">
                <a:spAutoFit/>
              </a:bodyPr>
              <a:lstStyle/>
              <a:p>
                <a:pPr>
                  <a:defRPr sz="1100" b="1" i="0">
                    <a:latin typeface="Hiragino Sans W7" panose="020B0400000000000000" pitchFamily="34" charset="-128"/>
                    <a:ea typeface="Hiragino Sans W7" panose="020B0400000000000000" pitchFamily="34"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既婚</c:v>
                </c:pt>
                <c:pt idx="1">
                  <c:v>未婚</c:v>
                </c:pt>
              </c:strCache>
            </c:strRef>
          </c:cat>
          <c:val>
            <c:numRef>
              <c:f>Sheet1!$B$2:$B$3</c:f>
              <c:numCache>
                <c:formatCode>General</c:formatCode>
                <c:ptCount val="2"/>
                <c:pt idx="0">
                  <c:v>0.62</c:v>
                </c:pt>
                <c:pt idx="1">
                  <c:v>0.38</c:v>
                </c:pt>
              </c:numCache>
            </c:numRef>
          </c:val>
          <c:extLst>
            <c:ext xmlns:c16="http://schemas.microsoft.com/office/drawing/2014/chart" uri="{C3380CC4-5D6E-409C-BE32-E72D297353CC}">
              <c16:uniqueId val="{00000003-AAB0-944D-A5F1-E25EF209E0F9}"/>
            </c:ext>
          </c:extLst>
        </c:ser>
        <c:dLbls>
          <c:showLegendKey val="0"/>
          <c:showVal val="0"/>
          <c:showCatName val="0"/>
          <c:showSerName val="0"/>
          <c:showPercent val="0"/>
          <c:showBubbleSize val="0"/>
        </c:dLbls>
        <c:gapWidth val="100"/>
        <c:axId val="1161783343"/>
        <c:axId val="1160184975"/>
      </c:barChart>
      <c:catAx>
        <c:axId val="1161783343"/>
        <c:scaling>
          <c:orientation val="minMax"/>
        </c:scaling>
        <c:delete val="0"/>
        <c:axPos val="b"/>
        <c:numFmt formatCode="General" sourceLinked="1"/>
        <c:majorTickMark val="out"/>
        <c:minorTickMark val="none"/>
        <c:tickLblPos val="nextTo"/>
        <c:crossAx val="1160184975"/>
        <c:crosses val="autoZero"/>
        <c:auto val="1"/>
        <c:lblAlgn val="ctr"/>
        <c:lblOffset val="100"/>
        <c:noMultiLvlLbl val="0"/>
      </c:catAx>
      <c:valAx>
        <c:axId val="1160184975"/>
        <c:scaling>
          <c:orientation val="minMax"/>
        </c:scaling>
        <c:delete val="0"/>
        <c:axPos val="l"/>
        <c:majorGridlines/>
        <c:numFmt formatCode="General" sourceLinked="1"/>
        <c:majorTickMark val="out"/>
        <c:minorTickMark val="none"/>
        <c:tickLblPos val="nextTo"/>
        <c:crossAx val="1161783343"/>
        <c:crosses val="autoZero"/>
        <c:crossBetween val="between"/>
      </c:valAx>
    </c:plotArea>
    <c:plotVisOnly val="1"/>
    <c:dispBlanksAs val="gap"/>
    <c:showDLblsOverMax val="0"/>
  </c:chart>
  <c:txPr>
    <a:bodyPr/>
    <a:lstStyle/>
    <a:p>
      <a:pPr>
        <a:defRPr sz="1000" b="0" i="0">
          <a:solidFill>
            <a:srgbClr val="1B2024"/>
          </a:solidFill>
          <a:latin typeface="Hiragino Sans W3" panose="020B0300000000000000" pitchFamily="34" charset="-128"/>
          <a:ea typeface="Hiragino Sans W3" panose="020B0300000000000000" pitchFamily="34"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142244"/>
            </a:solidFill>
            <a:ln>
              <a:solidFill>
                <a:schemeClr val="bg1"/>
              </a:solidFill>
            </a:ln>
          </c:spPr>
          <c:invertIfNegative val="0"/>
          <c:dPt>
            <c:idx val="0"/>
            <c:invertIfNegative val="0"/>
            <c:bubble3D val="0"/>
            <c:spPr>
              <a:solidFill>
                <a:srgbClr val="1B2024"/>
              </a:solidFill>
              <a:ln>
                <a:solidFill>
                  <a:schemeClr val="bg1"/>
                </a:solidFill>
              </a:ln>
            </c:spPr>
            <c:extLst>
              <c:ext xmlns:c16="http://schemas.microsoft.com/office/drawing/2014/chart" uri="{C3380CC4-5D6E-409C-BE32-E72D297353CC}">
                <c16:uniqueId val="{00000001-3765-0647-AA4B-F5CF04E94137}"/>
              </c:ext>
            </c:extLst>
          </c:dPt>
          <c:dPt>
            <c:idx val="1"/>
            <c:invertIfNegative val="0"/>
            <c:bubble3D val="0"/>
            <c:spPr>
              <a:solidFill>
                <a:srgbClr val="E9FD36"/>
              </a:solidFill>
              <a:ln>
                <a:solidFill>
                  <a:schemeClr val="bg1"/>
                </a:solidFill>
              </a:ln>
            </c:spPr>
            <c:extLst>
              <c:ext xmlns:c16="http://schemas.microsoft.com/office/drawing/2014/chart" uri="{C3380CC4-5D6E-409C-BE32-E72D297353CC}">
                <c16:uniqueId val="{00000003-3765-0647-AA4B-F5CF04E94137}"/>
              </c:ext>
            </c:extLst>
          </c:dPt>
          <c:dPt>
            <c:idx val="2"/>
            <c:invertIfNegative val="0"/>
            <c:bubble3D val="0"/>
            <c:spPr>
              <a:solidFill>
                <a:srgbClr val="E9FD36"/>
              </a:solidFill>
              <a:ln>
                <a:solidFill>
                  <a:schemeClr val="bg1"/>
                </a:solidFill>
              </a:ln>
            </c:spPr>
            <c:extLst>
              <c:ext xmlns:c16="http://schemas.microsoft.com/office/drawing/2014/chart" uri="{C3380CC4-5D6E-409C-BE32-E72D297353CC}">
                <c16:uniqueId val="{00000004-3765-0647-AA4B-F5CF04E94137}"/>
              </c:ext>
            </c:extLst>
          </c:dPt>
          <c:dPt>
            <c:idx val="3"/>
            <c:invertIfNegative val="0"/>
            <c:bubble3D val="0"/>
            <c:spPr>
              <a:solidFill>
                <a:srgbClr val="E9FD36"/>
              </a:solidFill>
              <a:ln>
                <a:solidFill>
                  <a:schemeClr val="bg1"/>
                </a:solidFill>
              </a:ln>
            </c:spPr>
            <c:extLst>
              <c:ext xmlns:c16="http://schemas.microsoft.com/office/drawing/2014/chart" uri="{C3380CC4-5D6E-409C-BE32-E72D297353CC}">
                <c16:uniqueId val="{00000005-3765-0647-AA4B-F5CF04E94137}"/>
              </c:ext>
            </c:extLst>
          </c:dPt>
          <c:dPt>
            <c:idx val="4"/>
            <c:invertIfNegative val="0"/>
            <c:bubble3D val="0"/>
            <c:spPr>
              <a:solidFill>
                <a:srgbClr val="1B2024"/>
              </a:solidFill>
              <a:ln>
                <a:solidFill>
                  <a:schemeClr val="bg1"/>
                </a:solidFill>
              </a:ln>
            </c:spPr>
            <c:extLst>
              <c:ext xmlns:c16="http://schemas.microsoft.com/office/drawing/2014/chart" uri="{C3380CC4-5D6E-409C-BE32-E72D297353CC}">
                <c16:uniqueId val="{00000002-3765-0647-AA4B-F5CF04E94137}"/>
              </c:ext>
            </c:extLst>
          </c:dPt>
          <c:cat>
            <c:strRef>
              <c:f>Sheet1!$A$2:$A$6</c:f>
              <c:strCache>
                <c:ptCount val="5"/>
                <c:pt idx="0">
                  <c:v>20代</c:v>
                </c:pt>
                <c:pt idx="1">
                  <c:v>30代</c:v>
                </c:pt>
                <c:pt idx="2">
                  <c:v>40代</c:v>
                </c:pt>
                <c:pt idx="3">
                  <c:v>50代</c:v>
                </c:pt>
                <c:pt idx="4">
                  <c:v>60代</c:v>
                </c:pt>
              </c:strCache>
            </c:strRef>
          </c:cat>
          <c:val>
            <c:numRef>
              <c:f>Sheet1!$B$2:$B$6</c:f>
              <c:numCache>
                <c:formatCode>General</c:formatCode>
                <c:ptCount val="5"/>
                <c:pt idx="0">
                  <c:v>0.15</c:v>
                </c:pt>
                <c:pt idx="1">
                  <c:v>0.25</c:v>
                </c:pt>
                <c:pt idx="2">
                  <c:v>0.3</c:v>
                </c:pt>
                <c:pt idx="3">
                  <c:v>0.2</c:v>
                </c:pt>
                <c:pt idx="4">
                  <c:v>0.1</c:v>
                </c:pt>
              </c:numCache>
            </c:numRef>
          </c:val>
          <c:extLst>
            <c:ext xmlns:c16="http://schemas.microsoft.com/office/drawing/2014/chart" uri="{C3380CC4-5D6E-409C-BE32-E72D297353CC}">
              <c16:uniqueId val="{00000000-3765-0647-AA4B-F5CF04E94137}"/>
            </c:ext>
          </c:extLst>
        </c:ser>
        <c:dLbls>
          <c:showLegendKey val="0"/>
          <c:showVal val="0"/>
          <c:showCatName val="0"/>
          <c:showSerName val="0"/>
          <c:showPercent val="0"/>
          <c:showBubbleSize val="0"/>
        </c:dLbls>
        <c:gapWidth val="150"/>
        <c:axId val="52534784"/>
        <c:axId val="42932416"/>
      </c:barChart>
      <c:catAx>
        <c:axId val="52534784"/>
        <c:scaling>
          <c:orientation val="minMax"/>
        </c:scaling>
        <c:delete val="0"/>
        <c:axPos val="b"/>
        <c:numFmt formatCode="General" sourceLinked="0"/>
        <c:majorTickMark val="out"/>
        <c:minorTickMark val="none"/>
        <c:tickLblPos val="nextTo"/>
        <c:crossAx val="42932416"/>
        <c:crosses val="autoZero"/>
        <c:auto val="1"/>
        <c:lblAlgn val="ctr"/>
        <c:lblOffset val="100"/>
        <c:noMultiLvlLbl val="0"/>
      </c:catAx>
      <c:valAx>
        <c:axId val="42932416"/>
        <c:scaling>
          <c:orientation val="minMax"/>
          <c:max val="0.4"/>
        </c:scaling>
        <c:delete val="0"/>
        <c:axPos val="l"/>
        <c:numFmt formatCode="0%" sourceLinked="0"/>
        <c:majorTickMark val="out"/>
        <c:minorTickMark val="none"/>
        <c:tickLblPos val="nextTo"/>
        <c:crossAx val="52534784"/>
        <c:crosses val="autoZero"/>
        <c:crossBetween val="between"/>
        <c:majorUnit val="0.1"/>
      </c:valAx>
    </c:plotArea>
    <c:plotVisOnly val="1"/>
    <c:dispBlanksAs val="gap"/>
    <c:showDLblsOverMax val="0"/>
  </c:chart>
  <c:txPr>
    <a:bodyPr/>
    <a:lstStyle/>
    <a:p>
      <a:pPr>
        <a:defRPr sz="900" b="0" i="0">
          <a:solidFill>
            <a:srgbClr val="1B2024"/>
          </a:solidFill>
          <a:latin typeface="Hiragino Sans W3" panose="020B0300000000000000" pitchFamily="34" charset="-128"/>
          <a:ea typeface="Hiragino Sans W3" panose="020B0300000000000000" pitchFamily="34"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43654468499917"/>
          <c:y val="3.3837906899233418E-2"/>
          <c:w val="0.857109738702868"/>
          <c:h val="0.97262968786637427"/>
        </c:manualLayout>
      </c:layout>
      <c:barChart>
        <c:barDir val="col"/>
        <c:grouping val="clustered"/>
        <c:varyColors val="0"/>
        <c:ser>
          <c:idx val="0"/>
          <c:order val="0"/>
          <c:tx>
            <c:strRef>
              <c:f>Sheet1!$B$1</c:f>
              <c:strCache>
                <c:ptCount val="1"/>
                <c:pt idx="0">
                  <c:v>列1</c:v>
                </c:pt>
              </c:strCache>
            </c:strRef>
          </c:tx>
          <c:spPr>
            <a:solidFill>
              <a:srgbClr val="1B2024"/>
            </a:solidFill>
            <a:ln>
              <a:solidFill>
                <a:schemeClr val="bg1"/>
              </a:solidFill>
            </a:ln>
          </c:spPr>
          <c:invertIfNegative val="0"/>
          <c:dPt>
            <c:idx val="0"/>
            <c:invertIfNegative val="0"/>
            <c:bubble3D val="0"/>
            <c:extLst>
              <c:ext xmlns:c16="http://schemas.microsoft.com/office/drawing/2014/chart" uri="{C3380CC4-5D6E-409C-BE32-E72D297353CC}">
                <c16:uniqueId val="{00000000-C64F-A546-A85B-478CAA31EEDA}"/>
              </c:ext>
            </c:extLst>
          </c:dPt>
          <c:dPt>
            <c:idx val="1"/>
            <c:invertIfNegative val="0"/>
            <c:bubble3D val="0"/>
            <c:extLst>
              <c:ext xmlns:c16="http://schemas.microsoft.com/office/drawing/2014/chart" uri="{C3380CC4-5D6E-409C-BE32-E72D297353CC}">
                <c16:uniqueId val="{00000001-C64F-A546-A85B-478CAA31EEDA}"/>
              </c:ext>
            </c:extLst>
          </c:dPt>
          <c:dPt>
            <c:idx val="5"/>
            <c:invertIfNegative val="0"/>
            <c:bubble3D val="0"/>
            <c:spPr>
              <a:solidFill>
                <a:srgbClr val="E9FD36"/>
              </a:solidFill>
              <a:ln>
                <a:solidFill>
                  <a:schemeClr val="bg1"/>
                </a:solidFill>
              </a:ln>
            </c:spPr>
            <c:extLst>
              <c:ext xmlns:c16="http://schemas.microsoft.com/office/drawing/2014/chart" uri="{C3380CC4-5D6E-409C-BE32-E72D297353CC}">
                <c16:uniqueId val="{00000006-C64F-A546-A85B-478CAA31EEDA}"/>
              </c:ext>
            </c:extLst>
          </c:dPt>
          <c:dPt>
            <c:idx val="6"/>
            <c:invertIfNegative val="0"/>
            <c:bubble3D val="0"/>
            <c:spPr>
              <a:solidFill>
                <a:srgbClr val="E9FD36"/>
              </a:solidFill>
              <a:ln>
                <a:solidFill>
                  <a:schemeClr val="bg1"/>
                </a:solidFill>
              </a:ln>
            </c:spPr>
            <c:extLst>
              <c:ext xmlns:c16="http://schemas.microsoft.com/office/drawing/2014/chart" uri="{C3380CC4-5D6E-409C-BE32-E72D297353CC}">
                <c16:uniqueId val="{00000007-C64F-A546-A85B-478CAA31EEDA}"/>
              </c:ext>
            </c:extLst>
          </c:dPt>
          <c:dPt>
            <c:idx val="7"/>
            <c:invertIfNegative val="0"/>
            <c:bubble3D val="0"/>
            <c:spPr>
              <a:solidFill>
                <a:srgbClr val="E9FD36"/>
              </a:solidFill>
              <a:ln>
                <a:solidFill>
                  <a:schemeClr val="bg1"/>
                </a:solidFill>
              </a:ln>
            </c:spPr>
            <c:extLst>
              <c:ext xmlns:c16="http://schemas.microsoft.com/office/drawing/2014/chart" uri="{C3380CC4-5D6E-409C-BE32-E72D297353CC}">
                <c16:uniqueId val="{00000008-C64F-A546-A85B-478CAA31EEDA}"/>
              </c:ext>
            </c:extLst>
          </c:dPt>
          <c:dPt>
            <c:idx val="8"/>
            <c:invertIfNegative val="0"/>
            <c:bubble3D val="0"/>
            <c:spPr>
              <a:solidFill>
                <a:srgbClr val="E9FD36"/>
              </a:solidFill>
              <a:ln>
                <a:solidFill>
                  <a:schemeClr val="bg1"/>
                </a:solidFill>
              </a:ln>
            </c:spPr>
            <c:extLst>
              <c:ext xmlns:c16="http://schemas.microsoft.com/office/drawing/2014/chart" uri="{C3380CC4-5D6E-409C-BE32-E72D297353CC}">
                <c16:uniqueId val="{00000009-C64F-A546-A85B-478CAA31EEDA}"/>
              </c:ext>
            </c:extLst>
          </c:dPt>
          <c:dPt>
            <c:idx val="9"/>
            <c:invertIfNegative val="0"/>
            <c:bubble3D val="0"/>
            <c:spPr>
              <a:solidFill>
                <a:srgbClr val="E9FD36"/>
              </a:solidFill>
              <a:ln>
                <a:solidFill>
                  <a:schemeClr val="bg1"/>
                </a:solidFill>
              </a:ln>
            </c:spPr>
            <c:extLst>
              <c:ext xmlns:c16="http://schemas.microsoft.com/office/drawing/2014/chart" uri="{C3380CC4-5D6E-409C-BE32-E72D297353CC}">
                <c16:uniqueId val="{00000003-C64F-A546-A85B-478CAA31EEDA}"/>
              </c:ext>
            </c:extLst>
          </c:dPt>
          <c:dPt>
            <c:idx val="10"/>
            <c:invertIfNegative val="0"/>
            <c:bubble3D val="0"/>
            <c:spPr>
              <a:solidFill>
                <a:srgbClr val="E9FD36"/>
              </a:solidFill>
              <a:ln>
                <a:solidFill>
                  <a:schemeClr val="bg1"/>
                </a:solidFill>
              </a:ln>
            </c:spPr>
            <c:extLst>
              <c:ext xmlns:c16="http://schemas.microsoft.com/office/drawing/2014/chart" uri="{C3380CC4-5D6E-409C-BE32-E72D297353CC}">
                <c16:uniqueId val="{00000004-C64F-A546-A85B-478CAA31EEDA}"/>
              </c:ext>
            </c:extLst>
          </c:dPt>
          <c:dPt>
            <c:idx val="11"/>
            <c:invertIfNegative val="0"/>
            <c:bubble3D val="0"/>
            <c:spPr>
              <a:solidFill>
                <a:srgbClr val="E9FD36"/>
              </a:solidFill>
              <a:ln>
                <a:solidFill>
                  <a:schemeClr val="bg1"/>
                </a:solidFill>
              </a:ln>
            </c:spPr>
            <c:extLst>
              <c:ext xmlns:c16="http://schemas.microsoft.com/office/drawing/2014/chart" uri="{C3380CC4-5D6E-409C-BE32-E72D297353CC}">
                <c16:uniqueId val="{00000005-C64F-A546-A85B-478CAA31EEDA}"/>
              </c:ext>
            </c:extLst>
          </c:dPt>
          <c:cat>
            <c:strRef>
              <c:f>Sheet1!$A$2:$A$15</c:f>
              <c:strCache>
                <c:ptCount val="14"/>
                <c:pt idx="0">
                  <c:v>100万円未満</c:v>
                </c:pt>
                <c:pt idx="1">
                  <c:v>200万円未満</c:v>
                </c:pt>
                <c:pt idx="2">
                  <c:v>300万円未満</c:v>
                </c:pt>
                <c:pt idx="3">
                  <c:v>400万円未満</c:v>
                </c:pt>
                <c:pt idx="4">
                  <c:v>500万円未満</c:v>
                </c:pt>
                <c:pt idx="5">
                  <c:v>600万円未満</c:v>
                </c:pt>
                <c:pt idx="6">
                  <c:v>700万円未満</c:v>
                </c:pt>
                <c:pt idx="7">
                  <c:v>800万円未満</c:v>
                </c:pt>
                <c:pt idx="8">
                  <c:v>900万円未満</c:v>
                </c:pt>
                <c:pt idx="9">
                  <c:v>1000万円未満</c:v>
                </c:pt>
                <c:pt idx="10">
                  <c:v>1200万円未満</c:v>
                </c:pt>
                <c:pt idx="11">
                  <c:v>1500万円未満</c:v>
                </c:pt>
                <c:pt idx="12">
                  <c:v>2000万円未満</c:v>
                </c:pt>
                <c:pt idx="13">
                  <c:v>2000万円以上</c:v>
                </c:pt>
              </c:strCache>
            </c:strRef>
          </c:cat>
          <c:val>
            <c:numRef>
              <c:f>Sheet1!$B$2:$B$15</c:f>
              <c:numCache>
                <c:formatCode>General</c:formatCode>
                <c:ptCount val="14"/>
                <c:pt idx="0">
                  <c:v>0.14000000000000001</c:v>
                </c:pt>
                <c:pt idx="1">
                  <c:v>0.04</c:v>
                </c:pt>
                <c:pt idx="2">
                  <c:v>0.08</c:v>
                </c:pt>
                <c:pt idx="3">
                  <c:v>0.15</c:v>
                </c:pt>
                <c:pt idx="4">
                  <c:v>0.14000000000000001</c:v>
                </c:pt>
                <c:pt idx="5">
                  <c:v>0.09</c:v>
                </c:pt>
                <c:pt idx="6">
                  <c:v>0.08</c:v>
                </c:pt>
                <c:pt idx="7">
                  <c:v>0.05</c:v>
                </c:pt>
                <c:pt idx="8">
                  <c:v>0.05</c:v>
                </c:pt>
                <c:pt idx="9">
                  <c:v>0.04</c:v>
                </c:pt>
                <c:pt idx="10">
                  <c:v>0.04</c:v>
                </c:pt>
                <c:pt idx="11">
                  <c:v>0.03</c:v>
                </c:pt>
                <c:pt idx="12">
                  <c:v>0.01</c:v>
                </c:pt>
                <c:pt idx="13">
                  <c:v>0.03</c:v>
                </c:pt>
              </c:numCache>
            </c:numRef>
          </c:val>
          <c:extLst>
            <c:ext xmlns:c16="http://schemas.microsoft.com/office/drawing/2014/chart" uri="{C3380CC4-5D6E-409C-BE32-E72D297353CC}">
              <c16:uniqueId val="{00000002-C64F-A546-A85B-478CAA31EEDA}"/>
            </c:ext>
          </c:extLst>
        </c:ser>
        <c:dLbls>
          <c:showLegendKey val="0"/>
          <c:showVal val="0"/>
          <c:showCatName val="0"/>
          <c:showSerName val="0"/>
          <c:showPercent val="0"/>
          <c:showBubbleSize val="0"/>
        </c:dLbls>
        <c:gapWidth val="100"/>
        <c:axId val="52941824"/>
        <c:axId val="56658176"/>
      </c:barChart>
      <c:catAx>
        <c:axId val="52941824"/>
        <c:scaling>
          <c:orientation val="minMax"/>
        </c:scaling>
        <c:delete val="0"/>
        <c:axPos val="b"/>
        <c:numFmt formatCode="General" sourceLinked="0"/>
        <c:majorTickMark val="out"/>
        <c:minorTickMark val="none"/>
        <c:tickLblPos val="nextTo"/>
        <c:crossAx val="56658176"/>
        <c:crosses val="autoZero"/>
        <c:auto val="1"/>
        <c:lblAlgn val="ctr"/>
        <c:lblOffset val="100"/>
        <c:noMultiLvlLbl val="0"/>
      </c:catAx>
      <c:valAx>
        <c:axId val="56658176"/>
        <c:scaling>
          <c:orientation val="minMax"/>
          <c:max val="0.2"/>
        </c:scaling>
        <c:delete val="0"/>
        <c:axPos val="l"/>
        <c:majorGridlines/>
        <c:numFmt formatCode="0%" sourceLinked="0"/>
        <c:majorTickMark val="out"/>
        <c:minorTickMark val="none"/>
        <c:tickLblPos val="nextTo"/>
        <c:crossAx val="52941824"/>
        <c:crosses val="autoZero"/>
        <c:crossBetween val="between"/>
        <c:majorUnit val="0.1"/>
      </c:valAx>
    </c:plotArea>
    <c:plotVisOnly val="1"/>
    <c:dispBlanksAs val="gap"/>
    <c:showDLblsOverMax val="0"/>
  </c:chart>
  <c:txPr>
    <a:bodyPr/>
    <a:lstStyle/>
    <a:p>
      <a:pPr>
        <a:defRPr sz="600" b="0" i="0">
          <a:solidFill>
            <a:srgbClr val="1B2024"/>
          </a:solidFill>
          <a:latin typeface="Hiragino Sans W3" panose="020B0300000000000000" pitchFamily="34" charset="-128"/>
          <a:ea typeface="Hiragino Sans W3" panose="020B0300000000000000" pitchFamily="34" charset="-128"/>
        </a:defRPr>
      </a:pPr>
      <a:endParaRPr lang="ja-JP"/>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0B3D8-B916-414A-A29E-896CD365A57F}" type="datetimeFigureOut">
              <a:rPr kumimoji="1" lang="ja-JP" altLang="en-US" smtClean="0"/>
              <a:t>2020/8/6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86CF4-8454-1041-A139-F37CF101C729}" type="slidenum">
              <a:rPr kumimoji="1" lang="ja-JP" altLang="en-US" smtClean="0"/>
              <a:t>‹#›</a:t>
            </a:fld>
            <a:endParaRPr kumimoji="1" lang="ja-JP" altLang="en-US"/>
          </a:p>
        </p:txBody>
      </p:sp>
    </p:spTree>
    <p:extLst>
      <p:ext uri="{BB962C8B-B14F-4D97-AF65-F5344CB8AC3E}">
        <p14:creationId xmlns:p14="http://schemas.microsoft.com/office/powerpoint/2010/main" val="16488805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F309896-7053-A247-96E9-59507147EDAA}" type="slidenum">
              <a:rPr kumimoji="1" lang="ja-JP" altLang="en-US" smtClean="0"/>
              <a:t>24</a:t>
            </a:fld>
            <a:endParaRPr kumimoji="1" lang="ja-JP" altLang="en-US"/>
          </a:p>
        </p:txBody>
      </p:sp>
    </p:spTree>
    <p:extLst>
      <p:ext uri="{BB962C8B-B14F-4D97-AF65-F5344CB8AC3E}">
        <p14:creationId xmlns:p14="http://schemas.microsoft.com/office/powerpoint/2010/main" val="394639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9768C1-CC2B-7442-8736-B5EF810BA93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DFEE21F-8D5E-834E-854B-59994A2F68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947325E-3B53-7940-B6C1-6D1CA402A93C}"/>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72E0032D-6978-A74D-902E-BE4A8FC277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ADE07A-2F80-7E45-902F-E2E83637E07B}"/>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3565533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3B5F60-5989-A743-BCB2-1227893D2CC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7F7455B-7AED-D54D-A03E-D9270422509F}"/>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DCEF3D-97B2-3848-B832-6BF85BE92DB3}"/>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515DAF59-DA75-5743-A8ED-89FADFA984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B47FF6-13AA-FE42-81D4-47C1229C075D}"/>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72087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8D5197F-58C5-814A-8C3D-0BB7EAE326D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5E54497-EEE5-7946-8E0E-A13CA3A32797}"/>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493A94-BC8F-2746-A06A-3EB91A15300C}"/>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527E0E0A-3E95-754C-88F0-9E9B14DAD43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AD9F05-905B-2742-B371-39A8F5C7A14C}"/>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3048823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129613-6995-474A-9AC7-A47D1377D68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A112167-B580-3441-B073-B67C354D3889}"/>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14C8BC-C04A-0C4C-B615-029AC3408658}"/>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729E10B4-D957-5D47-8C05-E93C084EB4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03C1F6-FECB-5A4F-8F62-AEA9D804B416}"/>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4019472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390145-54AC-4D41-9AD3-A6F5915FF36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71DC473-109B-AB42-BCDB-F24460B60E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C64EA6-4A86-C044-8877-36FFC2F13FF3}"/>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FD6A0204-94BD-3148-AF0F-FF81B29283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4DC459-8542-9244-BF0A-A457A8A07962}"/>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178271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365589-D789-7D4F-8EAE-01401648E7A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A106FCB-076B-7547-8B13-F3DA999304A5}"/>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7A0C2F9-EE55-7649-B8D4-7236FEADBE22}"/>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DA13307-8944-6E42-AB80-482C0EC5E5DA}"/>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6" name="フッター プレースホルダー 5">
            <a:extLst>
              <a:ext uri="{FF2B5EF4-FFF2-40B4-BE49-F238E27FC236}">
                <a16:creationId xmlns:a16="http://schemas.microsoft.com/office/drawing/2014/main" id="{9DCCDAE2-6E51-EF4D-ADA2-AC8A3E3AA2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B1447D-9163-A445-9BB6-9F5D688498F5}"/>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309678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CB5E81-C37D-FF4B-9178-E3710BA3CCF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2189A83-D285-A340-8164-7EE63DF615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DE03D27-F4A8-AF4E-80C4-558DD2842747}"/>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B062B5A-936C-DD45-AB3C-5AD471012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5EDA239B-DF53-B047-911F-054CFBD47439}"/>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018F4C7-15D0-484E-AED8-A97BB7855C18}"/>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8" name="フッター プレースホルダー 7">
            <a:extLst>
              <a:ext uri="{FF2B5EF4-FFF2-40B4-BE49-F238E27FC236}">
                <a16:creationId xmlns:a16="http://schemas.microsoft.com/office/drawing/2014/main" id="{9CF08998-65DB-F04A-AD4A-27F51482ABE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6B78023-0A26-BE43-96A9-802753371421}"/>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402662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008DE2-F424-1D4E-B9A6-5F9C1429F86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226E360-42DD-B440-AA51-E22F128AB6BE}"/>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4" name="フッター プレースホルダー 3">
            <a:extLst>
              <a:ext uri="{FF2B5EF4-FFF2-40B4-BE49-F238E27FC236}">
                <a16:creationId xmlns:a16="http://schemas.microsoft.com/office/drawing/2014/main" id="{BE175450-6198-3248-BF9D-CBA9B93D4FB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31E5A4E-22B3-E745-953B-B27C906F4BA6}"/>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257877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F4429D5-2DD1-D443-84C5-63169EE3E922}"/>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3" name="フッター プレースホルダー 2">
            <a:extLst>
              <a:ext uri="{FF2B5EF4-FFF2-40B4-BE49-F238E27FC236}">
                <a16:creationId xmlns:a16="http://schemas.microsoft.com/office/drawing/2014/main" id="{CFAC87D1-27B1-FC44-95DC-9156A010404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777FBF7-8A00-0246-8A8C-3524E22740EC}"/>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296887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BE3A3B-E76E-DE4C-83E5-B095D3B8DDE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3342C0-0953-2A4F-BEC6-072DE0EB7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2FAFF93-EFF3-B342-9B36-42DD39DF1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2147169-6EAF-AE4F-8A68-35D42C53398E}"/>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6" name="フッター プレースホルダー 5">
            <a:extLst>
              <a:ext uri="{FF2B5EF4-FFF2-40B4-BE49-F238E27FC236}">
                <a16:creationId xmlns:a16="http://schemas.microsoft.com/office/drawing/2014/main" id="{FC273F91-5F01-B641-8F8F-EFFE248D024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DD3E65-F543-1746-A6D4-08C255BA1BCA}"/>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186345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C2061A-8F52-3043-B3A3-7C1A0A6C787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C1F0F71-AA6A-864C-AD18-EA443C55D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02AD2FA-1DFE-4A4D-A249-295599EFA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25EDAA1-B46D-AC4B-BB80-5C5C7DF508FD}"/>
              </a:ext>
            </a:extLst>
          </p:cNvPr>
          <p:cNvSpPr>
            <a:spLocks noGrp="1"/>
          </p:cNvSpPr>
          <p:nvPr>
            <p:ph type="dt" sz="half" idx="10"/>
          </p:nvPr>
        </p:nvSpPr>
        <p:spPr/>
        <p:txBody>
          <a:bodyPr/>
          <a:lstStyle/>
          <a:p>
            <a:fld id="{8228C96A-762D-B045-B479-23B3088845C0}" type="datetimeFigureOut">
              <a:rPr kumimoji="1" lang="ja-JP" altLang="en-US" smtClean="0"/>
              <a:t>2020/8/6</a:t>
            </a:fld>
            <a:endParaRPr kumimoji="1" lang="ja-JP" altLang="en-US"/>
          </a:p>
        </p:txBody>
      </p:sp>
      <p:sp>
        <p:nvSpPr>
          <p:cNvPr id="6" name="フッター プレースホルダー 5">
            <a:extLst>
              <a:ext uri="{FF2B5EF4-FFF2-40B4-BE49-F238E27FC236}">
                <a16:creationId xmlns:a16="http://schemas.microsoft.com/office/drawing/2014/main" id="{66F152AE-B776-7242-914C-D9014BC7277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0888CC3-B564-3741-96B0-4DF58156CDAF}"/>
              </a:ext>
            </a:extLst>
          </p:cNvPr>
          <p:cNvSpPr>
            <a:spLocks noGrp="1"/>
          </p:cNvSpPr>
          <p:nvPr>
            <p:ph type="sldNum" sz="quarter" idx="12"/>
          </p:nvPr>
        </p:nvSpPr>
        <p:spPr/>
        <p:txBody>
          <a:body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337814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FB4829C-28B7-EC48-9ABE-C4E67C1E35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749F6F8-4760-A549-9E2D-8F36091B6A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583157-106D-8E41-B0DB-5CD35EC5F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8C96A-762D-B045-B479-23B3088845C0}" type="datetimeFigureOut">
              <a:rPr kumimoji="1" lang="ja-JP" altLang="en-US" smtClean="0"/>
              <a:t>2020/8/6</a:t>
            </a:fld>
            <a:endParaRPr kumimoji="1" lang="ja-JP" altLang="en-US"/>
          </a:p>
        </p:txBody>
      </p:sp>
      <p:sp>
        <p:nvSpPr>
          <p:cNvPr id="5" name="フッター プレースホルダー 4">
            <a:extLst>
              <a:ext uri="{FF2B5EF4-FFF2-40B4-BE49-F238E27FC236}">
                <a16:creationId xmlns:a16="http://schemas.microsoft.com/office/drawing/2014/main" id="{E2C5D048-237D-B044-BF29-C4A61EBD12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17F3947-9776-BD4C-9F56-6BC2C2B6FF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7A410-0C20-D342-BF89-208117E900A7}" type="slidenum">
              <a:rPr kumimoji="1" lang="ja-JP" altLang="en-US" smtClean="0"/>
              <a:t>‹#›</a:t>
            </a:fld>
            <a:endParaRPr kumimoji="1" lang="ja-JP" altLang="en-US"/>
          </a:p>
        </p:txBody>
      </p:sp>
    </p:spTree>
    <p:extLst>
      <p:ext uri="{BB962C8B-B14F-4D97-AF65-F5344CB8AC3E}">
        <p14:creationId xmlns:p14="http://schemas.microsoft.com/office/powerpoint/2010/main" val="2282934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4.jpe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19.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47.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6.jpg"/><Relationship Id="rId4" Type="http://schemas.openxmlformats.org/officeDocument/2006/relationships/image" Target="../media/image5.png"/><Relationship Id="rId9"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9.jpeg"/><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0.jpeg"/><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1.jpeg"/><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52.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4.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55.png"/><Relationship Id="rId10"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59.png"/><Relationship Id="rId5" Type="http://schemas.openxmlformats.org/officeDocument/2006/relationships/image" Target="../media/image5.png"/><Relationship Id="rId1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4.png"/><Relationship Id="rId9" Type="http://schemas.openxmlformats.org/officeDocument/2006/relationships/image" Target="../media/image57.png"/><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9.png"/><Relationship Id="rId7"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png"/><Relationship Id="rId10" Type="http://schemas.openxmlformats.org/officeDocument/2006/relationships/image" Target="../media/image65.png"/><Relationship Id="rId4" Type="http://schemas.openxmlformats.org/officeDocument/2006/relationships/image" Target="../media/image4.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5.png"/><Relationship Id="rId3" Type="http://schemas.openxmlformats.org/officeDocument/2006/relationships/image" Target="../media/image25.png"/><Relationship Id="rId7" Type="http://schemas.openxmlformats.org/officeDocument/2006/relationships/chart" Target="../charts/chart4.xml"/><Relationship Id="rId12"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0" Type="http://schemas.openxmlformats.org/officeDocument/2006/relationships/chart" Target="../charts/chart7.xml"/><Relationship Id="rId4" Type="http://schemas.openxmlformats.org/officeDocument/2006/relationships/chart" Target="../charts/chart1.xml"/><Relationship Id="rId9"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7.jpeg"/><Relationship Id="rId7"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taxiad@newstech.co.jp" TargetMode="External"/><Relationship Id="rId7"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mailto:submit@newstech.co.jp" TargetMode="External"/><Relationship Id="rId5" Type="http://schemas.openxmlformats.org/officeDocument/2006/relationships/hyperlink" Target="mailto:order@newstech.co.jp" TargetMode="External"/><Relationship Id="rId4" Type="http://schemas.openxmlformats.org/officeDocument/2006/relationships/hyperlink" Target="mailto:pre-order@newstech.co.jp" TargetMode="Externa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jpeg"/><Relationship Id="rId7" Type="http://schemas.openxmlformats.org/officeDocument/2006/relationships/image" Target="../media/image9.png"/><Relationship Id="rId12" Type="http://schemas.openxmlformats.org/officeDocument/2006/relationships/image" Target="../media/image22.tif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jpg"/><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png"/><Relationship Id="rId5" Type="http://schemas.openxmlformats.org/officeDocument/2006/relationships/image" Target="../media/image25.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0AD3DAD-B86E-334A-9FA5-84EC516F8C56}"/>
              </a:ext>
            </a:extLst>
          </p:cNvPr>
          <p:cNvSpPr/>
          <p:nvPr/>
        </p:nvSpPr>
        <p:spPr>
          <a:xfrm>
            <a:off x="0" y="0"/>
            <a:ext cx="12192000" cy="6858000"/>
          </a:xfrm>
          <a:prstGeom prst="rect">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669183C7-2CF7-894B-B8C1-067BA3C046EE}"/>
              </a:ext>
            </a:extLst>
          </p:cNvPr>
          <p:cNvPicPr>
            <a:picLocks noChangeAspect="1"/>
          </p:cNvPicPr>
          <p:nvPr/>
        </p:nvPicPr>
        <p:blipFill>
          <a:blip r:embed="rId2"/>
          <a:stretch>
            <a:fillRect/>
          </a:stretch>
        </p:blipFill>
        <p:spPr>
          <a:xfrm>
            <a:off x="11306318" y="6017488"/>
            <a:ext cx="676148" cy="676148"/>
          </a:xfrm>
          <a:prstGeom prst="rect">
            <a:avLst/>
          </a:prstGeom>
        </p:spPr>
      </p:pic>
      <p:sp>
        <p:nvSpPr>
          <p:cNvPr id="20" name="正方形/長方形 19">
            <a:extLst>
              <a:ext uri="{FF2B5EF4-FFF2-40B4-BE49-F238E27FC236}">
                <a16:creationId xmlns:a16="http://schemas.microsoft.com/office/drawing/2014/main" id="{B426DADE-336A-9844-A788-7EF3703ACE45}"/>
              </a:ext>
            </a:extLst>
          </p:cNvPr>
          <p:cNvSpPr/>
          <p:nvPr/>
        </p:nvSpPr>
        <p:spPr>
          <a:xfrm>
            <a:off x="217109" y="3818451"/>
            <a:ext cx="6096000" cy="1425903"/>
          </a:xfrm>
          <a:prstGeom prst="rect">
            <a:avLst/>
          </a:prstGeom>
        </p:spPr>
        <p:txBody>
          <a:bodyPr>
            <a:spAutoFit/>
          </a:bodyPr>
          <a:lstStyle/>
          <a:p>
            <a:pPr>
              <a:lnSpc>
                <a:spcPct val="150000"/>
              </a:lnSpc>
            </a:pPr>
            <a:r>
              <a:rPr lang="en-US" altLang="ja-JP" sz="2400" b="1" dirty="0">
                <a:solidFill>
                  <a:schemeClr val="bg1"/>
                </a:solidFill>
                <a:latin typeface="Hiragino Sans W6" panose="020B0400000000000000" pitchFamily="34" charset="-128"/>
                <a:ea typeface="Hiragino Sans W6" panose="020B0400000000000000" pitchFamily="34" charset="-128"/>
              </a:rPr>
              <a:t>MEDIA GUIDE </a:t>
            </a:r>
            <a:endParaRPr lang="en-US" altLang="ja-JP" b="1" dirty="0">
              <a:solidFill>
                <a:schemeClr val="bg1"/>
              </a:solidFill>
              <a:latin typeface="Hiragino Sans W6" panose="020B0400000000000000" pitchFamily="34" charset="-128"/>
              <a:ea typeface="Hiragino Sans W6" panose="020B0400000000000000" pitchFamily="34" charset="-128"/>
            </a:endParaRPr>
          </a:p>
          <a:p>
            <a:pPr>
              <a:lnSpc>
                <a:spcPct val="150000"/>
              </a:lnSpc>
            </a:pPr>
            <a:r>
              <a:rPr lang="en-US" altLang="ja-JP" dirty="0">
                <a:solidFill>
                  <a:schemeClr val="bg1"/>
                </a:solidFill>
                <a:latin typeface="Hiragino Sans W2" panose="020B0300000000000000" pitchFamily="34" charset="-128"/>
                <a:ea typeface="Hiragino Sans W2" panose="020B0300000000000000" pitchFamily="34" charset="-128"/>
              </a:rPr>
              <a:t>October to December 2020</a:t>
            </a:r>
          </a:p>
          <a:p>
            <a:pPr>
              <a:lnSpc>
                <a:spcPct val="150000"/>
              </a:lnSpc>
            </a:pPr>
            <a:r>
              <a:rPr lang="en-US" altLang="ja-JP" dirty="0">
                <a:solidFill>
                  <a:schemeClr val="bg1"/>
                </a:solidFill>
                <a:latin typeface="Hiragino Sans W2" panose="020B0300000000000000" pitchFamily="34" charset="-128"/>
                <a:ea typeface="Hiragino Sans W2" panose="020B0300000000000000" pitchFamily="34" charset="-128"/>
              </a:rPr>
              <a:t>growth-</a:t>
            </a:r>
            <a:r>
              <a:rPr lang="en-US" altLang="ja-JP" dirty="0" err="1">
                <a:solidFill>
                  <a:schemeClr val="bg1"/>
                </a:solidFill>
                <a:latin typeface="Hiragino Sans W2" panose="020B0300000000000000" pitchFamily="34" charset="-128"/>
                <a:ea typeface="Hiragino Sans W2" panose="020B0300000000000000" pitchFamily="34" charset="-128"/>
              </a:rPr>
              <a:t>tokyo.jp</a:t>
            </a:r>
            <a:endParaRPr lang="ja-JP" altLang="en-US">
              <a:solidFill>
                <a:schemeClr val="bg1"/>
              </a:solidFill>
              <a:latin typeface="Hiragino Sans W2" panose="020B0300000000000000" pitchFamily="34" charset="-128"/>
              <a:ea typeface="Hiragino Sans W2" panose="020B0300000000000000" pitchFamily="34" charset="-128"/>
            </a:endParaRPr>
          </a:p>
        </p:txBody>
      </p:sp>
      <p:pic>
        <p:nvPicPr>
          <p:cNvPr id="6" name="図 5">
            <a:extLst>
              <a:ext uri="{FF2B5EF4-FFF2-40B4-BE49-F238E27FC236}">
                <a16:creationId xmlns:a16="http://schemas.microsoft.com/office/drawing/2014/main" id="{06C9A3C7-B990-DB44-9A1D-B6F2B38F6F14}"/>
              </a:ext>
            </a:extLst>
          </p:cNvPr>
          <p:cNvPicPr>
            <a:picLocks noChangeAspect="1"/>
          </p:cNvPicPr>
          <p:nvPr/>
        </p:nvPicPr>
        <p:blipFill>
          <a:blip r:embed="rId3"/>
          <a:stretch>
            <a:fillRect/>
          </a:stretch>
        </p:blipFill>
        <p:spPr>
          <a:xfrm>
            <a:off x="191104" y="261233"/>
            <a:ext cx="2962757" cy="3435750"/>
          </a:xfrm>
          <a:prstGeom prst="rect">
            <a:avLst/>
          </a:prstGeom>
        </p:spPr>
      </p:pic>
      <p:sp>
        <p:nvSpPr>
          <p:cNvPr id="8" name="正方形/長方形 7">
            <a:extLst>
              <a:ext uri="{FF2B5EF4-FFF2-40B4-BE49-F238E27FC236}">
                <a16:creationId xmlns:a16="http://schemas.microsoft.com/office/drawing/2014/main" id="{7924C363-538E-854F-AEE9-15E1A1ED321D}"/>
              </a:ext>
            </a:extLst>
          </p:cNvPr>
          <p:cNvSpPr/>
          <p:nvPr/>
        </p:nvSpPr>
        <p:spPr>
          <a:xfrm>
            <a:off x="236829" y="4865870"/>
            <a:ext cx="184731" cy="456407"/>
          </a:xfrm>
          <a:prstGeom prst="rect">
            <a:avLst/>
          </a:prstGeom>
        </p:spPr>
        <p:txBody>
          <a:bodyPr wrap="none">
            <a:spAutoFit/>
          </a:bodyPr>
          <a:lstStyle/>
          <a:p>
            <a:pPr>
              <a:lnSpc>
                <a:spcPct val="150000"/>
              </a:lnSpc>
            </a:pPr>
            <a:endParaRPr lang="ja-JP" altLang="en-US">
              <a:solidFill>
                <a:schemeClr val="bg1"/>
              </a:solidFill>
              <a:latin typeface="Hiragino Sans W2" panose="020B0300000000000000" pitchFamily="34" charset="-128"/>
              <a:ea typeface="Hiragino Sans W2" panose="020B0300000000000000" pitchFamily="34" charset="-128"/>
            </a:endParaRPr>
          </a:p>
        </p:txBody>
      </p:sp>
      <p:pic>
        <p:nvPicPr>
          <p:cNvPr id="15" name="図 14" descr="黒い背景と白い文字&#10;&#10;自動的に生成された説明">
            <a:extLst>
              <a:ext uri="{FF2B5EF4-FFF2-40B4-BE49-F238E27FC236}">
                <a16:creationId xmlns:a16="http://schemas.microsoft.com/office/drawing/2014/main" id="{EDF70DB4-36EE-CE49-AC39-D4AD05985A4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100000" contrast="100000"/>
                    </a14:imgEffect>
                  </a14:imgLayer>
                </a14:imgProps>
              </a:ext>
            </a:extLst>
          </a:blip>
          <a:srcRect l="12687" t="30177" r="10299" b="28413"/>
          <a:stretch/>
        </p:blipFill>
        <p:spPr>
          <a:xfrm>
            <a:off x="252237" y="6078928"/>
            <a:ext cx="1587568" cy="602181"/>
          </a:xfrm>
          <a:prstGeom prst="rect">
            <a:avLst/>
          </a:prstGeom>
        </p:spPr>
      </p:pic>
    </p:spTree>
    <p:extLst>
      <p:ext uri="{BB962C8B-B14F-4D97-AF65-F5344CB8AC3E}">
        <p14:creationId xmlns:p14="http://schemas.microsoft.com/office/powerpoint/2010/main" val="2159818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81E6E0D-5A7E-E84A-BAFB-8428B4E0249A}"/>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a:extLst>
              <a:ext uri="{FF2B5EF4-FFF2-40B4-BE49-F238E27FC236}">
                <a16:creationId xmlns:a16="http://schemas.microsoft.com/office/drawing/2014/main" id="{D407A089-B8D5-6144-A691-4C3E04EBF15C}"/>
              </a:ext>
            </a:extLst>
          </p:cNvPr>
          <p:cNvPicPr>
            <a:picLocks noChangeAspect="1"/>
          </p:cNvPicPr>
          <p:nvPr/>
        </p:nvPicPr>
        <p:blipFill>
          <a:blip r:embed="rId2"/>
          <a:stretch>
            <a:fillRect/>
          </a:stretch>
        </p:blipFill>
        <p:spPr>
          <a:xfrm>
            <a:off x="6247809" y="680451"/>
            <a:ext cx="1143000" cy="1143000"/>
          </a:xfrm>
          <a:prstGeom prst="rect">
            <a:avLst/>
          </a:prstGeom>
        </p:spPr>
      </p:pic>
      <p:pic>
        <p:nvPicPr>
          <p:cNvPr id="3" name="図 2" descr="デスクトップコンピューターの画面&#10;&#10;自動的に生成された説明">
            <a:extLst>
              <a:ext uri="{FF2B5EF4-FFF2-40B4-BE49-F238E27FC236}">
                <a16:creationId xmlns:a16="http://schemas.microsoft.com/office/drawing/2014/main" id="{85B046A5-C9D3-334C-B2CC-C9BA5D2FBAD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1657" y="879058"/>
            <a:ext cx="5361757" cy="5225711"/>
          </a:xfrm>
          <a:prstGeom prst="rect">
            <a:avLst/>
          </a:prstGeom>
        </p:spPr>
      </p:pic>
      <p:pic>
        <p:nvPicPr>
          <p:cNvPr id="6" name="図 5">
            <a:extLst>
              <a:ext uri="{FF2B5EF4-FFF2-40B4-BE49-F238E27FC236}">
                <a16:creationId xmlns:a16="http://schemas.microsoft.com/office/drawing/2014/main" id="{47926E19-D3B7-A443-B7E9-E6DF223677E6}"/>
              </a:ext>
            </a:extLst>
          </p:cNvPr>
          <p:cNvPicPr>
            <a:picLocks noChangeAspect="1"/>
          </p:cNvPicPr>
          <p:nvPr/>
        </p:nvPicPr>
        <p:blipFill>
          <a:blip r:embed="rId4"/>
          <a:stretch>
            <a:fillRect/>
          </a:stretch>
        </p:blipFill>
        <p:spPr>
          <a:xfrm>
            <a:off x="179558" y="157721"/>
            <a:ext cx="2248192" cy="709955"/>
          </a:xfrm>
          <a:prstGeom prst="rect">
            <a:avLst/>
          </a:prstGeom>
        </p:spPr>
      </p:pic>
      <p:sp>
        <p:nvSpPr>
          <p:cNvPr id="7" name="正方形/長方形 6">
            <a:extLst>
              <a:ext uri="{FF2B5EF4-FFF2-40B4-BE49-F238E27FC236}">
                <a16:creationId xmlns:a16="http://schemas.microsoft.com/office/drawing/2014/main" id="{16A55B90-60CF-2245-833D-0E565628F508}"/>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メディア特性</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sp>
        <p:nvSpPr>
          <p:cNvPr id="42" name="直角三角形 41">
            <a:extLst>
              <a:ext uri="{FF2B5EF4-FFF2-40B4-BE49-F238E27FC236}">
                <a16:creationId xmlns:a16="http://schemas.microsoft.com/office/drawing/2014/main" id="{8AB11F84-9508-1347-BB56-BD157155A7CA}"/>
              </a:ext>
            </a:extLst>
          </p:cNvPr>
          <p:cNvSpPr/>
          <p:nvPr/>
        </p:nvSpPr>
        <p:spPr>
          <a:xfrm flipH="1">
            <a:off x="10962715" y="5463922"/>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E9EAF3A8-E9AC-9144-9E76-62B83978ADF8}"/>
              </a:ext>
            </a:extLst>
          </p:cNvPr>
          <p:cNvPicPr>
            <a:picLocks noChangeAspect="1"/>
          </p:cNvPicPr>
          <p:nvPr/>
        </p:nvPicPr>
        <p:blipFill rotWithShape="1">
          <a:blip r:embed="rId5"/>
          <a:srcRect l="16543" t="-12374" r="31644" b="1"/>
          <a:stretch/>
        </p:blipFill>
        <p:spPr>
          <a:xfrm>
            <a:off x="2185059" y="5989320"/>
            <a:ext cx="6075021" cy="734709"/>
          </a:xfrm>
          <a:prstGeom prst="rect">
            <a:avLst/>
          </a:prstGeom>
        </p:spPr>
      </p:pic>
      <p:pic>
        <p:nvPicPr>
          <p:cNvPr id="24" name="図 23">
            <a:extLst>
              <a:ext uri="{FF2B5EF4-FFF2-40B4-BE49-F238E27FC236}">
                <a16:creationId xmlns:a16="http://schemas.microsoft.com/office/drawing/2014/main" id="{CEEE5D68-CFD8-404C-871C-3C7DF9363789}"/>
              </a:ext>
            </a:extLst>
          </p:cNvPr>
          <p:cNvPicPr>
            <a:picLocks noChangeAspect="1"/>
          </p:cNvPicPr>
          <p:nvPr/>
        </p:nvPicPr>
        <p:blipFill>
          <a:blip r:embed="rId6"/>
          <a:stretch>
            <a:fillRect/>
          </a:stretch>
        </p:blipFill>
        <p:spPr>
          <a:xfrm>
            <a:off x="270809" y="6373248"/>
            <a:ext cx="1647513" cy="357371"/>
          </a:xfrm>
          <a:prstGeom prst="rect">
            <a:avLst/>
          </a:prstGeom>
        </p:spPr>
      </p:pic>
      <p:sp>
        <p:nvSpPr>
          <p:cNvPr id="25" name="正方形/長方形 24">
            <a:extLst>
              <a:ext uri="{FF2B5EF4-FFF2-40B4-BE49-F238E27FC236}">
                <a16:creationId xmlns:a16="http://schemas.microsoft.com/office/drawing/2014/main" id="{0F639744-6144-B34C-92A8-C43BCDD42B59}"/>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6" name="図 25">
            <a:extLst>
              <a:ext uri="{FF2B5EF4-FFF2-40B4-BE49-F238E27FC236}">
                <a16:creationId xmlns:a16="http://schemas.microsoft.com/office/drawing/2014/main" id="{0FD2A58C-7A60-E34A-8683-0F0AE30D2B32}"/>
              </a:ext>
            </a:extLst>
          </p:cNvPr>
          <p:cNvPicPr>
            <a:picLocks noChangeAspect="1"/>
          </p:cNvPicPr>
          <p:nvPr/>
        </p:nvPicPr>
        <p:blipFill rotWithShape="1">
          <a:blip r:embed="rId5"/>
          <a:srcRect l="89802" t="-7712"/>
          <a:stretch/>
        </p:blipFill>
        <p:spPr>
          <a:xfrm>
            <a:off x="10774680" y="6019800"/>
            <a:ext cx="1195646" cy="704229"/>
          </a:xfrm>
          <a:prstGeom prst="rect">
            <a:avLst/>
          </a:prstGeom>
        </p:spPr>
      </p:pic>
      <p:sp>
        <p:nvSpPr>
          <p:cNvPr id="27" name="スライド番号プレースホルダ 3">
            <a:extLst>
              <a:ext uri="{FF2B5EF4-FFF2-40B4-BE49-F238E27FC236}">
                <a16:creationId xmlns:a16="http://schemas.microsoft.com/office/drawing/2014/main" id="{1855F934-48B6-5F4A-AD28-72929C378C72}"/>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10</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32" name="正方形/長方形 31">
            <a:extLst>
              <a:ext uri="{FF2B5EF4-FFF2-40B4-BE49-F238E27FC236}">
                <a16:creationId xmlns:a16="http://schemas.microsoft.com/office/drawing/2014/main" id="{391248B0-1686-7B4A-A54E-185E86E53223}"/>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pic>
        <p:nvPicPr>
          <p:cNvPr id="43" name="図 42">
            <a:extLst>
              <a:ext uri="{FF2B5EF4-FFF2-40B4-BE49-F238E27FC236}">
                <a16:creationId xmlns:a16="http://schemas.microsoft.com/office/drawing/2014/main" id="{5313E6BA-48B0-754D-9326-ACA4C9E99F15}"/>
              </a:ext>
            </a:extLst>
          </p:cNvPr>
          <p:cNvPicPr>
            <a:picLocks noChangeAspect="1"/>
          </p:cNvPicPr>
          <p:nvPr/>
        </p:nvPicPr>
        <p:blipFill>
          <a:blip r:embed="rId7"/>
          <a:stretch>
            <a:fillRect/>
          </a:stretch>
        </p:blipFill>
        <p:spPr>
          <a:xfrm>
            <a:off x="470620" y="2566845"/>
            <a:ext cx="5625380" cy="3452955"/>
          </a:xfrm>
          <a:prstGeom prst="rect">
            <a:avLst/>
          </a:prstGeom>
        </p:spPr>
      </p:pic>
      <p:pic>
        <p:nvPicPr>
          <p:cNvPr id="44" name="図 43">
            <a:extLst>
              <a:ext uri="{FF2B5EF4-FFF2-40B4-BE49-F238E27FC236}">
                <a16:creationId xmlns:a16="http://schemas.microsoft.com/office/drawing/2014/main" id="{DA8A6A2F-61FE-A24A-B304-11E3E63CBCE0}"/>
              </a:ext>
            </a:extLst>
          </p:cNvPr>
          <p:cNvPicPr>
            <a:picLocks noChangeAspect="1"/>
          </p:cNvPicPr>
          <p:nvPr/>
        </p:nvPicPr>
        <p:blipFill rotWithShape="1">
          <a:blip r:embed="rId8"/>
          <a:srcRect t="16592"/>
          <a:stretch/>
        </p:blipFill>
        <p:spPr>
          <a:xfrm>
            <a:off x="240602" y="1249915"/>
            <a:ext cx="5611557" cy="2146770"/>
          </a:xfrm>
          <a:prstGeom prst="rect">
            <a:avLst/>
          </a:prstGeom>
        </p:spPr>
      </p:pic>
      <p:sp>
        <p:nvSpPr>
          <p:cNvPr id="45" name="正方形/長方形 44">
            <a:extLst>
              <a:ext uri="{FF2B5EF4-FFF2-40B4-BE49-F238E27FC236}">
                <a16:creationId xmlns:a16="http://schemas.microsoft.com/office/drawing/2014/main" id="{FA8CA0F5-3821-4441-97D7-F1A4AA314808}"/>
              </a:ext>
            </a:extLst>
          </p:cNvPr>
          <p:cNvSpPr/>
          <p:nvPr/>
        </p:nvSpPr>
        <p:spPr>
          <a:xfrm>
            <a:off x="622429" y="1395674"/>
            <a:ext cx="5229731" cy="1803379"/>
          </a:xfrm>
          <a:prstGeom prst="rect">
            <a:avLst/>
          </a:prstGeom>
        </p:spPr>
        <p:txBody>
          <a:bodyPr wrap="square">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平均</a:t>
            </a:r>
            <a:r>
              <a:rPr lang="en-US" altLang="ja-JP" sz="2400" b="1" dirty="0">
                <a:solidFill>
                  <a:srgbClr val="1B2024"/>
                </a:solidFill>
                <a:latin typeface="Hiragino Sans W6" panose="020B0400000000000000" pitchFamily="34" charset="-128"/>
                <a:ea typeface="Hiragino Sans W6" panose="020B0400000000000000" pitchFamily="34" charset="-128"/>
              </a:rPr>
              <a:t>18</a:t>
            </a:r>
            <a:r>
              <a:rPr lang="ja-JP" altLang="en-US" sz="2400" b="1">
                <a:solidFill>
                  <a:srgbClr val="1B2024"/>
                </a:solidFill>
                <a:latin typeface="Hiragino Sans W6" panose="020B0400000000000000" pitchFamily="34" charset="-128"/>
                <a:ea typeface="Hiragino Sans W6" panose="020B0400000000000000" pitchFamily="34" charset="-128"/>
              </a:rPr>
              <a:t>分の乗車時間</a:t>
            </a:r>
            <a:r>
              <a:rPr lang="en-US" altLang="ja-JP" sz="2400" b="1" dirty="0">
                <a:solidFill>
                  <a:srgbClr val="1B2024"/>
                </a:solidFill>
                <a:latin typeface="Hiragino Sans W6" panose="020B0400000000000000" pitchFamily="34" charset="-128"/>
                <a:ea typeface="Hiragino Sans W6" panose="020B0400000000000000" pitchFamily="34" charset="-128"/>
              </a:rPr>
              <a:t>×</a:t>
            </a:r>
            <a:r>
              <a:rPr lang="ja-JP" altLang="en-US" sz="2400" b="1">
                <a:solidFill>
                  <a:srgbClr val="1B2024"/>
                </a:solidFill>
                <a:latin typeface="Hiragino Sans W6" panose="020B0400000000000000" pitchFamily="34" charset="-128"/>
                <a:ea typeface="Hiragino Sans W6" panose="020B0400000000000000" pitchFamily="34" charset="-128"/>
              </a:rPr>
              <a:t>映像体験</a:t>
            </a: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高精細のデジタルサイネージで</a:t>
            </a: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動画広告を対面形式＆音声付き訴求</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乗車時の課金方式でより効率的に。</a:t>
            </a:r>
          </a:p>
        </p:txBody>
      </p:sp>
      <p:pic>
        <p:nvPicPr>
          <p:cNvPr id="46" name="図 45">
            <a:extLst>
              <a:ext uri="{FF2B5EF4-FFF2-40B4-BE49-F238E27FC236}">
                <a16:creationId xmlns:a16="http://schemas.microsoft.com/office/drawing/2014/main" id="{C50F5103-FDEB-9F4E-8674-042E713CA874}"/>
              </a:ext>
            </a:extLst>
          </p:cNvPr>
          <p:cNvPicPr>
            <a:picLocks noChangeAspect="1"/>
          </p:cNvPicPr>
          <p:nvPr/>
        </p:nvPicPr>
        <p:blipFill rotWithShape="1">
          <a:blip r:embed="rId9"/>
          <a:srcRect r="-11136" b="15996"/>
          <a:stretch/>
        </p:blipFill>
        <p:spPr>
          <a:xfrm>
            <a:off x="378209" y="1402946"/>
            <a:ext cx="244219" cy="1803379"/>
          </a:xfrm>
          <a:prstGeom prst="rect">
            <a:avLst/>
          </a:prstGeom>
        </p:spPr>
      </p:pic>
      <p:sp>
        <p:nvSpPr>
          <p:cNvPr id="48" name="正方形/長方形 47">
            <a:extLst>
              <a:ext uri="{FF2B5EF4-FFF2-40B4-BE49-F238E27FC236}">
                <a16:creationId xmlns:a16="http://schemas.microsoft.com/office/drawing/2014/main" id="{EB5728EE-3C75-F34B-833E-239740C7D89B}"/>
              </a:ext>
            </a:extLst>
          </p:cNvPr>
          <p:cNvSpPr/>
          <p:nvPr/>
        </p:nvSpPr>
        <p:spPr>
          <a:xfrm>
            <a:off x="626543" y="3583411"/>
            <a:ext cx="2345514" cy="369332"/>
          </a:xfrm>
          <a:prstGeom prst="rect">
            <a:avLst/>
          </a:prstGeom>
        </p:spPr>
        <p:txBody>
          <a:bodyPr wrap="none">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1.</a:t>
            </a:r>
            <a:r>
              <a:rPr lang="ja-JP" altLang="en-US">
                <a:solidFill>
                  <a:schemeClr val="bg1"/>
                </a:solidFill>
                <a:latin typeface="Hiragino Sans W5" panose="020B0400000000000000" pitchFamily="34" charset="-128"/>
                <a:ea typeface="Hiragino Sans W5" panose="020B0400000000000000" pitchFamily="34" charset="-128"/>
              </a:rPr>
              <a:t>高精細の動画広告 </a:t>
            </a:r>
          </a:p>
        </p:txBody>
      </p:sp>
      <p:sp>
        <p:nvSpPr>
          <p:cNvPr id="49" name="正方形/長方形 48">
            <a:extLst>
              <a:ext uri="{FF2B5EF4-FFF2-40B4-BE49-F238E27FC236}">
                <a16:creationId xmlns:a16="http://schemas.microsoft.com/office/drawing/2014/main" id="{E6CD156A-D9FB-5843-B980-3D04EB02DA8A}"/>
              </a:ext>
            </a:extLst>
          </p:cNvPr>
          <p:cNvSpPr/>
          <p:nvPr/>
        </p:nvSpPr>
        <p:spPr>
          <a:xfrm>
            <a:off x="626543" y="3850733"/>
            <a:ext cx="5940077" cy="314830"/>
          </a:xfrm>
          <a:prstGeom prst="rect">
            <a:avLst/>
          </a:prstGeom>
        </p:spPr>
        <p:txBody>
          <a:bodyPr wrap="square">
            <a:spAutoFit/>
          </a:bodyPr>
          <a:lstStyle/>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プライベート空間での対面・音声有りの映像体験で広告認知・想起度向上。 </a:t>
            </a:r>
          </a:p>
        </p:txBody>
      </p:sp>
      <p:sp>
        <p:nvSpPr>
          <p:cNvPr id="50" name="正方形/長方形 49">
            <a:extLst>
              <a:ext uri="{FF2B5EF4-FFF2-40B4-BE49-F238E27FC236}">
                <a16:creationId xmlns:a16="http://schemas.microsoft.com/office/drawing/2014/main" id="{3C065AB5-A25E-1848-A281-99BECBC7F779}"/>
              </a:ext>
            </a:extLst>
          </p:cNvPr>
          <p:cNvSpPr/>
          <p:nvPr/>
        </p:nvSpPr>
        <p:spPr>
          <a:xfrm>
            <a:off x="626543" y="4238845"/>
            <a:ext cx="3400290" cy="369332"/>
          </a:xfrm>
          <a:prstGeom prst="rect">
            <a:avLst/>
          </a:prstGeom>
        </p:spPr>
        <p:txBody>
          <a:bodyPr wrap="none">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2.</a:t>
            </a:r>
            <a:r>
              <a:rPr lang="ja-JP" altLang="en-US">
                <a:solidFill>
                  <a:schemeClr val="bg1"/>
                </a:solidFill>
                <a:latin typeface="Hiragino Sans W5" panose="020B0400000000000000" pitchFamily="34" charset="-128"/>
                <a:ea typeface="Hiragino Sans W5" panose="020B0400000000000000" pitchFamily="34" charset="-128"/>
              </a:rPr>
              <a:t> 都内</a:t>
            </a:r>
            <a:r>
              <a:rPr lang="en-US" altLang="ja-JP" dirty="0">
                <a:solidFill>
                  <a:schemeClr val="bg1"/>
                </a:solidFill>
                <a:latin typeface="Hiragino Sans W5" panose="020B0400000000000000" pitchFamily="34" charset="-128"/>
                <a:ea typeface="Hiragino Sans W5" panose="020B0400000000000000" pitchFamily="34" charset="-128"/>
              </a:rPr>
              <a:t>No.1</a:t>
            </a:r>
            <a:r>
              <a:rPr lang="ja-JP" altLang="en-US">
                <a:solidFill>
                  <a:schemeClr val="bg1"/>
                </a:solidFill>
                <a:latin typeface="Hiragino Sans W5" panose="020B0400000000000000" pitchFamily="34" charset="-128"/>
                <a:ea typeface="Hiragino Sans W5" panose="020B0400000000000000" pitchFamily="34" charset="-128"/>
              </a:rPr>
              <a:t>のユーザーリーチ</a:t>
            </a:r>
          </a:p>
        </p:txBody>
      </p:sp>
      <p:sp>
        <p:nvSpPr>
          <p:cNvPr id="51" name="正方形/長方形 50">
            <a:extLst>
              <a:ext uri="{FF2B5EF4-FFF2-40B4-BE49-F238E27FC236}">
                <a16:creationId xmlns:a16="http://schemas.microsoft.com/office/drawing/2014/main" id="{4B95283F-07D9-BC40-BD55-7A4D8F497D5B}"/>
              </a:ext>
            </a:extLst>
          </p:cNvPr>
          <p:cNvSpPr/>
          <p:nvPr/>
        </p:nvSpPr>
        <p:spPr>
          <a:xfrm>
            <a:off x="626543" y="4519815"/>
            <a:ext cx="5940077" cy="314830"/>
          </a:xfrm>
          <a:prstGeom prst="rect">
            <a:avLst/>
          </a:prstGeom>
        </p:spPr>
        <p:txBody>
          <a:bodyPr wrap="square">
            <a:spAutoFit/>
          </a:bodyPr>
          <a:lstStyle/>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月間</a:t>
            </a:r>
            <a:r>
              <a:rPr lang="en-US" altLang="ja-JP" sz="1100" dirty="0">
                <a:solidFill>
                  <a:schemeClr val="bg1"/>
                </a:solidFill>
                <a:latin typeface="Hiragino Sans W3" panose="020B0300000000000000" pitchFamily="34" charset="-128"/>
                <a:ea typeface="Hiragino Sans W3" panose="020B0300000000000000" pitchFamily="34" charset="-128"/>
              </a:rPr>
              <a:t>750</a:t>
            </a:r>
            <a:r>
              <a:rPr lang="ja-JP" altLang="en-US" sz="1100">
                <a:solidFill>
                  <a:schemeClr val="bg1"/>
                </a:solidFill>
                <a:latin typeface="Hiragino Sans W3" panose="020B0300000000000000" pitchFamily="34" charset="-128"/>
                <a:ea typeface="Hiragino Sans W3" panose="020B0300000000000000" pitchFamily="34" charset="-128"/>
              </a:rPr>
              <a:t>万人の都内タクシーユーザーへ商材・サービス訴求が可能に。</a:t>
            </a:r>
          </a:p>
        </p:txBody>
      </p:sp>
      <p:sp>
        <p:nvSpPr>
          <p:cNvPr id="52" name="正方形/長方形 51">
            <a:extLst>
              <a:ext uri="{FF2B5EF4-FFF2-40B4-BE49-F238E27FC236}">
                <a16:creationId xmlns:a16="http://schemas.microsoft.com/office/drawing/2014/main" id="{AACDE0D4-CEC4-CB41-B02A-BFF52C6FD860}"/>
              </a:ext>
            </a:extLst>
          </p:cNvPr>
          <p:cNvSpPr/>
          <p:nvPr/>
        </p:nvSpPr>
        <p:spPr>
          <a:xfrm>
            <a:off x="626543" y="4959803"/>
            <a:ext cx="3191899" cy="369332"/>
          </a:xfrm>
          <a:prstGeom prst="rect">
            <a:avLst/>
          </a:prstGeom>
        </p:spPr>
        <p:txBody>
          <a:bodyPr wrap="none">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3.</a:t>
            </a:r>
            <a:r>
              <a:rPr lang="ja-JP" altLang="en-US">
                <a:solidFill>
                  <a:schemeClr val="bg1"/>
                </a:solidFill>
                <a:latin typeface="Hiragino Sans W5" panose="020B0400000000000000" pitchFamily="34" charset="-128"/>
                <a:ea typeface="Hiragino Sans W5" panose="020B0400000000000000" pitchFamily="34" charset="-128"/>
              </a:rPr>
              <a:t>充実のメディアコンテンツ</a:t>
            </a:r>
          </a:p>
        </p:txBody>
      </p:sp>
      <p:sp>
        <p:nvSpPr>
          <p:cNvPr id="53" name="正方形/長方形 52">
            <a:extLst>
              <a:ext uri="{FF2B5EF4-FFF2-40B4-BE49-F238E27FC236}">
                <a16:creationId xmlns:a16="http://schemas.microsoft.com/office/drawing/2014/main" id="{75692093-CD71-E744-8676-2AD857B8F502}"/>
              </a:ext>
            </a:extLst>
          </p:cNvPr>
          <p:cNvSpPr/>
          <p:nvPr/>
        </p:nvSpPr>
        <p:spPr>
          <a:xfrm>
            <a:off x="626543" y="5255949"/>
            <a:ext cx="5940077" cy="568745"/>
          </a:xfrm>
          <a:prstGeom prst="rect">
            <a:avLst/>
          </a:prstGeom>
        </p:spPr>
        <p:txBody>
          <a:bodyPr wrap="square">
            <a:spAutoFit/>
          </a:bodyPr>
          <a:lstStyle/>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ユーザーの視聴意向を高めるための、コンテンツも充実。 </a:t>
            </a:r>
            <a:endParaRPr lang="en-US" altLang="ja-JP" sz="11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都内のビジネス層に向けた、限定の映像コンテンツを配信。 </a:t>
            </a:r>
          </a:p>
        </p:txBody>
      </p:sp>
    </p:spTree>
    <p:extLst>
      <p:ext uri="{BB962C8B-B14F-4D97-AF65-F5344CB8AC3E}">
        <p14:creationId xmlns:p14="http://schemas.microsoft.com/office/powerpoint/2010/main" val="33770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78B43B0-9469-B248-91D8-93DC16470198}"/>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8715BBC-B7A5-1D45-B706-7C94F2BF3967}"/>
              </a:ext>
            </a:extLst>
          </p:cNvPr>
          <p:cNvPicPr>
            <a:picLocks noChangeAspect="1"/>
          </p:cNvPicPr>
          <p:nvPr/>
        </p:nvPicPr>
        <p:blipFill>
          <a:blip r:embed="rId2"/>
          <a:stretch>
            <a:fillRect/>
          </a:stretch>
        </p:blipFill>
        <p:spPr>
          <a:xfrm>
            <a:off x="268800" y="251606"/>
            <a:ext cx="5827200" cy="5827200"/>
          </a:xfrm>
          <a:prstGeom prst="rect">
            <a:avLst/>
          </a:prstGeom>
        </p:spPr>
      </p:pic>
      <p:pic>
        <p:nvPicPr>
          <p:cNvPr id="11" name="図 10">
            <a:extLst>
              <a:ext uri="{FF2B5EF4-FFF2-40B4-BE49-F238E27FC236}">
                <a16:creationId xmlns:a16="http://schemas.microsoft.com/office/drawing/2014/main" id="{30B0273B-89D9-2F43-917B-0C92E9D6B7C6}"/>
              </a:ext>
            </a:extLst>
          </p:cNvPr>
          <p:cNvPicPr>
            <a:picLocks noChangeAspect="1"/>
          </p:cNvPicPr>
          <p:nvPr/>
        </p:nvPicPr>
        <p:blipFill>
          <a:blip r:embed="rId3"/>
          <a:stretch>
            <a:fillRect/>
          </a:stretch>
        </p:blipFill>
        <p:spPr>
          <a:xfrm>
            <a:off x="1258920" y="2301257"/>
            <a:ext cx="2487579" cy="61170"/>
          </a:xfrm>
          <a:prstGeom prst="rect">
            <a:avLst/>
          </a:prstGeom>
        </p:spPr>
      </p:pic>
      <p:sp>
        <p:nvSpPr>
          <p:cNvPr id="12" name="正方形/長方形 11">
            <a:extLst>
              <a:ext uri="{FF2B5EF4-FFF2-40B4-BE49-F238E27FC236}">
                <a16:creationId xmlns:a16="http://schemas.microsoft.com/office/drawing/2014/main" id="{C9118DD9-AD3F-8146-A340-1E9A8E83B691}"/>
              </a:ext>
            </a:extLst>
          </p:cNvPr>
          <p:cNvSpPr/>
          <p:nvPr/>
        </p:nvSpPr>
        <p:spPr>
          <a:xfrm>
            <a:off x="1180821" y="1761320"/>
            <a:ext cx="2695699" cy="500843"/>
          </a:xfrm>
          <a:prstGeom prst="rect">
            <a:avLst/>
          </a:prstGeom>
        </p:spPr>
        <p:txBody>
          <a:bodyPr wrap="square">
            <a:spAutoFit/>
          </a:bodyPr>
          <a:lstStyle/>
          <a:p>
            <a:pPr>
              <a:lnSpc>
                <a:spcPct val="150000"/>
              </a:lnSpc>
            </a:pPr>
            <a:r>
              <a:rPr lang="en-US" altLang="ja-JP" sz="2000" b="1" dirty="0">
                <a:solidFill>
                  <a:schemeClr val="bg1"/>
                </a:solidFill>
                <a:effectLst/>
                <a:latin typeface="Hiragino Sans W6" panose="020B0400000000000000" pitchFamily="34" charset="-128"/>
                <a:ea typeface="Hiragino Sans W6" panose="020B0400000000000000" pitchFamily="34" charset="-128"/>
              </a:rPr>
              <a:t>ABOUT AD MENU</a:t>
            </a:r>
            <a:endParaRPr lang="en-US" altLang="ja-JP" sz="2000" dirty="0">
              <a:solidFill>
                <a:schemeClr val="bg1"/>
              </a:solidFill>
              <a:effectLst/>
              <a:latin typeface="Hiragino Sans W2" panose="020B0300000000000000" pitchFamily="34" charset="-128"/>
              <a:ea typeface="Hiragino Sans W2" panose="020B0300000000000000" pitchFamily="34" charset="-128"/>
            </a:endParaRPr>
          </a:p>
        </p:txBody>
      </p:sp>
      <p:pic>
        <p:nvPicPr>
          <p:cNvPr id="17" name="図 16">
            <a:extLst>
              <a:ext uri="{FF2B5EF4-FFF2-40B4-BE49-F238E27FC236}">
                <a16:creationId xmlns:a16="http://schemas.microsoft.com/office/drawing/2014/main" id="{DD2AC265-9270-7B43-9F2B-799C32A9E620}"/>
              </a:ext>
            </a:extLst>
          </p:cNvPr>
          <p:cNvPicPr>
            <a:picLocks noChangeAspect="1"/>
          </p:cNvPicPr>
          <p:nvPr/>
        </p:nvPicPr>
        <p:blipFill rotWithShape="1">
          <a:blip r:embed="rId4"/>
          <a:srcRect l="5627"/>
          <a:stretch/>
        </p:blipFill>
        <p:spPr>
          <a:xfrm>
            <a:off x="1258920" y="2676992"/>
            <a:ext cx="4871770" cy="829392"/>
          </a:xfrm>
          <a:prstGeom prst="rect">
            <a:avLst/>
          </a:prstGeom>
        </p:spPr>
      </p:pic>
      <p:sp>
        <p:nvSpPr>
          <p:cNvPr id="14" name="正方形/長方形 13">
            <a:extLst>
              <a:ext uri="{FF2B5EF4-FFF2-40B4-BE49-F238E27FC236}">
                <a16:creationId xmlns:a16="http://schemas.microsoft.com/office/drawing/2014/main" id="{51C8C5CB-004A-CE42-8FBF-84B86B10EFE7}"/>
              </a:ext>
            </a:extLst>
          </p:cNvPr>
          <p:cNvSpPr/>
          <p:nvPr/>
        </p:nvSpPr>
        <p:spPr>
          <a:xfrm>
            <a:off x="1353369" y="2737745"/>
            <a:ext cx="4614736" cy="707886"/>
          </a:xfrm>
          <a:prstGeom prst="rect">
            <a:avLst/>
          </a:prstGeom>
        </p:spPr>
        <p:txBody>
          <a:bodyPr wrap="square">
            <a:spAutoFit/>
          </a:bodyPr>
          <a:lstStyle/>
          <a:p>
            <a:r>
              <a:rPr lang="ja-JP" altLang="en-US" sz="4000" b="1">
                <a:solidFill>
                  <a:srgbClr val="1B2024"/>
                </a:solidFill>
                <a:latin typeface="Hiragino Sans W6" panose="020B0400000000000000" pitchFamily="34" charset="-128"/>
                <a:ea typeface="Hiragino Sans W6" panose="020B0400000000000000" pitchFamily="34" charset="-128"/>
              </a:rPr>
              <a:t>広告メニュー概要</a:t>
            </a:r>
            <a:endParaRPr lang="en-US" altLang="ja-JP" sz="3600" b="1" dirty="0">
              <a:solidFill>
                <a:srgbClr val="1B2024"/>
              </a:solidFill>
              <a:latin typeface="Hiragino Sans W6" panose="020B0400000000000000" pitchFamily="34" charset="-128"/>
              <a:ea typeface="Hiragino Sans W6" panose="020B0400000000000000" pitchFamily="34" charset="-128"/>
            </a:endParaRPr>
          </a:p>
        </p:txBody>
      </p:sp>
      <p:pic>
        <p:nvPicPr>
          <p:cNvPr id="13" name="図 12">
            <a:extLst>
              <a:ext uri="{FF2B5EF4-FFF2-40B4-BE49-F238E27FC236}">
                <a16:creationId xmlns:a16="http://schemas.microsoft.com/office/drawing/2014/main" id="{A09DF835-D562-DC47-8DA7-C3127F6DF8CC}"/>
              </a:ext>
            </a:extLst>
          </p:cNvPr>
          <p:cNvPicPr>
            <a:picLocks noChangeAspect="1"/>
          </p:cNvPicPr>
          <p:nvPr/>
        </p:nvPicPr>
        <p:blipFill rotWithShape="1">
          <a:blip r:embed="rId5"/>
          <a:srcRect l="16543" t="-12374" r="31644" b="1"/>
          <a:stretch/>
        </p:blipFill>
        <p:spPr>
          <a:xfrm>
            <a:off x="2185059" y="5989320"/>
            <a:ext cx="6075021" cy="734709"/>
          </a:xfrm>
          <a:prstGeom prst="rect">
            <a:avLst/>
          </a:prstGeom>
        </p:spPr>
      </p:pic>
      <p:pic>
        <p:nvPicPr>
          <p:cNvPr id="19" name="図 18">
            <a:extLst>
              <a:ext uri="{FF2B5EF4-FFF2-40B4-BE49-F238E27FC236}">
                <a16:creationId xmlns:a16="http://schemas.microsoft.com/office/drawing/2014/main" id="{1E47F9B1-CBDF-FB4D-8665-1C65811A05F5}"/>
              </a:ext>
            </a:extLst>
          </p:cNvPr>
          <p:cNvPicPr>
            <a:picLocks noChangeAspect="1"/>
          </p:cNvPicPr>
          <p:nvPr/>
        </p:nvPicPr>
        <p:blipFill>
          <a:blip r:embed="rId6"/>
          <a:stretch>
            <a:fillRect/>
          </a:stretch>
        </p:blipFill>
        <p:spPr>
          <a:xfrm>
            <a:off x="270809" y="6373248"/>
            <a:ext cx="1647513" cy="357371"/>
          </a:xfrm>
          <a:prstGeom prst="rect">
            <a:avLst/>
          </a:prstGeom>
        </p:spPr>
      </p:pic>
      <p:sp>
        <p:nvSpPr>
          <p:cNvPr id="20" name="正方形/長方形 19">
            <a:extLst>
              <a:ext uri="{FF2B5EF4-FFF2-40B4-BE49-F238E27FC236}">
                <a16:creationId xmlns:a16="http://schemas.microsoft.com/office/drawing/2014/main" id="{622553A9-556D-BD45-B3B9-8A6E7A845ED5}"/>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1" name="図 20">
            <a:extLst>
              <a:ext uri="{FF2B5EF4-FFF2-40B4-BE49-F238E27FC236}">
                <a16:creationId xmlns:a16="http://schemas.microsoft.com/office/drawing/2014/main" id="{878A7DCB-BB2A-CA49-839B-B91F0AF82671}"/>
              </a:ext>
            </a:extLst>
          </p:cNvPr>
          <p:cNvPicPr>
            <a:picLocks noChangeAspect="1"/>
          </p:cNvPicPr>
          <p:nvPr/>
        </p:nvPicPr>
        <p:blipFill rotWithShape="1">
          <a:blip r:embed="rId5"/>
          <a:srcRect l="89802" t="-7712"/>
          <a:stretch/>
        </p:blipFill>
        <p:spPr>
          <a:xfrm>
            <a:off x="10774680" y="6019800"/>
            <a:ext cx="1195646" cy="704229"/>
          </a:xfrm>
          <a:prstGeom prst="rect">
            <a:avLst/>
          </a:prstGeom>
        </p:spPr>
      </p:pic>
      <p:sp>
        <p:nvSpPr>
          <p:cNvPr id="22" name="スライド番号プレースホルダ 3">
            <a:extLst>
              <a:ext uri="{FF2B5EF4-FFF2-40B4-BE49-F238E27FC236}">
                <a16:creationId xmlns:a16="http://schemas.microsoft.com/office/drawing/2014/main" id="{349494EF-6D1B-E243-824C-5BC534E0318B}"/>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11</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16" name="正方形/長方形 15">
            <a:extLst>
              <a:ext uri="{FF2B5EF4-FFF2-40B4-BE49-F238E27FC236}">
                <a16:creationId xmlns:a16="http://schemas.microsoft.com/office/drawing/2014/main" id="{BAEA4E35-2700-CC44-A9AE-B95EBCBEDBC1}"/>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183505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7939BFE-3222-F74D-A477-D4652D3C4CC3}"/>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2B3DA39D-8C15-C64C-96B6-10B126AE363A}"/>
              </a:ext>
            </a:extLst>
          </p:cNvPr>
          <p:cNvPicPr>
            <a:picLocks noChangeAspect="1"/>
          </p:cNvPicPr>
          <p:nvPr/>
        </p:nvPicPr>
        <p:blipFill>
          <a:blip r:embed="rId2"/>
          <a:stretch>
            <a:fillRect/>
          </a:stretch>
        </p:blipFill>
        <p:spPr>
          <a:xfrm>
            <a:off x="179558" y="157721"/>
            <a:ext cx="2248192" cy="709955"/>
          </a:xfrm>
          <a:prstGeom prst="rect">
            <a:avLst/>
          </a:prstGeom>
        </p:spPr>
      </p:pic>
      <p:sp>
        <p:nvSpPr>
          <p:cNvPr id="14" name="正方形/長方形 13">
            <a:extLst>
              <a:ext uri="{FF2B5EF4-FFF2-40B4-BE49-F238E27FC236}">
                <a16:creationId xmlns:a16="http://schemas.microsoft.com/office/drawing/2014/main" id="{A461CECB-106C-F742-867E-D34CE4E05DF5}"/>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広告枠構成</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15" name="図 14">
            <a:extLst>
              <a:ext uri="{FF2B5EF4-FFF2-40B4-BE49-F238E27FC236}">
                <a16:creationId xmlns:a16="http://schemas.microsoft.com/office/drawing/2014/main" id="{D126B6F2-0970-1C48-8C0B-166E48822421}"/>
              </a:ext>
            </a:extLst>
          </p:cNvPr>
          <p:cNvPicPr>
            <a:picLocks noChangeAspect="1"/>
          </p:cNvPicPr>
          <p:nvPr/>
        </p:nvPicPr>
        <p:blipFill rotWithShape="1">
          <a:blip r:embed="rId3"/>
          <a:srcRect l="4279"/>
          <a:stretch/>
        </p:blipFill>
        <p:spPr>
          <a:xfrm>
            <a:off x="446689" y="2448894"/>
            <a:ext cx="5384652" cy="2901982"/>
          </a:xfrm>
          <a:prstGeom prst="rect">
            <a:avLst/>
          </a:prstGeom>
        </p:spPr>
      </p:pic>
      <p:pic>
        <p:nvPicPr>
          <p:cNvPr id="16" name="図 15">
            <a:extLst>
              <a:ext uri="{FF2B5EF4-FFF2-40B4-BE49-F238E27FC236}">
                <a16:creationId xmlns:a16="http://schemas.microsoft.com/office/drawing/2014/main" id="{55445088-6040-FC46-BE72-5649B8C593CC}"/>
              </a:ext>
            </a:extLst>
          </p:cNvPr>
          <p:cNvPicPr>
            <a:picLocks noChangeAspect="1"/>
          </p:cNvPicPr>
          <p:nvPr/>
        </p:nvPicPr>
        <p:blipFill>
          <a:blip r:embed="rId4"/>
          <a:stretch>
            <a:fillRect/>
          </a:stretch>
        </p:blipFill>
        <p:spPr>
          <a:xfrm>
            <a:off x="240602" y="1223776"/>
            <a:ext cx="5384651" cy="2573803"/>
          </a:xfrm>
          <a:prstGeom prst="rect">
            <a:avLst/>
          </a:prstGeom>
        </p:spPr>
      </p:pic>
      <p:sp>
        <p:nvSpPr>
          <p:cNvPr id="18" name="正方形/長方形 17">
            <a:extLst>
              <a:ext uri="{FF2B5EF4-FFF2-40B4-BE49-F238E27FC236}">
                <a16:creationId xmlns:a16="http://schemas.microsoft.com/office/drawing/2014/main" id="{93EEE42C-C3B6-A24C-930F-D92A49EB425A}"/>
              </a:ext>
            </a:extLst>
          </p:cNvPr>
          <p:cNvSpPr/>
          <p:nvPr/>
        </p:nvSpPr>
        <p:spPr>
          <a:xfrm>
            <a:off x="583240" y="1403340"/>
            <a:ext cx="5042014" cy="2239396"/>
          </a:xfrm>
          <a:prstGeom prst="rect">
            <a:avLst/>
          </a:prstGeom>
        </p:spPr>
        <p:txBody>
          <a:bodyPr wrap="square">
            <a:spAutoFit/>
          </a:bodyPr>
          <a:lstStyle/>
          <a:p>
            <a:pPr>
              <a:lnSpc>
                <a:spcPts val="3380"/>
              </a:lnSpc>
            </a:pPr>
            <a:r>
              <a:rPr lang="ja-JP" altLang="en-US" sz="2800" b="1">
                <a:solidFill>
                  <a:srgbClr val="1B2024"/>
                </a:solidFill>
                <a:latin typeface="Hiragino Sans W6" panose="020B0400000000000000" pitchFamily="34" charset="-128"/>
                <a:ea typeface="Hiragino Sans W6" panose="020B0400000000000000" pitchFamily="34" charset="-128"/>
              </a:rPr>
              <a:t>タクシー利用者の</a:t>
            </a:r>
            <a:endParaRPr lang="en-US" altLang="ja-JP" sz="28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800" b="1">
                <a:solidFill>
                  <a:srgbClr val="1B2024"/>
                </a:solidFill>
                <a:latin typeface="Hiragino Sans W6" panose="020B0400000000000000" pitchFamily="34" charset="-128"/>
                <a:ea typeface="Hiragino Sans W6" panose="020B0400000000000000" pitchFamily="34" charset="-128"/>
              </a:rPr>
              <a:t>平均乗車時間</a:t>
            </a:r>
            <a:r>
              <a:rPr lang="en-US" altLang="ja-JP" sz="2800" b="1" dirty="0">
                <a:solidFill>
                  <a:srgbClr val="1B2024"/>
                </a:solidFill>
                <a:latin typeface="Hiragino Sans W6" panose="020B0400000000000000" pitchFamily="34" charset="-128"/>
                <a:ea typeface="Hiragino Sans W6" panose="020B0400000000000000" pitchFamily="34" charset="-128"/>
              </a:rPr>
              <a:t>18</a:t>
            </a:r>
            <a:r>
              <a:rPr lang="ja-JP" altLang="en-US" sz="2800" b="1">
                <a:solidFill>
                  <a:srgbClr val="1B2024"/>
                </a:solidFill>
                <a:latin typeface="Hiragino Sans W6" panose="020B0400000000000000" pitchFamily="34" charset="-128"/>
                <a:ea typeface="Hiragino Sans W6" panose="020B0400000000000000" pitchFamily="34" charset="-128"/>
              </a:rPr>
              <a:t>分の中で、</a:t>
            </a:r>
            <a:endParaRPr lang="en-US" altLang="ja-JP" sz="28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800" b="1">
                <a:solidFill>
                  <a:srgbClr val="1B2024"/>
                </a:solidFill>
                <a:latin typeface="Hiragino Sans W6" panose="020B0400000000000000" pitchFamily="34" charset="-128"/>
                <a:ea typeface="Hiragino Sans W6" panose="020B0400000000000000" pitchFamily="34" charset="-128"/>
              </a:rPr>
              <a:t>プライベート空間に</a:t>
            </a:r>
          </a:p>
          <a:p>
            <a:pPr>
              <a:lnSpc>
                <a:spcPts val="3380"/>
              </a:lnSpc>
            </a:pPr>
            <a:r>
              <a:rPr lang="ja-JP" altLang="en-US" sz="2800" b="1">
                <a:solidFill>
                  <a:srgbClr val="1B2024"/>
                </a:solidFill>
                <a:latin typeface="Hiragino Sans W6" panose="020B0400000000000000" pitchFamily="34" charset="-128"/>
                <a:ea typeface="Hiragino Sans W6" panose="020B0400000000000000" pitchFamily="34" charset="-128"/>
              </a:rPr>
              <a:t>相応しい広告映像と</a:t>
            </a:r>
          </a:p>
          <a:p>
            <a:pPr>
              <a:lnSpc>
                <a:spcPts val="3380"/>
              </a:lnSpc>
            </a:pPr>
            <a:r>
              <a:rPr lang="ja-JP" altLang="en-US" sz="2800" b="1">
                <a:solidFill>
                  <a:srgbClr val="1B2024"/>
                </a:solidFill>
                <a:latin typeface="Hiragino Sans W6" panose="020B0400000000000000" pitchFamily="34" charset="-128"/>
                <a:ea typeface="Hiragino Sans W6" panose="020B0400000000000000" pitchFamily="34" charset="-128"/>
              </a:rPr>
              <a:t>メディアコンテンツを配信。</a:t>
            </a:r>
          </a:p>
        </p:txBody>
      </p:sp>
      <p:pic>
        <p:nvPicPr>
          <p:cNvPr id="19" name="図 18">
            <a:extLst>
              <a:ext uri="{FF2B5EF4-FFF2-40B4-BE49-F238E27FC236}">
                <a16:creationId xmlns:a16="http://schemas.microsoft.com/office/drawing/2014/main" id="{45FD8B46-212D-3B4A-82D1-F68258627C28}"/>
              </a:ext>
            </a:extLst>
          </p:cNvPr>
          <p:cNvPicPr>
            <a:picLocks noChangeAspect="1"/>
          </p:cNvPicPr>
          <p:nvPr/>
        </p:nvPicPr>
        <p:blipFill>
          <a:blip r:embed="rId5"/>
          <a:stretch>
            <a:fillRect/>
          </a:stretch>
        </p:blipFill>
        <p:spPr>
          <a:xfrm>
            <a:off x="378210" y="1462275"/>
            <a:ext cx="219748" cy="2146770"/>
          </a:xfrm>
          <a:prstGeom prst="rect">
            <a:avLst/>
          </a:prstGeom>
        </p:spPr>
      </p:pic>
      <p:sp>
        <p:nvSpPr>
          <p:cNvPr id="20" name="正方形/長方形 19">
            <a:extLst>
              <a:ext uri="{FF2B5EF4-FFF2-40B4-BE49-F238E27FC236}">
                <a16:creationId xmlns:a16="http://schemas.microsoft.com/office/drawing/2014/main" id="{B6041381-7C3D-4446-A6F9-15B119FE2ED3}"/>
              </a:ext>
            </a:extLst>
          </p:cNvPr>
          <p:cNvSpPr/>
          <p:nvPr/>
        </p:nvSpPr>
        <p:spPr>
          <a:xfrm>
            <a:off x="595711" y="3842261"/>
            <a:ext cx="5708552" cy="1362168"/>
          </a:xfrm>
          <a:prstGeom prst="rect">
            <a:avLst/>
          </a:prstGeom>
        </p:spPr>
        <p:txBody>
          <a:bodyPr wrap="square">
            <a:spAutoFit/>
          </a:bodyPr>
          <a:lstStyle/>
          <a:p>
            <a:pPr>
              <a:lnSpc>
                <a:spcPct val="150000"/>
              </a:lnSpc>
            </a:pPr>
            <a:r>
              <a:rPr lang="en-US" altLang="ja-JP" sz="800" dirty="0">
                <a:solidFill>
                  <a:schemeClr val="bg1"/>
                </a:solidFill>
                <a:latin typeface="Hiragino Sans W3" panose="020B0300000000000000" pitchFamily="34" charset="-128"/>
                <a:ea typeface="Hiragino Sans W3" panose="020B0300000000000000" pitchFamily="34" charset="-128"/>
              </a:rPr>
              <a:t>※</a:t>
            </a:r>
            <a:r>
              <a:rPr lang="ja-JP" altLang="en-US" sz="800">
                <a:solidFill>
                  <a:schemeClr val="bg1"/>
                </a:solidFill>
                <a:latin typeface="Hiragino Sans W3" panose="020B0300000000000000" pitchFamily="34" charset="-128"/>
                <a:ea typeface="Hiragino Sans W3" panose="020B0300000000000000" pitchFamily="34" charset="-128"/>
              </a:rPr>
              <a:t>タクシー乗車後、料金メーターと連動して</a:t>
            </a:r>
            <a:r>
              <a:rPr lang="en-US" altLang="ja-JP" sz="800" dirty="0">
                <a:solidFill>
                  <a:schemeClr val="bg1"/>
                </a:solidFill>
                <a:latin typeface="Hiragino Sans W3" panose="020B0300000000000000" pitchFamily="34" charset="-128"/>
                <a:ea typeface="Hiragino Sans W3" panose="020B0300000000000000" pitchFamily="34" charset="-128"/>
              </a:rPr>
              <a:t>FIRSTVIEW</a:t>
            </a:r>
            <a:r>
              <a:rPr lang="ja-JP" altLang="en-US" sz="800">
                <a:solidFill>
                  <a:schemeClr val="bg1"/>
                </a:solidFill>
                <a:latin typeface="Hiragino Sans W3" panose="020B0300000000000000" pitchFamily="34" charset="-128"/>
                <a:ea typeface="Hiragino Sans W3" panose="020B0300000000000000" pitchFamily="34" charset="-128"/>
              </a:rPr>
              <a:t>の広告放映が開始します。</a:t>
            </a:r>
            <a:endParaRPr lang="en-US" altLang="ja-JP" sz="8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en-US" altLang="ja-JP" sz="800" dirty="0">
                <a:solidFill>
                  <a:schemeClr val="bg1"/>
                </a:solidFill>
                <a:latin typeface="Hiragino Sans W3" panose="020B0300000000000000" pitchFamily="34" charset="-128"/>
                <a:ea typeface="Hiragino Sans W3" panose="020B0300000000000000" pitchFamily="34" charset="-128"/>
              </a:rPr>
              <a:t>※FIRSTVIEW</a:t>
            </a:r>
            <a:r>
              <a:rPr lang="ja-JP" altLang="en-US" sz="800">
                <a:solidFill>
                  <a:schemeClr val="bg1"/>
                </a:solidFill>
                <a:latin typeface="Hiragino Sans W3" panose="020B0300000000000000" pitchFamily="34" charset="-128"/>
                <a:ea typeface="Hiragino Sans W3" panose="020B0300000000000000" pitchFamily="34" charset="-128"/>
              </a:rPr>
              <a:t>放映前に、シートベルト啓蒙映像の放映が行われます（</a:t>
            </a:r>
            <a:r>
              <a:rPr lang="en-US" altLang="ja-JP" sz="800" dirty="0">
                <a:solidFill>
                  <a:schemeClr val="bg1"/>
                </a:solidFill>
                <a:latin typeface="Hiragino Sans W3" panose="020B0300000000000000" pitchFamily="34" charset="-128"/>
                <a:ea typeface="Hiragino Sans W3" panose="020B0300000000000000" pitchFamily="34" charset="-128"/>
              </a:rPr>
              <a:t>10</a:t>
            </a:r>
            <a:r>
              <a:rPr lang="ja-JP" altLang="en-US" sz="800">
                <a:solidFill>
                  <a:schemeClr val="bg1"/>
                </a:solidFill>
                <a:latin typeface="Hiragino Sans W3" panose="020B0300000000000000" pitchFamily="34" charset="-128"/>
                <a:ea typeface="Hiragino Sans W3" panose="020B0300000000000000" pitchFamily="34" charset="-128"/>
              </a:rPr>
              <a:t>秒間）</a:t>
            </a:r>
            <a:endParaRPr lang="en-US" altLang="ja-JP" sz="8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en-US" altLang="ja-JP" sz="800" dirty="0">
                <a:solidFill>
                  <a:schemeClr val="bg1"/>
                </a:solidFill>
                <a:latin typeface="Hiragino Sans W3" panose="020B0300000000000000" pitchFamily="34" charset="-128"/>
                <a:ea typeface="Hiragino Sans W3" panose="020B0300000000000000" pitchFamily="34" charset="-128"/>
              </a:rPr>
              <a:t>※</a:t>
            </a:r>
            <a:r>
              <a:rPr lang="ja-JP" altLang="en-US" sz="800">
                <a:solidFill>
                  <a:schemeClr val="bg1"/>
                </a:solidFill>
                <a:latin typeface="Hiragino Sans W3" panose="020B0300000000000000" pitchFamily="34" charset="-128"/>
                <a:ea typeface="Hiragino Sans W3" panose="020B0300000000000000" pitchFamily="34" charset="-128"/>
              </a:rPr>
              <a:t>画面</a:t>
            </a:r>
            <a:r>
              <a:rPr lang="en-US" altLang="ja-JP" sz="800" dirty="0">
                <a:solidFill>
                  <a:schemeClr val="bg1"/>
                </a:solidFill>
                <a:latin typeface="Hiragino Sans W3" panose="020B0300000000000000" pitchFamily="34" charset="-128"/>
                <a:ea typeface="Hiragino Sans W3" panose="020B0300000000000000" pitchFamily="34" charset="-128"/>
              </a:rPr>
              <a:t>OFF</a:t>
            </a:r>
            <a:r>
              <a:rPr lang="ja-JP" altLang="en-US" sz="800">
                <a:solidFill>
                  <a:schemeClr val="bg1"/>
                </a:solidFill>
                <a:latin typeface="Hiragino Sans W3" panose="020B0300000000000000" pitchFamily="34" charset="-128"/>
                <a:ea typeface="Hiragino Sans W3" panose="020B0300000000000000" pitchFamily="34" charset="-128"/>
              </a:rPr>
              <a:t>、音声</a:t>
            </a:r>
            <a:r>
              <a:rPr lang="en-US" altLang="ja-JP" sz="800" dirty="0">
                <a:solidFill>
                  <a:schemeClr val="bg1"/>
                </a:solidFill>
                <a:latin typeface="Hiragino Sans W3" panose="020B0300000000000000" pitchFamily="34" charset="-128"/>
                <a:ea typeface="Hiragino Sans W3" panose="020B0300000000000000" pitchFamily="34" charset="-128"/>
              </a:rPr>
              <a:t>OFF</a:t>
            </a:r>
            <a:r>
              <a:rPr lang="ja-JP" altLang="en-US" sz="800">
                <a:solidFill>
                  <a:schemeClr val="bg1"/>
                </a:solidFill>
                <a:latin typeface="Hiragino Sans W3" panose="020B0300000000000000" pitchFamily="34" charset="-128"/>
                <a:ea typeface="Hiragino Sans W3" panose="020B0300000000000000" pitchFamily="34" charset="-128"/>
              </a:rPr>
              <a:t>ボタンから、乗客はいつでも画面・音声を消す事が可能になります。</a:t>
            </a:r>
            <a:endParaRPr lang="en-US" altLang="ja-JP" sz="8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en-US" altLang="ja-JP" sz="800" dirty="0">
                <a:solidFill>
                  <a:schemeClr val="bg1"/>
                </a:solidFill>
                <a:latin typeface="Hiragino Sans W3" panose="020B0300000000000000" pitchFamily="34" charset="-128"/>
                <a:ea typeface="Hiragino Sans W3" panose="020B0300000000000000" pitchFamily="34" charset="-128"/>
              </a:rPr>
              <a:t>※</a:t>
            </a:r>
            <a:r>
              <a:rPr lang="ja-JP" altLang="en-US" sz="800">
                <a:solidFill>
                  <a:schemeClr val="bg1"/>
                </a:solidFill>
                <a:latin typeface="Hiragino Sans W3" panose="020B0300000000000000" pitchFamily="34" charset="-128"/>
                <a:ea typeface="Hiragino Sans W3" panose="020B0300000000000000" pitchFamily="34" charset="-128"/>
              </a:rPr>
              <a:t>メディアコンテンツに関しては、映像コンテンツは</a:t>
            </a:r>
            <a:r>
              <a:rPr lang="en-US" altLang="ja-JP" sz="800" dirty="0">
                <a:solidFill>
                  <a:schemeClr val="bg1"/>
                </a:solidFill>
                <a:latin typeface="Hiragino Sans W3" panose="020B0300000000000000" pitchFamily="34" charset="-128"/>
                <a:ea typeface="Hiragino Sans W3" panose="020B0300000000000000" pitchFamily="34" charset="-128"/>
              </a:rPr>
              <a:t>15-30</a:t>
            </a:r>
            <a:r>
              <a:rPr lang="ja-JP" altLang="en-US" sz="800">
                <a:solidFill>
                  <a:schemeClr val="bg1"/>
                </a:solidFill>
                <a:latin typeface="Hiragino Sans W3" panose="020B0300000000000000" pitchFamily="34" charset="-128"/>
                <a:ea typeface="Hiragino Sans W3" panose="020B0300000000000000" pitchFamily="34" charset="-128"/>
              </a:rPr>
              <a:t>秒、静止画コンテンツは</a:t>
            </a:r>
            <a:r>
              <a:rPr lang="en-US" altLang="ja-JP" sz="800" dirty="0">
                <a:solidFill>
                  <a:schemeClr val="bg1"/>
                </a:solidFill>
                <a:latin typeface="Hiragino Sans W3" panose="020B0300000000000000" pitchFamily="34" charset="-128"/>
                <a:ea typeface="Hiragino Sans W3" panose="020B0300000000000000" pitchFamily="34" charset="-128"/>
              </a:rPr>
              <a:t>15</a:t>
            </a:r>
            <a:r>
              <a:rPr lang="ja-JP" altLang="en-US" sz="800">
                <a:solidFill>
                  <a:schemeClr val="bg1"/>
                </a:solidFill>
                <a:latin typeface="Hiragino Sans W3" panose="020B0300000000000000" pitchFamily="34" charset="-128"/>
                <a:ea typeface="Hiragino Sans W3" panose="020B0300000000000000" pitchFamily="34" charset="-128"/>
              </a:rPr>
              <a:t>秒となります。</a:t>
            </a:r>
            <a:endParaRPr lang="en-US" altLang="ja-JP" sz="8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en-US" altLang="ja-JP" sz="800" dirty="0">
                <a:solidFill>
                  <a:schemeClr val="bg1"/>
                </a:solidFill>
                <a:latin typeface="Hiragino Sans W3" panose="020B0300000000000000" pitchFamily="34" charset="-128"/>
                <a:ea typeface="Hiragino Sans W3" panose="020B0300000000000000" pitchFamily="34" charset="-128"/>
              </a:rPr>
              <a:t>※</a:t>
            </a:r>
            <a:r>
              <a:rPr lang="ja-JP" altLang="en-US" sz="800">
                <a:solidFill>
                  <a:schemeClr val="bg1"/>
                </a:solidFill>
                <a:latin typeface="Hiragino Sans W3" panose="020B0300000000000000" pitchFamily="34" charset="-128"/>
                <a:ea typeface="Hiragino Sans W3" panose="020B0300000000000000" pitchFamily="34" charset="-128"/>
              </a:rPr>
              <a:t>広告枠に空きが出た場合は、タクシー自社広告・関連広告が放映されます。</a:t>
            </a:r>
            <a:endParaRPr lang="en-US" altLang="ja-JP" sz="8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en-US" altLang="ja-JP" sz="800" dirty="0">
                <a:solidFill>
                  <a:schemeClr val="bg1"/>
                </a:solidFill>
                <a:latin typeface="Hiragino Sans W3" panose="020B0300000000000000" pitchFamily="34" charset="-128"/>
                <a:ea typeface="Hiragino Sans W3" panose="020B0300000000000000" pitchFamily="34" charset="-128"/>
              </a:rPr>
              <a:t>※1080</a:t>
            </a:r>
            <a:r>
              <a:rPr lang="ja-JP" altLang="en-US" sz="800">
                <a:solidFill>
                  <a:schemeClr val="bg1"/>
                </a:solidFill>
                <a:latin typeface="Hiragino Sans W3" panose="020B0300000000000000" pitchFamily="34" charset="-128"/>
                <a:ea typeface="Hiragino Sans W3" panose="020B0300000000000000" pitchFamily="34" charset="-128"/>
              </a:rPr>
              <a:t>秒以上過ぎると、</a:t>
            </a:r>
            <a:r>
              <a:rPr lang="en-US" altLang="ja-JP" sz="800" dirty="0">
                <a:solidFill>
                  <a:schemeClr val="bg1"/>
                </a:solidFill>
                <a:latin typeface="Hiragino Sans W3" panose="020B0300000000000000" pitchFamily="34" charset="-128"/>
                <a:ea typeface="Hiragino Sans W3" panose="020B0300000000000000" pitchFamily="34" charset="-128"/>
              </a:rPr>
              <a:t>ECONOMY VIEW</a:t>
            </a:r>
            <a:r>
              <a:rPr lang="ja-JP" altLang="en-US" sz="800">
                <a:solidFill>
                  <a:schemeClr val="bg1"/>
                </a:solidFill>
                <a:latin typeface="Hiragino Sans W3" panose="020B0300000000000000" pitchFamily="34" charset="-128"/>
                <a:ea typeface="Hiragino Sans W3" panose="020B0300000000000000" pitchFamily="34" charset="-128"/>
              </a:rPr>
              <a:t>内にてランダム配信を行います。</a:t>
            </a:r>
            <a:endParaRPr lang="en-US" altLang="ja-JP" sz="8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en-US" altLang="ja-JP" sz="800" dirty="0">
                <a:solidFill>
                  <a:schemeClr val="bg1"/>
                </a:solidFill>
                <a:latin typeface="Hiragino Sans W3" panose="020B0300000000000000" pitchFamily="34" charset="-128"/>
                <a:ea typeface="Hiragino Sans W3" panose="020B0300000000000000" pitchFamily="34" charset="-128"/>
              </a:rPr>
              <a:t>※</a:t>
            </a:r>
            <a:r>
              <a:rPr lang="ja-JP" altLang="en-US" sz="800">
                <a:solidFill>
                  <a:schemeClr val="bg1"/>
                </a:solidFill>
                <a:latin typeface="Hiragino Sans W3" panose="020B0300000000000000" pitchFamily="34" charset="-128"/>
                <a:ea typeface="Hiragino Sans W3" panose="020B0300000000000000" pitchFamily="34" charset="-128"/>
              </a:rPr>
              <a:t>車両環境・走行状態により音声が聞き取りにくい可能性がございます。予めご留意ください。</a:t>
            </a:r>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pic>
        <p:nvPicPr>
          <p:cNvPr id="22" name="図 21" descr="スクリーンショット が含まれている画像&#10;&#10;自動的に生成された説明">
            <a:extLst>
              <a:ext uri="{FF2B5EF4-FFF2-40B4-BE49-F238E27FC236}">
                <a16:creationId xmlns:a16="http://schemas.microsoft.com/office/drawing/2014/main" id="{5E499CDA-280F-6844-AD93-29232051A27E}"/>
              </a:ext>
            </a:extLst>
          </p:cNvPr>
          <p:cNvPicPr>
            <a:picLocks noChangeAspect="1"/>
          </p:cNvPicPr>
          <p:nvPr/>
        </p:nvPicPr>
        <p:blipFill>
          <a:blip r:embed="rId6"/>
          <a:stretch>
            <a:fillRect/>
          </a:stretch>
        </p:blipFill>
        <p:spPr>
          <a:xfrm>
            <a:off x="6173979" y="481048"/>
            <a:ext cx="5777419" cy="5369602"/>
          </a:xfrm>
          <a:prstGeom prst="rect">
            <a:avLst/>
          </a:prstGeom>
        </p:spPr>
      </p:pic>
      <p:sp>
        <p:nvSpPr>
          <p:cNvPr id="25" name="正方形/長方形 24">
            <a:extLst>
              <a:ext uri="{FF2B5EF4-FFF2-40B4-BE49-F238E27FC236}">
                <a16:creationId xmlns:a16="http://schemas.microsoft.com/office/drawing/2014/main" id="{792761AD-2671-2F4A-9941-D31C349A8ACB}"/>
              </a:ext>
            </a:extLst>
          </p:cNvPr>
          <p:cNvSpPr/>
          <p:nvPr/>
        </p:nvSpPr>
        <p:spPr>
          <a:xfrm>
            <a:off x="7879460" y="1037074"/>
            <a:ext cx="2162074" cy="261610"/>
          </a:xfrm>
          <a:prstGeom prst="rect">
            <a:avLst/>
          </a:prstGeom>
        </p:spPr>
        <p:txBody>
          <a:bodyPr wrap="square">
            <a:spAutoFit/>
          </a:bodyPr>
          <a:lstStyle/>
          <a:p>
            <a:r>
              <a:rPr lang="ja-JP" altLang="en-US" sz="1100">
                <a:solidFill>
                  <a:srgbClr val="1B2024"/>
                </a:solidFill>
                <a:latin typeface="Hiragino Sans W3" panose="020B0300000000000000" pitchFamily="34" charset="-128"/>
                <a:ea typeface="Hiragino Sans W3" panose="020B0300000000000000" pitchFamily="34" charset="-128"/>
              </a:rPr>
              <a:t>メーター連動放映開始</a:t>
            </a:r>
          </a:p>
        </p:txBody>
      </p:sp>
      <p:sp>
        <p:nvSpPr>
          <p:cNvPr id="28" name="正方形/長方形 27">
            <a:extLst>
              <a:ext uri="{FF2B5EF4-FFF2-40B4-BE49-F238E27FC236}">
                <a16:creationId xmlns:a16="http://schemas.microsoft.com/office/drawing/2014/main" id="{2A407A2F-6409-764B-ACCC-DC89DC41F1C9}"/>
              </a:ext>
            </a:extLst>
          </p:cNvPr>
          <p:cNvSpPr/>
          <p:nvPr/>
        </p:nvSpPr>
        <p:spPr>
          <a:xfrm>
            <a:off x="7841418" y="1234063"/>
            <a:ext cx="1829041" cy="338554"/>
          </a:xfrm>
          <a:prstGeom prst="rect">
            <a:avLst/>
          </a:prstGeom>
        </p:spPr>
        <p:txBody>
          <a:bodyPr wrap="square">
            <a:spAutoFit/>
          </a:bodyPr>
          <a:lstStyle/>
          <a:p>
            <a:pPr algn="ctr"/>
            <a:r>
              <a:rPr lang="en-US" altLang="ja-JP" sz="1600" b="1" dirty="0">
                <a:solidFill>
                  <a:srgbClr val="1B2024"/>
                </a:solidFill>
                <a:latin typeface="Hiragino Sans W6" panose="020B0400000000000000" pitchFamily="34" charset="-128"/>
                <a:ea typeface="Hiragino Sans W6" panose="020B0400000000000000" pitchFamily="34" charset="-128"/>
              </a:rPr>
              <a:t>1</a:t>
            </a:r>
            <a:r>
              <a:rPr lang="ja-JP" altLang="en-US" sz="1600" b="1">
                <a:solidFill>
                  <a:srgbClr val="1B2024"/>
                </a:solidFill>
                <a:latin typeface="Hiragino Sans W6" panose="020B0400000000000000" pitchFamily="34" charset="-128"/>
                <a:ea typeface="Hiragino Sans W6" panose="020B0400000000000000" pitchFamily="34" charset="-128"/>
              </a:rPr>
              <a:t>枠</a:t>
            </a:r>
            <a:r>
              <a:rPr lang="en-US" altLang="ja-JP" sz="1600" b="1" dirty="0">
                <a:solidFill>
                  <a:srgbClr val="1B2024"/>
                </a:solidFill>
                <a:latin typeface="Hiragino Sans W6" panose="020B0400000000000000" pitchFamily="34" charset="-128"/>
                <a:ea typeface="Hiragino Sans W6" panose="020B0400000000000000" pitchFamily="34" charset="-128"/>
              </a:rPr>
              <a:t>60</a:t>
            </a:r>
            <a:r>
              <a:rPr lang="ja-JP" altLang="en-US" sz="1600" b="1">
                <a:solidFill>
                  <a:srgbClr val="1B2024"/>
                </a:solidFill>
                <a:latin typeface="Hiragino Sans W6" panose="020B0400000000000000" pitchFamily="34" charset="-128"/>
                <a:ea typeface="Hiragino Sans W6" panose="020B0400000000000000" pitchFamily="34" charset="-128"/>
              </a:rPr>
              <a:t>秒</a:t>
            </a:r>
            <a:r>
              <a:rPr lang="en-US" altLang="ja-JP" sz="1600" b="1" dirty="0">
                <a:solidFill>
                  <a:srgbClr val="1B2024"/>
                </a:solidFill>
                <a:latin typeface="Hiragino Sans W6" panose="020B0400000000000000" pitchFamily="34" charset="-128"/>
                <a:ea typeface="Hiragino Sans W6" panose="020B0400000000000000" pitchFamily="34" charset="-128"/>
              </a:rPr>
              <a:t> </a:t>
            </a:r>
            <a:r>
              <a:rPr lang="ja-JP" altLang="en-US" sz="1200" b="1">
                <a:solidFill>
                  <a:srgbClr val="1B2024"/>
                </a:solidFill>
                <a:latin typeface="Hiragino Sans W6" panose="020B0400000000000000" pitchFamily="34" charset="-128"/>
                <a:ea typeface="Hiragino Sans W6" panose="020B0400000000000000" pitchFamily="34" charset="-128"/>
              </a:rPr>
              <a:t>掲載順</a:t>
            </a:r>
            <a:r>
              <a:rPr lang="en-US" altLang="ja-JP" sz="1200" b="1" dirty="0">
                <a:solidFill>
                  <a:srgbClr val="1B2024"/>
                </a:solidFill>
                <a:latin typeface="Hiragino Sans W6" panose="020B0400000000000000" pitchFamily="34" charset="-128"/>
                <a:ea typeface="Hiragino Sans W6" panose="020B0400000000000000" pitchFamily="34" charset="-128"/>
              </a:rPr>
              <a:t>1</a:t>
            </a:r>
            <a:r>
              <a:rPr lang="ja-JP" altLang="en-US" sz="1200" b="1">
                <a:solidFill>
                  <a:srgbClr val="1B2024"/>
                </a:solidFill>
                <a:latin typeface="Hiragino Sans W6" panose="020B0400000000000000" pitchFamily="34" charset="-128"/>
                <a:ea typeface="Hiragino Sans W6" panose="020B0400000000000000" pitchFamily="34" charset="-128"/>
              </a:rPr>
              <a:t>番</a:t>
            </a:r>
          </a:p>
        </p:txBody>
      </p:sp>
      <p:sp>
        <p:nvSpPr>
          <p:cNvPr id="29" name="正方形/長方形 28">
            <a:extLst>
              <a:ext uri="{FF2B5EF4-FFF2-40B4-BE49-F238E27FC236}">
                <a16:creationId xmlns:a16="http://schemas.microsoft.com/office/drawing/2014/main" id="{4543D1BC-B46B-354A-9F1D-A7579E1AAAA4}"/>
              </a:ext>
            </a:extLst>
          </p:cNvPr>
          <p:cNvSpPr/>
          <p:nvPr/>
        </p:nvSpPr>
        <p:spPr>
          <a:xfrm>
            <a:off x="7879460" y="2373522"/>
            <a:ext cx="2162074" cy="261610"/>
          </a:xfrm>
          <a:prstGeom prst="rect">
            <a:avLst/>
          </a:prstGeom>
        </p:spPr>
        <p:txBody>
          <a:bodyPr wrap="square">
            <a:spAutoFit/>
          </a:bodyPr>
          <a:lstStyle/>
          <a:p>
            <a:r>
              <a:rPr lang="en-US" altLang="ja-JP" sz="1100" dirty="0">
                <a:solidFill>
                  <a:srgbClr val="1B2024"/>
                </a:solidFill>
                <a:latin typeface="Hiragino Sans W3" panose="020B0300000000000000" pitchFamily="34" charset="-128"/>
                <a:ea typeface="Hiragino Sans W3" panose="020B0300000000000000" pitchFamily="34" charset="-128"/>
              </a:rPr>
              <a:t>FIRST VIEW</a:t>
            </a:r>
            <a:r>
              <a:rPr lang="ja-JP" altLang="en-US" sz="1100">
                <a:solidFill>
                  <a:srgbClr val="1B2024"/>
                </a:solidFill>
                <a:latin typeface="Hiragino Sans W3" panose="020B0300000000000000" pitchFamily="34" charset="-128"/>
                <a:ea typeface="Hiragino Sans W3" panose="020B0300000000000000" pitchFamily="34" charset="-128"/>
              </a:rPr>
              <a:t>終了後</a:t>
            </a:r>
          </a:p>
        </p:txBody>
      </p:sp>
      <p:sp>
        <p:nvSpPr>
          <p:cNvPr id="30" name="正方形/長方形 29">
            <a:extLst>
              <a:ext uri="{FF2B5EF4-FFF2-40B4-BE49-F238E27FC236}">
                <a16:creationId xmlns:a16="http://schemas.microsoft.com/office/drawing/2014/main" id="{AD445A06-AE8B-FD4F-8F7F-64F83FA69637}"/>
              </a:ext>
            </a:extLst>
          </p:cNvPr>
          <p:cNvSpPr/>
          <p:nvPr/>
        </p:nvSpPr>
        <p:spPr>
          <a:xfrm>
            <a:off x="7879460" y="2592960"/>
            <a:ext cx="2361820" cy="338554"/>
          </a:xfrm>
          <a:prstGeom prst="rect">
            <a:avLst/>
          </a:prstGeom>
        </p:spPr>
        <p:txBody>
          <a:bodyPr wrap="square">
            <a:spAutoFit/>
          </a:bodyPr>
          <a:lstStyle/>
          <a:p>
            <a:r>
              <a:rPr lang="en-US" altLang="ja-JP" sz="1600" b="1" dirty="0">
                <a:solidFill>
                  <a:srgbClr val="1B2024"/>
                </a:solidFill>
                <a:latin typeface="Hiragino Sans W6" panose="020B0400000000000000" pitchFamily="34" charset="-128"/>
                <a:ea typeface="Hiragino Sans W6" panose="020B0400000000000000" pitchFamily="34" charset="-128"/>
              </a:rPr>
              <a:t>5</a:t>
            </a:r>
            <a:r>
              <a:rPr lang="ja-JP" altLang="en-US" sz="1600" b="1">
                <a:solidFill>
                  <a:srgbClr val="1B2024"/>
                </a:solidFill>
                <a:latin typeface="Hiragino Sans W6" panose="020B0400000000000000" pitchFamily="34" charset="-128"/>
                <a:ea typeface="Hiragino Sans W6" panose="020B0400000000000000" pitchFamily="34" charset="-128"/>
              </a:rPr>
              <a:t>枠各</a:t>
            </a:r>
            <a:r>
              <a:rPr lang="en-US" altLang="ja-JP" sz="1600" b="1" dirty="0">
                <a:solidFill>
                  <a:srgbClr val="1B2024"/>
                </a:solidFill>
                <a:latin typeface="Hiragino Sans W6" panose="020B0400000000000000" pitchFamily="34" charset="-128"/>
                <a:ea typeface="Hiragino Sans W6" panose="020B0400000000000000" pitchFamily="34" charset="-128"/>
              </a:rPr>
              <a:t>30</a:t>
            </a:r>
            <a:r>
              <a:rPr lang="ja-JP" altLang="en-US" sz="1600" b="1">
                <a:solidFill>
                  <a:srgbClr val="1B2024"/>
                </a:solidFill>
                <a:latin typeface="Hiragino Sans W6" panose="020B0400000000000000" pitchFamily="34" charset="-128"/>
                <a:ea typeface="Hiragino Sans W6" panose="020B0400000000000000" pitchFamily="34" charset="-128"/>
              </a:rPr>
              <a:t>秒</a:t>
            </a:r>
            <a:r>
              <a:rPr lang="en-US" altLang="ja-JP" sz="1600" b="1" dirty="0">
                <a:solidFill>
                  <a:srgbClr val="1B2024"/>
                </a:solidFill>
                <a:latin typeface="Hiragino Sans W6" panose="020B0400000000000000" pitchFamily="34" charset="-128"/>
                <a:ea typeface="Hiragino Sans W6" panose="020B0400000000000000" pitchFamily="34" charset="-128"/>
              </a:rPr>
              <a:t> </a:t>
            </a:r>
            <a:r>
              <a:rPr lang="ja-JP" altLang="en-US" sz="1200" b="1">
                <a:solidFill>
                  <a:srgbClr val="1B2024"/>
                </a:solidFill>
                <a:latin typeface="Hiragino Sans W6" panose="020B0400000000000000" pitchFamily="34" charset="-128"/>
                <a:ea typeface="Hiragino Sans W6" panose="020B0400000000000000" pitchFamily="34" charset="-128"/>
              </a:rPr>
              <a:t>掲載順</a:t>
            </a:r>
            <a:r>
              <a:rPr lang="en-US" altLang="ja-JP" sz="1200" b="1" dirty="0">
                <a:solidFill>
                  <a:srgbClr val="1B2024"/>
                </a:solidFill>
                <a:latin typeface="Hiragino Sans W6" panose="020B0400000000000000" pitchFamily="34" charset="-128"/>
                <a:ea typeface="Hiragino Sans W6" panose="020B0400000000000000" pitchFamily="34" charset="-128"/>
              </a:rPr>
              <a:t>2-6</a:t>
            </a:r>
            <a:r>
              <a:rPr lang="ja-JP" altLang="en-US" sz="1200" b="1">
                <a:solidFill>
                  <a:srgbClr val="1B2024"/>
                </a:solidFill>
                <a:latin typeface="Hiragino Sans W6" panose="020B0400000000000000" pitchFamily="34" charset="-128"/>
                <a:ea typeface="Hiragino Sans W6" panose="020B0400000000000000" pitchFamily="34" charset="-128"/>
              </a:rPr>
              <a:t>番</a:t>
            </a:r>
          </a:p>
        </p:txBody>
      </p:sp>
      <p:sp>
        <p:nvSpPr>
          <p:cNvPr id="32" name="正方形/長方形 31">
            <a:extLst>
              <a:ext uri="{FF2B5EF4-FFF2-40B4-BE49-F238E27FC236}">
                <a16:creationId xmlns:a16="http://schemas.microsoft.com/office/drawing/2014/main" id="{AD683321-79B2-654A-A5EB-9C356D750930}"/>
              </a:ext>
            </a:extLst>
          </p:cNvPr>
          <p:cNvSpPr/>
          <p:nvPr/>
        </p:nvSpPr>
        <p:spPr>
          <a:xfrm>
            <a:off x="7879460" y="4139876"/>
            <a:ext cx="2162074" cy="261610"/>
          </a:xfrm>
          <a:prstGeom prst="rect">
            <a:avLst/>
          </a:prstGeom>
        </p:spPr>
        <p:txBody>
          <a:bodyPr wrap="square">
            <a:spAutoFit/>
          </a:bodyPr>
          <a:lstStyle/>
          <a:p>
            <a:r>
              <a:rPr lang="en-US" altLang="ja-JP" sz="1100" dirty="0">
                <a:solidFill>
                  <a:srgbClr val="1B2024"/>
                </a:solidFill>
                <a:latin typeface="Hiragino Sans W3" panose="020B0300000000000000" pitchFamily="34" charset="-128"/>
                <a:ea typeface="Hiragino Sans W3" panose="020B0300000000000000" pitchFamily="34" charset="-128"/>
              </a:rPr>
              <a:t>BUSINESS VIEW</a:t>
            </a:r>
            <a:r>
              <a:rPr lang="ja-JP" altLang="en-US" sz="1100">
                <a:solidFill>
                  <a:srgbClr val="1B2024"/>
                </a:solidFill>
                <a:latin typeface="Hiragino Sans W3" panose="020B0300000000000000" pitchFamily="34" charset="-128"/>
                <a:ea typeface="Hiragino Sans W3" panose="020B0300000000000000" pitchFamily="34" charset="-128"/>
              </a:rPr>
              <a:t>終了後</a:t>
            </a:r>
          </a:p>
        </p:txBody>
      </p:sp>
      <p:sp>
        <p:nvSpPr>
          <p:cNvPr id="33" name="正方形/長方形 32">
            <a:extLst>
              <a:ext uri="{FF2B5EF4-FFF2-40B4-BE49-F238E27FC236}">
                <a16:creationId xmlns:a16="http://schemas.microsoft.com/office/drawing/2014/main" id="{05316EDA-49D8-E547-AFEB-1D0498243473}"/>
              </a:ext>
            </a:extLst>
          </p:cNvPr>
          <p:cNvSpPr/>
          <p:nvPr/>
        </p:nvSpPr>
        <p:spPr>
          <a:xfrm>
            <a:off x="7879460" y="4382174"/>
            <a:ext cx="2361820" cy="523220"/>
          </a:xfrm>
          <a:prstGeom prst="rect">
            <a:avLst/>
          </a:prstGeom>
        </p:spPr>
        <p:txBody>
          <a:bodyPr wrap="square">
            <a:spAutoFit/>
          </a:bodyPr>
          <a:lstStyle/>
          <a:p>
            <a:r>
              <a:rPr lang="en-US" altLang="ja-JP" sz="1600" b="1" dirty="0">
                <a:solidFill>
                  <a:srgbClr val="1B2024"/>
                </a:solidFill>
                <a:latin typeface="Hiragino Sans W6" panose="020B0400000000000000" pitchFamily="34" charset="-128"/>
                <a:ea typeface="Hiragino Sans W6" panose="020B0400000000000000" pitchFamily="34" charset="-128"/>
              </a:rPr>
              <a:t>10</a:t>
            </a:r>
            <a:r>
              <a:rPr lang="ja-JP" altLang="en-US" sz="1600" b="1">
                <a:solidFill>
                  <a:srgbClr val="1B2024"/>
                </a:solidFill>
                <a:latin typeface="Hiragino Sans W6" panose="020B0400000000000000" pitchFamily="34" charset="-128"/>
                <a:ea typeface="Hiragino Sans W6" panose="020B0400000000000000" pitchFamily="34" charset="-128"/>
              </a:rPr>
              <a:t>枠各</a:t>
            </a:r>
            <a:r>
              <a:rPr lang="en-US" altLang="ja-JP" sz="1600" b="1" dirty="0">
                <a:solidFill>
                  <a:srgbClr val="1B2024"/>
                </a:solidFill>
                <a:latin typeface="Hiragino Sans W6" panose="020B0400000000000000" pitchFamily="34" charset="-128"/>
                <a:ea typeface="Hiragino Sans W6" panose="020B0400000000000000" pitchFamily="34" charset="-128"/>
              </a:rPr>
              <a:t>30</a:t>
            </a:r>
            <a:r>
              <a:rPr lang="ja-JP" altLang="en-US" sz="1600" b="1">
                <a:solidFill>
                  <a:srgbClr val="1B2024"/>
                </a:solidFill>
                <a:latin typeface="Hiragino Sans W6" panose="020B0400000000000000" pitchFamily="34" charset="-128"/>
                <a:ea typeface="Hiragino Sans W6" panose="020B0400000000000000" pitchFamily="34" charset="-128"/>
              </a:rPr>
              <a:t>秒</a:t>
            </a:r>
            <a:r>
              <a:rPr lang="en-US" altLang="ja-JP" sz="1600" b="1" dirty="0">
                <a:solidFill>
                  <a:srgbClr val="1B2024"/>
                </a:solidFill>
                <a:latin typeface="Hiragino Sans W6" panose="020B0400000000000000" pitchFamily="34" charset="-128"/>
                <a:ea typeface="Hiragino Sans W6" panose="020B0400000000000000" pitchFamily="34" charset="-128"/>
              </a:rPr>
              <a:t> </a:t>
            </a:r>
          </a:p>
          <a:p>
            <a:r>
              <a:rPr lang="en-US" altLang="ja-JP" sz="1200" b="1" dirty="0">
                <a:solidFill>
                  <a:srgbClr val="1B2024"/>
                </a:solidFill>
                <a:latin typeface="Hiragino Sans W6" panose="020B0400000000000000" pitchFamily="34" charset="-128"/>
                <a:ea typeface="Hiragino Sans W6" panose="020B0400000000000000" pitchFamily="34" charset="-128"/>
              </a:rPr>
              <a:t>7</a:t>
            </a:r>
            <a:r>
              <a:rPr lang="ja-JP" altLang="en-US" sz="1200" b="1">
                <a:solidFill>
                  <a:srgbClr val="1B2024"/>
                </a:solidFill>
                <a:latin typeface="Hiragino Sans W6" panose="020B0400000000000000" pitchFamily="34" charset="-128"/>
                <a:ea typeface="Hiragino Sans W6" panose="020B0400000000000000" pitchFamily="34" charset="-128"/>
              </a:rPr>
              <a:t>番目以降ランダム放映</a:t>
            </a:r>
          </a:p>
        </p:txBody>
      </p:sp>
      <p:sp>
        <p:nvSpPr>
          <p:cNvPr id="35" name="正方形/長方形 34">
            <a:extLst>
              <a:ext uri="{FF2B5EF4-FFF2-40B4-BE49-F238E27FC236}">
                <a16:creationId xmlns:a16="http://schemas.microsoft.com/office/drawing/2014/main" id="{D623AA81-DE9F-9548-AC56-16AC4E0F13A9}"/>
              </a:ext>
            </a:extLst>
          </p:cNvPr>
          <p:cNvSpPr/>
          <p:nvPr/>
        </p:nvSpPr>
        <p:spPr>
          <a:xfrm>
            <a:off x="10053109" y="1919796"/>
            <a:ext cx="1826812" cy="1404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3" panose="020B0300000000000000" pitchFamily="34" charset="-128"/>
              <a:ea typeface="Hiragino Sans W3" panose="020B0300000000000000" pitchFamily="34" charset="-128"/>
            </a:endParaRPr>
          </a:p>
        </p:txBody>
      </p:sp>
      <p:sp>
        <p:nvSpPr>
          <p:cNvPr id="36" name="正方形/長方形 35">
            <a:extLst>
              <a:ext uri="{FF2B5EF4-FFF2-40B4-BE49-F238E27FC236}">
                <a16:creationId xmlns:a16="http://schemas.microsoft.com/office/drawing/2014/main" id="{1198CB99-F391-8F41-AB41-A964332A0E6C}"/>
              </a:ext>
            </a:extLst>
          </p:cNvPr>
          <p:cNvSpPr/>
          <p:nvPr/>
        </p:nvSpPr>
        <p:spPr>
          <a:xfrm>
            <a:off x="10066239" y="3460306"/>
            <a:ext cx="1826812" cy="1953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5" name="グループ化 64">
            <a:extLst>
              <a:ext uri="{FF2B5EF4-FFF2-40B4-BE49-F238E27FC236}">
                <a16:creationId xmlns:a16="http://schemas.microsoft.com/office/drawing/2014/main" id="{D8E7D9AF-F88E-9C48-BDAF-433E9FC20102}"/>
              </a:ext>
            </a:extLst>
          </p:cNvPr>
          <p:cNvGrpSpPr/>
          <p:nvPr/>
        </p:nvGrpSpPr>
        <p:grpSpPr>
          <a:xfrm>
            <a:off x="10132813" y="1930187"/>
            <a:ext cx="1745968" cy="1371343"/>
            <a:chOff x="10132813" y="1930187"/>
            <a:chExt cx="1745968" cy="1371343"/>
          </a:xfrm>
        </p:grpSpPr>
        <p:sp>
          <p:nvSpPr>
            <p:cNvPr id="38" name="正方形/長方形 37">
              <a:extLst>
                <a:ext uri="{FF2B5EF4-FFF2-40B4-BE49-F238E27FC236}">
                  <a16:creationId xmlns:a16="http://schemas.microsoft.com/office/drawing/2014/main" id="{5445C428-F6C7-CC45-AA92-D3C8910BC71C}"/>
                </a:ext>
              </a:extLst>
            </p:cNvPr>
            <p:cNvSpPr/>
            <p:nvPr/>
          </p:nvSpPr>
          <p:spPr>
            <a:xfrm rot="5400000">
              <a:off x="10953478" y="1391012"/>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39" name="正方形/長方形 38">
              <a:extLst>
                <a:ext uri="{FF2B5EF4-FFF2-40B4-BE49-F238E27FC236}">
                  <a16:creationId xmlns:a16="http://schemas.microsoft.com/office/drawing/2014/main" id="{FC1F91C6-DEE5-AE4C-93D1-0EE39FA8F9A9}"/>
                </a:ext>
              </a:extLst>
            </p:cNvPr>
            <p:cNvSpPr/>
            <p:nvPr/>
          </p:nvSpPr>
          <p:spPr>
            <a:xfrm rot="5400000">
              <a:off x="10953478" y="1250267"/>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0" name="正方形/長方形 39">
              <a:extLst>
                <a:ext uri="{FF2B5EF4-FFF2-40B4-BE49-F238E27FC236}">
                  <a16:creationId xmlns:a16="http://schemas.microsoft.com/office/drawing/2014/main" id="{CF6A0CFF-5BF7-2D48-9C0A-664D00B06E34}"/>
                </a:ext>
              </a:extLst>
            </p:cNvPr>
            <p:cNvSpPr/>
            <p:nvPr/>
          </p:nvSpPr>
          <p:spPr>
            <a:xfrm rot="5400000">
              <a:off x="10953478" y="1672502"/>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1" name="正方形/長方形 40">
              <a:extLst>
                <a:ext uri="{FF2B5EF4-FFF2-40B4-BE49-F238E27FC236}">
                  <a16:creationId xmlns:a16="http://schemas.microsoft.com/office/drawing/2014/main" id="{4D0449F4-09D0-4D44-BB26-297E40CBC5B9}"/>
                </a:ext>
              </a:extLst>
            </p:cNvPr>
            <p:cNvSpPr/>
            <p:nvPr/>
          </p:nvSpPr>
          <p:spPr>
            <a:xfrm rot="5400000">
              <a:off x="10953478" y="1531757"/>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2" name="正方形/長方形 41">
              <a:extLst>
                <a:ext uri="{FF2B5EF4-FFF2-40B4-BE49-F238E27FC236}">
                  <a16:creationId xmlns:a16="http://schemas.microsoft.com/office/drawing/2014/main" id="{41A007CA-364F-9F44-93FD-4FD198543B87}"/>
                </a:ext>
              </a:extLst>
            </p:cNvPr>
            <p:cNvSpPr/>
            <p:nvPr/>
          </p:nvSpPr>
          <p:spPr>
            <a:xfrm rot="5400000">
              <a:off x="10953478" y="1953992"/>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3" name="正方形/長方形 42">
              <a:extLst>
                <a:ext uri="{FF2B5EF4-FFF2-40B4-BE49-F238E27FC236}">
                  <a16:creationId xmlns:a16="http://schemas.microsoft.com/office/drawing/2014/main" id="{C85B3889-182C-F447-B467-E87D52E20C37}"/>
                </a:ext>
              </a:extLst>
            </p:cNvPr>
            <p:cNvSpPr/>
            <p:nvPr/>
          </p:nvSpPr>
          <p:spPr>
            <a:xfrm rot="5400000">
              <a:off x="10953478" y="1813247"/>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4" name="正方形/長方形 43">
              <a:extLst>
                <a:ext uri="{FF2B5EF4-FFF2-40B4-BE49-F238E27FC236}">
                  <a16:creationId xmlns:a16="http://schemas.microsoft.com/office/drawing/2014/main" id="{C0D308D6-7D37-384F-8BF8-4E9896EAA3BE}"/>
                </a:ext>
              </a:extLst>
            </p:cNvPr>
            <p:cNvSpPr/>
            <p:nvPr/>
          </p:nvSpPr>
          <p:spPr>
            <a:xfrm rot="5400000">
              <a:off x="10953478" y="2235482"/>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5" name="正方形/長方形 44">
              <a:extLst>
                <a:ext uri="{FF2B5EF4-FFF2-40B4-BE49-F238E27FC236}">
                  <a16:creationId xmlns:a16="http://schemas.microsoft.com/office/drawing/2014/main" id="{CA359E5E-2BCF-2C4E-AF84-D0AF9EC0E097}"/>
                </a:ext>
              </a:extLst>
            </p:cNvPr>
            <p:cNvSpPr/>
            <p:nvPr/>
          </p:nvSpPr>
          <p:spPr>
            <a:xfrm rot="5400000">
              <a:off x="10953478" y="2094737"/>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7" name="正方形/長方形 46">
              <a:extLst>
                <a:ext uri="{FF2B5EF4-FFF2-40B4-BE49-F238E27FC236}">
                  <a16:creationId xmlns:a16="http://schemas.microsoft.com/office/drawing/2014/main" id="{FB3BC1DB-F8FC-2B48-8F38-B54029BAA951}"/>
                </a:ext>
              </a:extLst>
            </p:cNvPr>
            <p:cNvSpPr/>
            <p:nvPr/>
          </p:nvSpPr>
          <p:spPr>
            <a:xfrm rot="5400000">
              <a:off x="10953478" y="2376228"/>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8" name="正方形/長方形 47">
              <a:extLst>
                <a:ext uri="{FF2B5EF4-FFF2-40B4-BE49-F238E27FC236}">
                  <a16:creationId xmlns:a16="http://schemas.microsoft.com/office/drawing/2014/main" id="{8A00BDC3-4318-BB43-B18E-80187340330B}"/>
                </a:ext>
              </a:extLst>
            </p:cNvPr>
            <p:cNvSpPr/>
            <p:nvPr/>
          </p:nvSpPr>
          <p:spPr>
            <a:xfrm rot="5400000">
              <a:off x="10953478" y="1109522"/>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grpSp>
      <p:grpSp>
        <p:nvGrpSpPr>
          <p:cNvPr id="64" name="グループ化 63">
            <a:extLst>
              <a:ext uri="{FF2B5EF4-FFF2-40B4-BE49-F238E27FC236}">
                <a16:creationId xmlns:a16="http://schemas.microsoft.com/office/drawing/2014/main" id="{8115DBA7-C65A-B64D-BE15-2462E9216923}"/>
              </a:ext>
            </a:extLst>
          </p:cNvPr>
          <p:cNvGrpSpPr/>
          <p:nvPr/>
        </p:nvGrpSpPr>
        <p:grpSpPr>
          <a:xfrm>
            <a:off x="10143101" y="3477344"/>
            <a:ext cx="1745968" cy="1956753"/>
            <a:chOff x="10131671" y="3511634"/>
            <a:chExt cx="1745968" cy="1956753"/>
          </a:xfrm>
        </p:grpSpPr>
        <p:sp>
          <p:nvSpPr>
            <p:cNvPr id="50" name="正方形/長方形 49">
              <a:extLst>
                <a:ext uri="{FF2B5EF4-FFF2-40B4-BE49-F238E27FC236}">
                  <a16:creationId xmlns:a16="http://schemas.microsoft.com/office/drawing/2014/main" id="{0733DD19-B0B6-8B42-BD50-A34BEA6C06B9}"/>
                </a:ext>
              </a:extLst>
            </p:cNvPr>
            <p:cNvSpPr/>
            <p:nvPr/>
          </p:nvSpPr>
          <p:spPr>
            <a:xfrm rot="5400000">
              <a:off x="10952336" y="2975909"/>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1" name="正方形/長方形 50">
              <a:extLst>
                <a:ext uri="{FF2B5EF4-FFF2-40B4-BE49-F238E27FC236}">
                  <a16:creationId xmlns:a16="http://schemas.microsoft.com/office/drawing/2014/main" id="{963FDEC8-CA41-8E44-8A45-B86EFFE37911}"/>
                </a:ext>
              </a:extLst>
            </p:cNvPr>
            <p:cNvSpPr/>
            <p:nvPr/>
          </p:nvSpPr>
          <p:spPr>
            <a:xfrm rot="5400000">
              <a:off x="10952336" y="2833439"/>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2" name="正方形/長方形 51">
              <a:extLst>
                <a:ext uri="{FF2B5EF4-FFF2-40B4-BE49-F238E27FC236}">
                  <a16:creationId xmlns:a16="http://schemas.microsoft.com/office/drawing/2014/main" id="{DDA767B0-5953-E84E-AD2D-74AA3163F62B}"/>
                </a:ext>
              </a:extLst>
            </p:cNvPr>
            <p:cNvSpPr/>
            <p:nvPr/>
          </p:nvSpPr>
          <p:spPr>
            <a:xfrm rot="5400000">
              <a:off x="10952336" y="3260849"/>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3" name="正方形/長方形 52">
              <a:extLst>
                <a:ext uri="{FF2B5EF4-FFF2-40B4-BE49-F238E27FC236}">
                  <a16:creationId xmlns:a16="http://schemas.microsoft.com/office/drawing/2014/main" id="{FF82B950-9AEF-AD4C-9396-21012D5554C8}"/>
                </a:ext>
              </a:extLst>
            </p:cNvPr>
            <p:cNvSpPr/>
            <p:nvPr/>
          </p:nvSpPr>
          <p:spPr>
            <a:xfrm rot="5400000">
              <a:off x="10952336" y="3118379"/>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4" name="正方形/長方形 53">
              <a:extLst>
                <a:ext uri="{FF2B5EF4-FFF2-40B4-BE49-F238E27FC236}">
                  <a16:creationId xmlns:a16="http://schemas.microsoft.com/office/drawing/2014/main" id="{DFC6D9BB-B95B-6F46-8088-E365CCAB2432}"/>
                </a:ext>
              </a:extLst>
            </p:cNvPr>
            <p:cNvSpPr/>
            <p:nvPr/>
          </p:nvSpPr>
          <p:spPr>
            <a:xfrm rot="5400000">
              <a:off x="10952336" y="3545789"/>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5" name="正方形/長方形 54">
              <a:extLst>
                <a:ext uri="{FF2B5EF4-FFF2-40B4-BE49-F238E27FC236}">
                  <a16:creationId xmlns:a16="http://schemas.microsoft.com/office/drawing/2014/main" id="{9760365D-353A-104D-98BD-5A0514A4889D}"/>
                </a:ext>
              </a:extLst>
            </p:cNvPr>
            <p:cNvSpPr/>
            <p:nvPr/>
          </p:nvSpPr>
          <p:spPr>
            <a:xfrm rot="5400000">
              <a:off x="10952336" y="3403319"/>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6" name="正方形/長方形 55">
              <a:extLst>
                <a:ext uri="{FF2B5EF4-FFF2-40B4-BE49-F238E27FC236}">
                  <a16:creationId xmlns:a16="http://schemas.microsoft.com/office/drawing/2014/main" id="{F6C2BCC5-9398-A344-8BF0-FE57B86D77C2}"/>
                </a:ext>
              </a:extLst>
            </p:cNvPr>
            <p:cNvSpPr/>
            <p:nvPr/>
          </p:nvSpPr>
          <p:spPr>
            <a:xfrm rot="5400000">
              <a:off x="10952336" y="3830729"/>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7" name="正方形/長方形 56">
              <a:extLst>
                <a:ext uri="{FF2B5EF4-FFF2-40B4-BE49-F238E27FC236}">
                  <a16:creationId xmlns:a16="http://schemas.microsoft.com/office/drawing/2014/main" id="{A4B4F6D0-E2F3-D84A-A9BA-53A35D80458E}"/>
                </a:ext>
              </a:extLst>
            </p:cNvPr>
            <p:cNvSpPr/>
            <p:nvPr/>
          </p:nvSpPr>
          <p:spPr>
            <a:xfrm rot="5400000">
              <a:off x="10952336" y="3688259"/>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8" name="正方形/長方形 57">
              <a:extLst>
                <a:ext uri="{FF2B5EF4-FFF2-40B4-BE49-F238E27FC236}">
                  <a16:creationId xmlns:a16="http://schemas.microsoft.com/office/drawing/2014/main" id="{FD691E8B-29B8-784B-B1C5-BBA035629033}"/>
                </a:ext>
              </a:extLst>
            </p:cNvPr>
            <p:cNvSpPr/>
            <p:nvPr/>
          </p:nvSpPr>
          <p:spPr>
            <a:xfrm rot="5400000">
              <a:off x="10952336" y="3973199"/>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59" name="正方形/長方形 58">
              <a:extLst>
                <a:ext uri="{FF2B5EF4-FFF2-40B4-BE49-F238E27FC236}">
                  <a16:creationId xmlns:a16="http://schemas.microsoft.com/office/drawing/2014/main" id="{929FF1C4-C8DC-D440-BCB2-A25D0B856941}"/>
                </a:ext>
              </a:extLst>
            </p:cNvPr>
            <p:cNvSpPr/>
            <p:nvPr/>
          </p:nvSpPr>
          <p:spPr>
            <a:xfrm rot="5400000">
              <a:off x="10952336" y="2690969"/>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60" name="正方形/長方形 59">
              <a:extLst>
                <a:ext uri="{FF2B5EF4-FFF2-40B4-BE49-F238E27FC236}">
                  <a16:creationId xmlns:a16="http://schemas.microsoft.com/office/drawing/2014/main" id="{975CC0F8-1D4E-BC4D-BD1C-489BA772A3B9}"/>
                </a:ext>
              </a:extLst>
            </p:cNvPr>
            <p:cNvSpPr/>
            <p:nvPr/>
          </p:nvSpPr>
          <p:spPr>
            <a:xfrm rot="5400000">
              <a:off x="10952336" y="4115669"/>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61" name="正方形/長方形 60">
              <a:extLst>
                <a:ext uri="{FF2B5EF4-FFF2-40B4-BE49-F238E27FC236}">
                  <a16:creationId xmlns:a16="http://schemas.microsoft.com/office/drawing/2014/main" id="{19F9BFC5-D066-8847-8E2E-BD162E80A47A}"/>
                </a:ext>
              </a:extLst>
            </p:cNvPr>
            <p:cNvSpPr/>
            <p:nvPr/>
          </p:nvSpPr>
          <p:spPr>
            <a:xfrm rot="5400000">
              <a:off x="10952336" y="4400609"/>
              <a:ext cx="104637" cy="1745968"/>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MEDIA</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62" name="正方形/長方形 61">
              <a:extLst>
                <a:ext uri="{FF2B5EF4-FFF2-40B4-BE49-F238E27FC236}">
                  <a16:creationId xmlns:a16="http://schemas.microsoft.com/office/drawing/2014/main" id="{1D1A65A5-A901-8349-A2A9-B9FAAF8CAF28}"/>
                </a:ext>
              </a:extLst>
            </p:cNvPr>
            <p:cNvSpPr/>
            <p:nvPr/>
          </p:nvSpPr>
          <p:spPr>
            <a:xfrm rot="5400000">
              <a:off x="10952336" y="4258139"/>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63" name="正方形/長方形 62">
              <a:extLst>
                <a:ext uri="{FF2B5EF4-FFF2-40B4-BE49-F238E27FC236}">
                  <a16:creationId xmlns:a16="http://schemas.microsoft.com/office/drawing/2014/main" id="{31437B39-3307-004A-99C0-2505D6E01CC0}"/>
                </a:ext>
              </a:extLst>
            </p:cNvPr>
            <p:cNvSpPr/>
            <p:nvPr/>
          </p:nvSpPr>
          <p:spPr>
            <a:xfrm rot="5400000">
              <a:off x="10952336" y="4543085"/>
              <a:ext cx="104637" cy="17459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ja-JP" sz="800" dirty="0">
                  <a:solidFill>
                    <a:srgbClr val="1B2024"/>
                  </a:solidFill>
                  <a:latin typeface="Hiragino Sans W3" panose="020B0300000000000000" pitchFamily="34" charset="-128"/>
                  <a:ea typeface="Hiragino Sans W3" panose="020B0300000000000000" pitchFamily="34" charset="-128"/>
                </a:rPr>
                <a:t>AD</a:t>
              </a:r>
              <a:endParaRPr lang="ja-JP" altLang="en-US" sz="800">
                <a:solidFill>
                  <a:srgbClr val="1B2024"/>
                </a:solidFill>
                <a:latin typeface="Hiragino Sans W3" panose="020B0300000000000000" pitchFamily="34" charset="-128"/>
                <a:ea typeface="Hiragino Sans W3" panose="020B0300000000000000" pitchFamily="34" charset="-128"/>
              </a:endParaRPr>
            </a:p>
          </p:txBody>
        </p:sp>
      </p:grpSp>
      <p:pic>
        <p:nvPicPr>
          <p:cNvPr id="49" name="図 48">
            <a:extLst>
              <a:ext uri="{FF2B5EF4-FFF2-40B4-BE49-F238E27FC236}">
                <a16:creationId xmlns:a16="http://schemas.microsoft.com/office/drawing/2014/main" id="{D1C870A1-FE13-C14A-B24C-8C87784A9D8C}"/>
              </a:ext>
            </a:extLst>
          </p:cNvPr>
          <p:cNvPicPr>
            <a:picLocks noChangeAspect="1"/>
          </p:cNvPicPr>
          <p:nvPr/>
        </p:nvPicPr>
        <p:blipFill rotWithShape="1">
          <a:blip r:embed="rId7"/>
          <a:srcRect l="16543" t="-12374" r="31644" b="1"/>
          <a:stretch/>
        </p:blipFill>
        <p:spPr>
          <a:xfrm>
            <a:off x="2185059" y="5989320"/>
            <a:ext cx="6075021" cy="734709"/>
          </a:xfrm>
          <a:prstGeom prst="rect">
            <a:avLst/>
          </a:prstGeom>
        </p:spPr>
      </p:pic>
      <p:pic>
        <p:nvPicPr>
          <p:cNvPr id="68" name="図 67">
            <a:extLst>
              <a:ext uri="{FF2B5EF4-FFF2-40B4-BE49-F238E27FC236}">
                <a16:creationId xmlns:a16="http://schemas.microsoft.com/office/drawing/2014/main" id="{BCFAF330-9422-F842-A396-007D24851BFC}"/>
              </a:ext>
            </a:extLst>
          </p:cNvPr>
          <p:cNvPicPr>
            <a:picLocks noChangeAspect="1"/>
          </p:cNvPicPr>
          <p:nvPr/>
        </p:nvPicPr>
        <p:blipFill>
          <a:blip r:embed="rId8"/>
          <a:stretch>
            <a:fillRect/>
          </a:stretch>
        </p:blipFill>
        <p:spPr>
          <a:xfrm>
            <a:off x="270809" y="6373248"/>
            <a:ext cx="1647513" cy="357371"/>
          </a:xfrm>
          <a:prstGeom prst="rect">
            <a:avLst/>
          </a:prstGeom>
        </p:spPr>
      </p:pic>
      <p:sp>
        <p:nvSpPr>
          <p:cNvPr id="69" name="正方形/長方形 68">
            <a:extLst>
              <a:ext uri="{FF2B5EF4-FFF2-40B4-BE49-F238E27FC236}">
                <a16:creationId xmlns:a16="http://schemas.microsoft.com/office/drawing/2014/main" id="{2C0BB263-2DD6-B542-8926-423E7BE4A0E0}"/>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70" name="図 69">
            <a:extLst>
              <a:ext uri="{FF2B5EF4-FFF2-40B4-BE49-F238E27FC236}">
                <a16:creationId xmlns:a16="http://schemas.microsoft.com/office/drawing/2014/main" id="{6F34E88F-FD52-7643-AA10-DEC87CCA03AA}"/>
              </a:ext>
            </a:extLst>
          </p:cNvPr>
          <p:cNvPicPr>
            <a:picLocks noChangeAspect="1"/>
          </p:cNvPicPr>
          <p:nvPr/>
        </p:nvPicPr>
        <p:blipFill rotWithShape="1">
          <a:blip r:embed="rId7"/>
          <a:srcRect l="89802" t="-7712"/>
          <a:stretch/>
        </p:blipFill>
        <p:spPr>
          <a:xfrm>
            <a:off x="10774680" y="6019800"/>
            <a:ext cx="1195646" cy="704229"/>
          </a:xfrm>
          <a:prstGeom prst="rect">
            <a:avLst/>
          </a:prstGeom>
        </p:spPr>
      </p:pic>
      <p:sp>
        <p:nvSpPr>
          <p:cNvPr id="71" name="スライド番号プレースホルダ 3">
            <a:extLst>
              <a:ext uri="{FF2B5EF4-FFF2-40B4-BE49-F238E27FC236}">
                <a16:creationId xmlns:a16="http://schemas.microsoft.com/office/drawing/2014/main" id="{1992748E-0C35-1B41-8422-277A3E696890}"/>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12</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pic>
        <p:nvPicPr>
          <p:cNvPr id="2" name="図 1">
            <a:extLst>
              <a:ext uri="{FF2B5EF4-FFF2-40B4-BE49-F238E27FC236}">
                <a16:creationId xmlns:a16="http://schemas.microsoft.com/office/drawing/2014/main" id="{9FB3FF00-E014-594A-8B77-58EEDE168555}"/>
              </a:ext>
            </a:extLst>
          </p:cNvPr>
          <p:cNvPicPr>
            <a:picLocks noChangeAspect="1"/>
          </p:cNvPicPr>
          <p:nvPr/>
        </p:nvPicPr>
        <p:blipFill>
          <a:blip r:embed="rId9"/>
          <a:stretch>
            <a:fillRect/>
          </a:stretch>
        </p:blipFill>
        <p:spPr>
          <a:xfrm>
            <a:off x="6295339" y="4606400"/>
            <a:ext cx="429376" cy="190834"/>
          </a:xfrm>
          <a:prstGeom prst="rect">
            <a:avLst/>
          </a:prstGeom>
        </p:spPr>
      </p:pic>
      <p:sp>
        <p:nvSpPr>
          <p:cNvPr id="67" name="正方形/長方形 66">
            <a:extLst>
              <a:ext uri="{FF2B5EF4-FFF2-40B4-BE49-F238E27FC236}">
                <a16:creationId xmlns:a16="http://schemas.microsoft.com/office/drawing/2014/main" id="{63D641AA-14FB-BE40-A61A-879A67CAD8E2}"/>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pic>
        <p:nvPicPr>
          <p:cNvPr id="72" name="図 71" descr="モニター, 屋内, 座る, コンピュータ が含まれている画像&#10;&#10;自動的に生成された説明">
            <a:extLst>
              <a:ext uri="{FF2B5EF4-FFF2-40B4-BE49-F238E27FC236}">
                <a16:creationId xmlns:a16="http://schemas.microsoft.com/office/drawing/2014/main" id="{412D4777-2248-4D47-8B60-8C2839753995}"/>
              </a:ext>
            </a:extLst>
          </p:cNvPr>
          <p:cNvPicPr>
            <a:picLocks noChangeAspect="1"/>
          </p:cNvPicPr>
          <p:nvPr/>
        </p:nvPicPr>
        <p:blipFill rotWithShape="1">
          <a:blip r:embed="rId10"/>
          <a:srcRect l="446" t="1629"/>
          <a:stretch/>
        </p:blipFill>
        <p:spPr>
          <a:xfrm>
            <a:off x="10120659" y="862012"/>
            <a:ext cx="1834611" cy="899025"/>
          </a:xfrm>
          <a:prstGeom prst="rect">
            <a:avLst/>
          </a:prstGeom>
        </p:spPr>
      </p:pic>
      <p:pic>
        <p:nvPicPr>
          <p:cNvPr id="73" name="図 72" descr="自動車, 道路, 屋外, 輸送 が含まれている画像&#10;&#10;自動的に生成された説明">
            <a:extLst>
              <a:ext uri="{FF2B5EF4-FFF2-40B4-BE49-F238E27FC236}">
                <a16:creationId xmlns:a16="http://schemas.microsoft.com/office/drawing/2014/main" id="{32E9D236-68D8-FC4A-8729-D2030C5DA12D}"/>
              </a:ext>
            </a:extLst>
          </p:cNvPr>
          <p:cNvPicPr>
            <a:picLocks noChangeAspect="1"/>
          </p:cNvPicPr>
          <p:nvPr/>
        </p:nvPicPr>
        <p:blipFill>
          <a:blip r:embed="rId11"/>
          <a:stretch>
            <a:fillRect/>
          </a:stretch>
        </p:blipFill>
        <p:spPr>
          <a:xfrm>
            <a:off x="2987202" y="5134231"/>
            <a:ext cx="2921000" cy="1282700"/>
          </a:xfrm>
          <a:prstGeom prst="rect">
            <a:avLst/>
          </a:prstGeom>
        </p:spPr>
      </p:pic>
    </p:spTree>
    <p:extLst>
      <p:ext uri="{BB962C8B-B14F-4D97-AF65-F5344CB8AC3E}">
        <p14:creationId xmlns:p14="http://schemas.microsoft.com/office/powerpoint/2010/main" val="701286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56502AB-10EF-0B4A-B1ED-84CE4435F0FC}"/>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D3238E59-3301-8A45-B7C7-143E9AA9990D}"/>
              </a:ext>
            </a:extLst>
          </p:cNvPr>
          <p:cNvPicPr>
            <a:picLocks noChangeAspect="1"/>
          </p:cNvPicPr>
          <p:nvPr/>
        </p:nvPicPr>
        <p:blipFill>
          <a:blip r:embed="rId2"/>
          <a:stretch>
            <a:fillRect/>
          </a:stretch>
        </p:blipFill>
        <p:spPr>
          <a:xfrm>
            <a:off x="179558" y="157721"/>
            <a:ext cx="2248192" cy="709955"/>
          </a:xfrm>
          <a:prstGeom prst="rect">
            <a:avLst/>
          </a:prstGeom>
        </p:spPr>
      </p:pic>
      <p:pic>
        <p:nvPicPr>
          <p:cNvPr id="52" name="図 51">
            <a:extLst>
              <a:ext uri="{FF2B5EF4-FFF2-40B4-BE49-F238E27FC236}">
                <a16:creationId xmlns:a16="http://schemas.microsoft.com/office/drawing/2014/main" id="{125C6486-5533-B748-B8C9-305E154930FA}"/>
              </a:ext>
            </a:extLst>
          </p:cNvPr>
          <p:cNvPicPr>
            <a:picLocks noChangeAspect="1"/>
          </p:cNvPicPr>
          <p:nvPr/>
        </p:nvPicPr>
        <p:blipFill>
          <a:blip r:embed="rId3"/>
          <a:stretch>
            <a:fillRect/>
          </a:stretch>
        </p:blipFill>
        <p:spPr>
          <a:xfrm>
            <a:off x="328215" y="980793"/>
            <a:ext cx="11640415" cy="4685635"/>
          </a:xfrm>
          <a:prstGeom prst="rect">
            <a:avLst/>
          </a:prstGeom>
        </p:spPr>
      </p:pic>
      <p:sp>
        <p:nvSpPr>
          <p:cNvPr id="55" name="正方形/長方形 54">
            <a:extLst>
              <a:ext uri="{FF2B5EF4-FFF2-40B4-BE49-F238E27FC236}">
                <a16:creationId xmlns:a16="http://schemas.microsoft.com/office/drawing/2014/main" id="{EA0468ED-876A-8540-B0E2-3769B21D7355}"/>
              </a:ext>
            </a:extLst>
          </p:cNvPr>
          <p:cNvSpPr/>
          <p:nvPr/>
        </p:nvSpPr>
        <p:spPr>
          <a:xfrm>
            <a:off x="1458196" y="1941234"/>
            <a:ext cx="1722783" cy="523220"/>
          </a:xfrm>
          <a:prstGeom prst="rect">
            <a:avLst/>
          </a:prstGeom>
        </p:spPr>
        <p:txBody>
          <a:bodyPr wrap="square">
            <a:spAutoFit/>
          </a:bodyPr>
          <a:lstStyle/>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動画 音声あり</a:t>
            </a:r>
            <a:br>
              <a:rPr lang="ja-JP" altLang="en-US" sz="1200" b="1">
                <a:solidFill>
                  <a:srgbClr val="1B2024"/>
                </a:solidFill>
                <a:latin typeface="Hiragino Sans W7" panose="020B0400000000000000" pitchFamily="34" charset="-128"/>
                <a:ea typeface="Hiragino Sans W7" panose="020B0400000000000000" pitchFamily="34" charset="-128"/>
              </a:rPr>
            </a:br>
            <a:r>
              <a:rPr lang="ja-JP" altLang="en-US" sz="1600" b="1">
                <a:solidFill>
                  <a:srgbClr val="1B2024"/>
                </a:solidFill>
                <a:latin typeface="Hiragino Sans W7" panose="020B0400000000000000" pitchFamily="34" charset="-128"/>
                <a:ea typeface="Hiragino Sans W7" panose="020B0400000000000000" pitchFamily="34" charset="-128"/>
              </a:rPr>
              <a:t>最大</a:t>
            </a:r>
            <a:r>
              <a:rPr lang="en-US" altLang="ja-JP" sz="1600" b="1" dirty="0">
                <a:solidFill>
                  <a:srgbClr val="1B2024"/>
                </a:solidFill>
                <a:latin typeface="Hiragino Sans W7" panose="020B0400000000000000" pitchFamily="34" charset="-128"/>
                <a:ea typeface="Hiragino Sans W7" panose="020B0400000000000000" pitchFamily="34" charset="-128"/>
              </a:rPr>
              <a:t>60</a:t>
            </a:r>
            <a:r>
              <a:rPr lang="ja-JP" altLang="en-US" sz="1600" b="1">
                <a:solidFill>
                  <a:srgbClr val="1B2024"/>
                </a:solidFill>
                <a:latin typeface="Hiragino Sans W7" panose="020B0400000000000000" pitchFamily="34" charset="-128"/>
                <a:ea typeface="Hiragino Sans W7" panose="020B0400000000000000" pitchFamily="34" charset="-128"/>
              </a:rPr>
              <a:t>秒</a:t>
            </a:r>
            <a:endParaRPr lang="ja-JP" altLang="en-US" sz="1200" b="1">
              <a:solidFill>
                <a:srgbClr val="1B2024"/>
              </a:solidFill>
              <a:latin typeface="Hiragino Sans W7" panose="020B0400000000000000" pitchFamily="34" charset="-128"/>
              <a:ea typeface="Hiragino Sans W7" panose="020B0400000000000000" pitchFamily="34" charset="-128"/>
            </a:endParaRPr>
          </a:p>
        </p:txBody>
      </p:sp>
      <p:sp>
        <p:nvSpPr>
          <p:cNvPr id="56" name="正方形/長方形 55">
            <a:extLst>
              <a:ext uri="{FF2B5EF4-FFF2-40B4-BE49-F238E27FC236}">
                <a16:creationId xmlns:a16="http://schemas.microsoft.com/office/drawing/2014/main" id="{7C43420E-C84B-F641-9111-E23FC02300DB}"/>
              </a:ext>
            </a:extLst>
          </p:cNvPr>
          <p:cNvSpPr/>
          <p:nvPr/>
        </p:nvSpPr>
        <p:spPr>
          <a:xfrm>
            <a:off x="1455292" y="4013967"/>
            <a:ext cx="1722783" cy="523220"/>
          </a:xfrm>
          <a:prstGeom prst="rect">
            <a:avLst/>
          </a:prstGeom>
        </p:spPr>
        <p:txBody>
          <a:bodyPr wrap="square">
            <a:spAutoFit/>
          </a:bodyPr>
          <a:lstStyle/>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動画 音声あり</a:t>
            </a:r>
            <a:br>
              <a:rPr lang="ja-JP" altLang="en-US" sz="1200" b="1">
                <a:solidFill>
                  <a:srgbClr val="1B2024"/>
                </a:solidFill>
                <a:latin typeface="Hiragino Sans W7" panose="020B0400000000000000" pitchFamily="34" charset="-128"/>
                <a:ea typeface="Hiragino Sans W7" panose="020B0400000000000000" pitchFamily="34" charset="-128"/>
              </a:rPr>
            </a:br>
            <a:r>
              <a:rPr lang="ja-JP" altLang="en-US" sz="1600" b="1">
                <a:solidFill>
                  <a:srgbClr val="1B2024"/>
                </a:solidFill>
                <a:latin typeface="Hiragino Sans W7" panose="020B0400000000000000" pitchFamily="34" charset="-128"/>
                <a:ea typeface="Hiragino Sans W7" panose="020B0400000000000000" pitchFamily="34" charset="-128"/>
              </a:rPr>
              <a:t>最大</a:t>
            </a:r>
            <a:r>
              <a:rPr lang="en-US" altLang="ja-JP" sz="1600" b="1" dirty="0">
                <a:solidFill>
                  <a:srgbClr val="1B2024"/>
                </a:solidFill>
                <a:latin typeface="Hiragino Sans W7" panose="020B0400000000000000" pitchFamily="34" charset="-128"/>
                <a:ea typeface="Hiragino Sans W7" panose="020B0400000000000000" pitchFamily="34" charset="-128"/>
              </a:rPr>
              <a:t>30</a:t>
            </a:r>
            <a:r>
              <a:rPr lang="ja-JP" altLang="en-US" sz="1600" b="1">
                <a:solidFill>
                  <a:srgbClr val="1B2024"/>
                </a:solidFill>
                <a:latin typeface="Hiragino Sans W7" panose="020B0400000000000000" pitchFamily="34" charset="-128"/>
                <a:ea typeface="Hiragino Sans W7" panose="020B0400000000000000" pitchFamily="34" charset="-128"/>
              </a:rPr>
              <a:t>秒</a:t>
            </a:r>
            <a:endParaRPr lang="ja-JP" altLang="en-US" sz="1200" b="1">
              <a:solidFill>
                <a:srgbClr val="1B2024"/>
              </a:solidFill>
              <a:latin typeface="Hiragino Sans W7" panose="020B0400000000000000" pitchFamily="34" charset="-128"/>
              <a:ea typeface="Hiragino Sans W7" panose="020B0400000000000000" pitchFamily="34" charset="-128"/>
            </a:endParaRPr>
          </a:p>
        </p:txBody>
      </p:sp>
      <p:sp>
        <p:nvSpPr>
          <p:cNvPr id="57" name="正方形/長方形 56">
            <a:extLst>
              <a:ext uri="{FF2B5EF4-FFF2-40B4-BE49-F238E27FC236}">
                <a16:creationId xmlns:a16="http://schemas.microsoft.com/office/drawing/2014/main" id="{9E1861BD-9AF2-D141-9865-9B393C8643C6}"/>
              </a:ext>
            </a:extLst>
          </p:cNvPr>
          <p:cNvSpPr/>
          <p:nvPr/>
        </p:nvSpPr>
        <p:spPr>
          <a:xfrm>
            <a:off x="2762102" y="1953933"/>
            <a:ext cx="1722783" cy="492443"/>
          </a:xfrm>
          <a:prstGeom prst="rect">
            <a:avLst/>
          </a:prstGeom>
        </p:spPr>
        <p:txBody>
          <a:bodyPr wrap="square">
            <a:spAutoFit/>
          </a:bodyPr>
          <a:lstStyle/>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乗車直後</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1</a:t>
            </a:r>
            <a:r>
              <a:rPr lang="ja-JP" altLang="en-US" sz="1400" b="1">
                <a:solidFill>
                  <a:srgbClr val="1B2024"/>
                </a:solidFill>
                <a:latin typeface="Hiragino Sans W7" panose="020B0400000000000000" pitchFamily="34" charset="-128"/>
                <a:ea typeface="Hiragino Sans W7" panose="020B0400000000000000" pitchFamily="34" charset="-128"/>
              </a:rPr>
              <a:t>本目</a:t>
            </a:r>
          </a:p>
        </p:txBody>
      </p:sp>
      <p:sp>
        <p:nvSpPr>
          <p:cNvPr id="58" name="正方形/長方形 57">
            <a:extLst>
              <a:ext uri="{FF2B5EF4-FFF2-40B4-BE49-F238E27FC236}">
                <a16:creationId xmlns:a16="http://schemas.microsoft.com/office/drawing/2014/main" id="{B68D3775-0B66-A24D-A57A-FD9F1DD527B9}"/>
              </a:ext>
            </a:extLst>
          </p:cNvPr>
          <p:cNvSpPr/>
          <p:nvPr/>
        </p:nvSpPr>
        <p:spPr>
          <a:xfrm>
            <a:off x="2762102" y="3254237"/>
            <a:ext cx="1722783" cy="677108"/>
          </a:xfrm>
          <a:prstGeom prst="rect">
            <a:avLst/>
          </a:prstGeom>
        </p:spPr>
        <p:txBody>
          <a:bodyPr wrap="square">
            <a:spAutoFit/>
          </a:bodyPr>
          <a:lstStyle/>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FIRST VIEW</a:t>
            </a:r>
          </a:p>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終了後</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2-6</a:t>
            </a:r>
            <a:r>
              <a:rPr lang="ja-JP" altLang="en-US" sz="1400" b="1">
                <a:solidFill>
                  <a:srgbClr val="1B2024"/>
                </a:solidFill>
                <a:latin typeface="Hiragino Sans W7" panose="020B0400000000000000" pitchFamily="34" charset="-128"/>
                <a:ea typeface="Hiragino Sans W7" panose="020B0400000000000000" pitchFamily="34" charset="-128"/>
              </a:rPr>
              <a:t>本目</a:t>
            </a:r>
          </a:p>
        </p:txBody>
      </p:sp>
      <p:sp>
        <p:nvSpPr>
          <p:cNvPr id="59" name="正方形/長方形 58">
            <a:extLst>
              <a:ext uri="{FF2B5EF4-FFF2-40B4-BE49-F238E27FC236}">
                <a16:creationId xmlns:a16="http://schemas.microsoft.com/office/drawing/2014/main" id="{195A4EBF-62CC-CA48-BF86-8D3ABEFB2940}"/>
              </a:ext>
            </a:extLst>
          </p:cNvPr>
          <p:cNvSpPr/>
          <p:nvPr/>
        </p:nvSpPr>
        <p:spPr>
          <a:xfrm>
            <a:off x="2762102" y="4655446"/>
            <a:ext cx="1722783" cy="646331"/>
          </a:xfrm>
          <a:prstGeom prst="rect">
            <a:avLst/>
          </a:prstGeom>
        </p:spPr>
        <p:txBody>
          <a:bodyPr wrap="square">
            <a:spAutoFit/>
          </a:bodyPr>
          <a:lstStyle/>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BUSINESS</a:t>
            </a:r>
          </a:p>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VIEW</a:t>
            </a:r>
          </a:p>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終了後</a:t>
            </a:r>
            <a:endParaRPr lang="en-US" altLang="ja-JP" sz="1200" b="1" dirty="0">
              <a:solidFill>
                <a:srgbClr val="1B2024"/>
              </a:solidFill>
              <a:latin typeface="Hiragino Sans W7" panose="020B0400000000000000" pitchFamily="34" charset="-128"/>
              <a:ea typeface="Hiragino Sans W7" panose="020B0400000000000000" pitchFamily="34" charset="-128"/>
            </a:endParaRPr>
          </a:p>
        </p:txBody>
      </p:sp>
      <p:sp>
        <p:nvSpPr>
          <p:cNvPr id="60" name="正方形/長方形 59">
            <a:extLst>
              <a:ext uri="{FF2B5EF4-FFF2-40B4-BE49-F238E27FC236}">
                <a16:creationId xmlns:a16="http://schemas.microsoft.com/office/drawing/2014/main" id="{E23513D0-4AF4-1743-8824-A79407A6B69D}"/>
              </a:ext>
            </a:extLst>
          </p:cNvPr>
          <p:cNvSpPr/>
          <p:nvPr/>
        </p:nvSpPr>
        <p:spPr>
          <a:xfrm>
            <a:off x="2108200" y="3184054"/>
            <a:ext cx="6096000" cy="830997"/>
          </a:xfrm>
          <a:prstGeom prst="rect">
            <a:avLst/>
          </a:prstGeom>
        </p:spPr>
        <p:txBody>
          <a:bodyPr>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東京</a:t>
            </a:r>
            <a:r>
              <a:rPr lang="en-US" altLang="ja-JP" sz="1400" b="1" dirty="0">
                <a:solidFill>
                  <a:srgbClr val="1B2024"/>
                </a:solidFill>
                <a:latin typeface="Hiragino Sans W7" panose="020B0400000000000000" pitchFamily="34" charset="-128"/>
                <a:ea typeface="Hiragino Sans W7" panose="020B0400000000000000" pitchFamily="34" charset="-128"/>
              </a:rPr>
              <a:t>23</a:t>
            </a:r>
            <a:r>
              <a:rPr lang="ja-JP" altLang="en-US" sz="1400" b="1">
                <a:solidFill>
                  <a:srgbClr val="1B2024"/>
                </a:solidFill>
                <a:latin typeface="Hiragino Sans W7" panose="020B0400000000000000" pitchFamily="34" charset="-128"/>
                <a:ea typeface="Hiragino Sans W7" panose="020B0400000000000000" pitchFamily="34" charset="-128"/>
              </a:rPr>
              <a:t>区</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武蔵野・三鷹地区</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2000" b="1" dirty="0">
                <a:solidFill>
                  <a:srgbClr val="1B2024"/>
                </a:solidFill>
                <a:latin typeface="Hiragino Sans W7" panose="020B0400000000000000" pitchFamily="34" charset="-128"/>
                <a:ea typeface="Hiragino Sans W7" panose="020B0400000000000000" pitchFamily="34" charset="-128"/>
              </a:rPr>
              <a:t>11,000</a:t>
            </a:r>
            <a:r>
              <a:rPr lang="ja-JP" altLang="en-US" sz="2000" b="1">
                <a:solidFill>
                  <a:srgbClr val="1B2024"/>
                </a:solidFill>
                <a:latin typeface="Hiragino Sans W7" panose="020B0400000000000000" pitchFamily="34" charset="-128"/>
                <a:ea typeface="Hiragino Sans W7" panose="020B0400000000000000" pitchFamily="34" charset="-128"/>
              </a:rPr>
              <a:t>台</a:t>
            </a:r>
            <a:endParaRPr lang="en-US" altLang="ja-JP" sz="2000" b="1" dirty="0">
              <a:solidFill>
                <a:srgbClr val="1B2024"/>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28A2044A-5E53-AF40-BE9A-ED3D7CEFC0FB}"/>
              </a:ext>
            </a:extLst>
          </p:cNvPr>
          <p:cNvSpPr/>
          <p:nvPr/>
        </p:nvSpPr>
        <p:spPr>
          <a:xfrm>
            <a:off x="6925900" y="3060943"/>
            <a:ext cx="1009009" cy="1077218"/>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a:t>
            </a:r>
            <a:r>
              <a:rPr lang="zh-TW" altLang="en-US" sz="1600" b="1" dirty="0">
                <a:solidFill>
                  <a:srgbClr val="1B2024"/>
                </a:solidFill>
                <a:latin typeface="Hiragino Sans W7" panose="020B0400000000000000" pitchFamily="34" charset="-128"/>
                <a:ea typeface="Hiragino Sans W7" panose="020B0400000000000000" pitchFamily="34" charset="-128"/>
              </a:rPr>
              <a:t>週間</a:t>
            </a:r>
            <a:br>
              <a:rPr lang="zh-TW" altLang="en-US" sz="1200" b="1" dirty="0">
                <a:solidFill>
                  <a:srgbClr val="1B2024"/>
                </a:solidFill>
                <a:latin typeface="Hiragino Sans W7" panose="020B0400000000000000" pitchFamily="34" charset="-128"/>
                <a:ea typeface="Hiragino Sans W7" panose="020B0400000000000000" pitchFamily="34" charset="-128"/>
              </a:rPr>
            </a:b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1200" b="1" dirty="0">
                <a:solidFill>
                  <a:srgbClr val="1B2024"/>
                </a:solidFill>
                <a:latin typeface="Hiragino Sans W7" panose="020B0400000000000000" pitchFamily="34" charset="-128"/>
                <a:ea typeface="Hiragino Sans W7" panose="020B0400000000000000" pitchFamily="34" charset="-128"/>
              </a:rPr>
              <a:t>月曜日 </a:t>
            </a:r>
            <a:br>
              <a:rPr lang="zh-TW" altLang="en-US" sz="1200" b="1" dirty="0">
                <a:solidFill>
                  <a:srgbClr val="1B2024"/>
                </a:solidFill>
                <a:latin typeface="Hiragino Sans W7" panose="020B0400000000000000" pitchFamily="34" charset="-128"/>
                <a:ea typeface="Hiragino Sans W7" panose="020B0400000000000000" pitchFamily="34" charset="-128"/>
              </a:rPr>
            </a:br>
            <a:r>
              <a:rPr lang="zh-TW" altLang="en-US" sz="1200" b="1" dirty="0">
                <a:solidFill>
                  <a:srgbClr val="1B2024"/>
                </a:solidFill>
                <a:latin typeface="Hiragino Sans W7" panose="020B0400000000000000" pitchFamily="34" charset="-128"/>
                <a:ea typeface="Hiragino Sans W7" panose="020B0400000000000000" pitchFamily="34" charset="-128"/>
              </a:rPr>
              <a:t>午前</a:t>
            </a:r>
            <a:r>
              <a:rPr lang="en-US" altLang="zh-TW" sz="1200" b="1" dirty="0">
                <a:solidFill>
                  <a:srgbClr val="1B2024"/>
                </a:solidFill>
                <a:latin typeface="Hiragino Sans W7" panose="020B0400000000000000" pitchFamily="34" charset="-128"/>
                <a:ea typeface="Hiragino Sans W7" panose="020B0400000000000000" pitchFamily="34" charset="-128"/>
              </a:rPr>
              <a:t>0</a:t>
            </a:r>
            <a:r>
              <a:rPr lang="zh-TW" altLang="en-US" sz="1200" b="1" dirty="0">
                <a:solidFill>
                  <a:srgbClr val="1B2024"/>
                </a:solidFill>
                <a:latin typeface="Hiragino Sans W7" panose="020B0400000000000000" pitchFamily="34" charset="-128"/>
                <a:ea typeface="Hiragino Sans W7" panose="020B0400000000000000" pitchFamily="34" charset="-128"/>
              </a:rPr>
              <a:t>時</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1200" b="1" dirty="0">
                <a:solidFill>
                  <a:srgbClr val="1B2024"/>
                </a:solidFill>
                <a:latin typeface="Hiragino Sans W7" panose="020B0400000000000000" pitchFamily="34" charset="-128"/>
                <a:ea typeface="Hiragino Sans W7" panose="020B0400000000000000" pitchFamily="34" charset="-128"/>
              </a:rPr>
              <a:t>掲載開始</a:t>
            </a:r>
            <a:endParaRPr lang="en-US" altLang="zh-TW" sz="1200" b="1" dirty="0">
              <a:solidFill>
                <a:srgbClr val="1B2024"/>
              </a:solidFill>
              <a:latin typeface="Hiragino Sans W7" panose="020B0400000000000000" pitchFamily="34" charset="-128"/>
              <a:ea typeface="Hiragino Sans W7" panose="020B0400000000000000" pitchFamily="34" charset="-128"/>
            </a:endParaRPr>
          </a:p>
        </p:txBody>
      </p:sp>
      <p:sp>
        <p:nvSpPr>
          <p:cNvPr id="63" name="正方形/長方形 62">
            <a:extLst>
              <a:ext uri="{FF2B5EF4-FFF2-40B4-BE49-F238E27FC236}">
                <a16:creationId xmlns:a16="http://schemas.microsoft.com/office/drawing/2014/main" id="{25E7C4F1-A134-DC45-9D57-B393EC14C460}"/>
              </a:ext>
            </a:extLst>
          </p:cNvPr>
          <p:cNvSpPr/>
          <p:nvPr/>
        </p:nvSpPr>
        <p:spPr>
          <a:xfrm>
            <a:off x="9576464" y="2068118"/>
            <a:ext cx="742285" cy="338554"/>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a:t>
            </a:r>
            <a:r>
              <a:rPr lang="zh-TW" altLang="en-US" sz="1600" b="1" dirty="0">
                <a:solidFill>
                  <a:srgbClr val="1B2024"/>
                </a:solidFill>
                <a:latin typeface="Hiragino Sans W7" panose="020B0400000000000000" pitchFamily="34" charset="-128"/>
                <a:ea typeface="Hiragino Sans W7" panose="020B0400000000000000" pitchFamily="34" charset="-128"/>
              </a:rPr>
              <a:t>枠</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64" name="正方形/長方形 63">
            <a:extLst>
              <a:ext uri="{FF2B5EF4-FFF2-40B4-BE49-F238E27FC236}">
                <a16:creationId xmlns:a16="http://schemas.microsoft.com/office/drawing/2014/main" id="{32AA35BE-209C-424A-B861-9D21B2259CDD}"/>
              </a:ext>
            </a:extLst>
          </p:cNvPr>
          <p:cNvSpPr/>
          <p:nvPr/>
        </p:nvSpPr>
        <p:spPr>
          <a:xfrm>
            <a:off x="9576464" y="3400253"/>
            <a:ext cx="742285" cy="338554"/>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5</a:t>
            </a:r>
            <a:r>
              <a:rPr lang="zh-TW" altLang="en-US" sz="1600" b="1" dirty="0">
                <a:solidFill>
                  <a:srgbClr val="1B2024"/>
                </a:solidFill>
                <a:latin typeface="Hiragino Sans W7" panose="020B0400000000000000" pitchFamily="34" charset="-128"/>
                <a:ea typeface="Hiragino Sans W7" panose="020B0400000000000000" pitchFamily="34" charset="-128"/>
              </a:rPr>
              <a:t>枠</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65" name="正方形/長方形 64">
            <a:extLst>
              <a:ext uri="{FF2B5EF4-FFF2-40B4-BE49-F238E27FC236}">
                <a16:creationId xmlns:a16="http://schemas.microsoft.com/office/drawing/2014/main" id="{F12038FF-7777-2144-95C2-7C116CC4F535}"/>
              </a:ext>
            </a:extLst>
          </p:cNvPr>
          <p:cNvSpPr/>
          <p:nvPr/>
        </p:nvSpPr>
        <p:spPr>
          <a:xfrm>
            <a:off x="9506614" y="4588726"/>
            <a:ext cx="881985" cy="338554"/>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10</a:t>
            </a:r>
            <a:r>
              <a:rPr lang="zh-TW" altLang="en-US" sz="1600" b="1" dirty="0">
                <a:solidFill>
                  <a:srgbClr val="1B2024"/>
                </a:solidFill>
                <a:latin typeface="Hiragino Sans W7" panose="020B0400000000000000" pitchFamily="34" charset="-128"/>
                <a:ea typeface="Hiragino Sans W7" panose="020B0400000000000000" pitchFamily="34" charset="-128"/>
              </a:rPr>
              <a:t>枠</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66" name="正方形/長方形 65">
            <a:extLst>
              <a:ext uri="{FF2B5EF4-FFF2-40B4-BE49-F238E27FC236}">
                <a16:creationId xmlns:a16="http://schemas.microsoft.com/office/drawing/2014/main" id="{011B333C-1C83-AA4E-A725-9E5B7100273C}"/>
              </a:ext>
            </a:extLst>
          </p:cNvPr>
          <p:cNvSpPr/>
          <p:nvPr/>
        </p:nvSpPr>
        <p:spPr>
          <a:xfrm>
            <a:off x="9111615" y="4965911"/>
            <a:ext cx="1722783" cy="430887"/>
          </a:xfrm>
          <a:prstGeom prst="rect">
            <a:avLst/>
          </a:prstGeom>
        </p:spPr>
        <p:txBody>
          <a:bodyPr wrap="square">
            <a:spAutoFit/>
          </a:bodyPr>
          <a:lstStyle/>
          <a:p>
            <a:pPr algn="ctr" fontAlgn="ctr"/>
            <a:r>
              <a:rPr lang="en-US" altLang="ja-JP" sz="1050" b="1" dirty="0">
                <a:solidFill>
                  <a:srgbClr val="1B2024"/>
                </a:solidFill>
                <a:latin typeface="Hiragino Sans W7" panose="020B0400000000000000" pitchFamily="34" charset="-128"/>
                <a:ea typeface="Hiragino Sans W7" panose="020B0400000000000000" pitchFamily="34" charset="-128"/>
              </a:rPr>
              <a:t>TARGET VIEW</a:t>
            </a:r>
          </a:p>
          <a:p>
            <a:pPr algn="ctr" fontAlgn="ctr"/>
            <a:r>
              <a:rPr lang="ja-JP" altLang="en-US" sz="1050" b="1">
                <a:solidFill>
                  <a:srgbClr val="1B2024"/>
                </a:solidFill>
                <a:latin typeface="Hiragino Sans W7" panose="020B0400000000000000" pitchFamily="34" charset="-128"/>
                <a:ea typeface="Hiragino Sans W7" panose="020B0400000000000000" pitchFamily="34" charset="-128"/>
              </a:rPr>
              <a:t>共有枠</a:t>
            </a:r>
            <a:endParaRPr lang="ja-JP" altLang="en-US" sz="1100" b="1">
              <a:solidFill>
                <a:srgbClr val="1B2024"/>
              </a:solidFill>
              <a:latin typeface="Hiragino Sans W7" panose="020B0400000000000000" pitchFamily="34" charset="-128"/>
              <a:ea typeface="Hiragino Sans W7" panose="020B0400000000000000" pitchFamily="34" charset="-128"/>
            </a:endParaRPr>
          </a:p>
        </p:txBody>
      </p:sp>
      <p:sp>
        <p:nvSpPr>
          <p:cNvPr id="67" name="正方形/長方形 66">
            <a:extLst>
              <a:ext uri="{FF2B5EF4-FFF2-40B4-BE49-F238E27FC236}">
                <a16:creationId xmlns:a16="http://schemas.microsoft.com/office/drawing/2014/main" id="{B7A7C485-4E80-DA4C-B379-8649D708F72A}"/>
              </a:ext>
            </a:extLst>
          </p:cNvPr>
          <p:cNvSpPr/>
          <p:nvPr/>
        </p:nvSpPr>
        <p:spPr>
          <a:xfrm>
            <a:off x="7936231" y="2059768"/>
            <a:ext cx="1423669" cy="307777"/>
          </a:xfrm>
          <a:prstGeom prst="rect">
            <a:avLst/>
          </a:prstGeom>
        </p:spPr>
        <p:txBody>
          <a:bodyPr wrap="square">
            <a:spAutoFit/>
          </a:bodyPr>
          <a:lstStyle/>
          <a:p>
            <a:pPr fontAlgn="ctr"/>
            <a:r>
              <a:rPr lang="en-US" altLang="ja-JP" sz="1400" b="1" dirty="0">
                <a:solidFill>
                  <a:srgbClr val="1B2024"/>
                </a:solidFill>
                <a:latin typeface="Hiragino Sans W7" panose="020B0400000000000000" pitchFamily="34" charset="-128"/>
                <a:ea typeface="Hiragino Sans W7" panose="020B0400000000000000" pitchFamily="34" charset="-128"/>
              </a:rPr>
              <a:t>1,500,000</a:t>
            </a:r>
            <a:r>
              <a:rPr lang="ja-JP" altLang="en-US" sz="1400" b="1">
                <a:solidFill>
                  <a:srgbClr val="1B2024"/>
                </a:solidFill>
                <a:latin typeface="Hiragino Sans W7" panose="020B0400000000000000" pitchFamily="34" charset="-128"/>
                <a:ea typeface="Hiragino Sans W7" panose="020B0400000000000000" pitchFamily="34" charset="-128"/>
              </a:rPr>
              <a:t>回</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68" name="正方形/長方形 67">
            <a:extLst>
              <a:ext uri="{FF2B5EF4-FFF2-40B4-BE49-F238E27FC236}">
                <a16:creationId xmlns:a16="http://schemas.microsoft.com/office/drawing/2014/main" id="{A62D9FF7-3B79-664F-991E-1FA1B1986109}"/>
              </a:ext>
            </a:extLst>
          </p:cNvPr>
          <p:cNvSpPr/>
          <p:nvPr/>
        </p:nvSpPr>
        <p:spPr>
          <a:xfrm>
            <a:off x="7947609" y="3406161"/>
            <a:ext cx="1423669" cy="307777"/>
          </a:xfrm>
          <a:prstGeom prst="rect">
            <a:avLst/>
          </a:prstGeom>
        </p:spPr>
        <p:txBody>
          <a:bodyPr wrap="square">
            <a:spAutoFit/>
          </a:bodyPr>
          <a:lstStyle/>
          <a:p>
            <a:pPr fontAlgn="ctr"/>
            <a:r>
              <a:rPr lang="en-US" altLang="ja-JP" sz="1400" b="1" dirty="0">
                <a:solidFill>
                  <a:srgbClr val="1B2024"/>
                </a:solidFill>
                <a:latin typeface="Hiragino Sans W7" panose="020B0400000000000000" pitchFamily="34" charset="-128"/>
                <a:ea typeface="Hiragino Sans W7" panose="020B0400000000000000" pitchFamily="34" charset="-128"/>
              </a:rPr>
              <a:t>1,200,000</a:t>
            </a:r>
            <a:r>
              <a:rPr lang="ja-JP" altLang="en-US" sz="1400" b="1">
                <a:solidFill>
                  <a:srgbClr val="1B2024"/>
                </a:solidFill>
                <a:latin typeface="Hiragino Sans W7" panose="020B0400000000000000" pitchFamily="34" charset="-128"/>
                <a:ea typeface="Hiragino Sans W7" panose="020B0400000000000000" pitchFamily="34" charset="-128"/>
              </a:rPr>
              <a:t>回</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69" name="正方形/長方形 68">
            <a:extLst>
              <a:ext uri="{FF2B5EF4-FFF2-40B4-BE49-F238E27FC236}">
                <a16:creationId xmlns:a16="http://schemas.microsoft.com/office/drawing/2014/main" id="{9C8D2BFD-9699-1844-8491-3F01172A6A19}"/>
              </a:ext>
            </a:extLst>
          </p:cNvPr>
          <p:cNvSpPr/>
          <p:nvPr/>
        </p:nvSpPr>
        <p:spPr>
          <a:xfrm>
            <a:off x="8073711" y="4780029"/>
            <a:ext cx="1253056" cy="307777"/>
          </a:xfrm>
          <a:prstGeom prst="rect">
            <a:avLst/>
          </a:prstGeom>
        </p:spPr>
        <p:txBody>
          <a:bodyPr wrap="square">
            <a:spAutoFit/>
          </a:bodyPr>
          <a:lstStyle/>
          <a:p>
            <a:pPr fontAlgn="ctr"/>
            <a:r>
              <a:rPr lang="en-US" altLang="ja-JP" sz="1400" b="1" dirty="0">
                <a:solidFill>
                  <a:srgbClr val="1B2024"/>
                </a:solidFill>
                <a:latin typeface="Hiragino Sans W7" panose="020B0400000000000000" pitchFamily="34" charset="-128"/>
                <a:ea typeface="Hiragino Sans W7" panose="020B0400000000000000" pitchFamily="34" charset="-128"/>
              </a:rPr>
              <a:t>800,000</a:t>
            </a:r>
            <a:r>
              <a:rPr lang="ja-JP" altLang="en-US" sz="1400" b="1">
                <a:solidFill>
                  <a:srgbClr val="1B2024"/>
                </a:solidFill>
                <a:latin typeface="Hiragino Sans W7" panose="020B0400000000000000" pitchFamily="34" charset="-128"/>
                <a:ea typeface="Hiragino Sans W7" panose="020B0400000000000000" pitchFamily="34" charset="-128"/>
              </a:rPr>
              <a:t>回</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70" name="正方形/長方形 69">
            <a:extLst>
              <a:ext uri="{FF2B5EF4-FFF2-40B4-BE49-F238E27FC236}">
                <a16:creationId xmlns:a16="http://schemas.microsoft.com/office/drawing/2014/main" id="{D047AA5C-1851-E647-92F7-68A408E62454}"/>
              </a:ext>
            </a:extLst>
          </p:cNvPr>
          <p:cNvSpPr/>
          <p:nvPr/>
        </p:nvSpPr>
        <p:spPr>
          <a:xfrm>
            <a:off x="10700308" y="1856090"/>
            <a:ext cx="1084167" cy="3385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600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71" name="正方形/長方形 70">
            <a:extLst>
              <a:ext uri="{FF2B5EF4-FFF2-40B4-BE49-F238E27FC236}">
                <a16:creationId xmlns:a16="http://schemas.microsoft.com/office/drawing/2014/main" id="{46EBBE18-38CF-F848-8AF4-F446E1D548B2}"/>
              </a:ext>
            </a:extLst>
          </p:cNvPr>
          <p:cNvSpPr/>
          <p:nvPr/>
        </p:nvSpPr>
        <p:spPr>
          <a:xfrm>
            <a:off x="10700308" y="3333598"/>
            <a:ext cx="1084167" cy="3385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400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EB58F6D4-30D3-1646-92D9-85D4DB44CE54}"/>
              </a:ext>
            </a:extLst>
          </p:cNvPr>
          <p:cNvSpPr/>
          <p:nvPr/>
        </p:nvSpPr>
        <p:spPr>
          <a:xfrm>
            <a:off x="10700308" y="4641437"/>
            <a:ext cx="1084167" cy="3385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200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pic>
        <p:nvPicPr>
          <p:cNvPr id="31" name="図 30">
            <a:extLst>
              <a:ext uri="{FF2B5EF4-FFF2-40B4-BE49-F238E27FC236}">
                <a16:creationId xmlns:a16="http://schemas.microsoft.com/office/drawing/2014/main" id="{2C4443A7-807A-5B41-8C12-AFC8CF742CEB}"/>
              </a:ext>
            </a:extLst>
          </p:cNvPr>
          <p:cNvPicPr>
            <a:picLocks noChangeAspect="1"/>
          </p:cNvPicPr>
          <p:nvPr/>
        </p:nvPicPr>
        <p:blipFill rotWithShape="1">
          <a:blip r:embed="rId4"/>
          <a:srcRect l="16543" t="-12374" r="31644" b="1"/>
          <a:stretch/>
        </p:blipFill>
        <p:spPr>
          <a:xfrm>
            <a:off x="2185059" y="5989320"/>
            <a:ext cx="6075021" cy="734709"/>
          </a:xfrm>
          <a:prstGeom prst="rect">
            <a:avLst/>
          </a:prstGeom>
        </p:spPr>
      </p:pic>
      <p:pic>
        <p:nvPicPr>
          <p:cNvPr id="33" name="図 32">
            <a:extLst>
              <a:ext uri="{FF2B5EF4-FFF2-40B4-BE49-F238E27FC236}">
                <a16:creationId xmlns:a16="http://schemas.microsoft.com/office/drawing/2014/main" id="{5825B8A9-8A5A-A042-A763-5C35E376CADF}"/>
              </a:ext>
            </a:extLst>
          </p:cNvPr>
          <p:cNvPicPr>
            <a:picLocks noChangeAspect="1"/>
          </p:cNvPicPr>
          <p:nvPr/>
        </p:nvPicPr>
        <p:blipFill>
          <a:blip r:embed="rId5"/>
          <a:stretch>
            <a:fillRect/>
          </a:stretch>
        </p:blipFill>
        <p:spPr>
          <a:xfrm>
            <a:off x="270809" y="6373248"/>
            <a:ext cx="1647513" cy="357371"/>
          </a:xfrm>
          <a:prstGeom prst="rect">
            <a:avLst/>
          </a:prstGeom>
        </p:spPr>
      </p:pic>
      <p:sp>
        <p:nvSpPr>
          <p:cNvPr id="34" name="正方形/長方形 33">
            <a:extLst>
              <a:ext uri="{FF2B5EF4-FFF2-40B4-BE49-F238E27FC236}">
                <a16:creationId xmlns:a16="http://schemas.microsoft.com/office/drawing/2014/main" id="{18D99013-8B65-6A4B-9121-1723547C2D5C}"/>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35" name="図 34">
            <a:extLst>
              <a:ext uri="{FF2B5EF4-FFF2-40B4-BE49-F238E27FC236}">
                <a16:creationId xmlns:a16="http://schemas.microsoft.com/office/drawing/2014/main" id="{8925DB77-0A1C-E74E-9865-F063EA386161}"/>
              </a:ext>
            </a:extLst>
          </p:cNvPr>
          <p:cNvPicPr>
            <a:picLocks noChangeAspect="1"/>
          </p:cNvPicPr>
          <p:nvPr/>
        </p:nvPicPr>
        <p:blipFill rotWithShape="1">
          <a:blip r:embed="rId4"/>
          <a:srcRect l="89802" t="-7712"/>
          <a:stretch/>
        </p:blipFill>
        <p:spPr>
          <a:xfrm>
            <a:off x="10774680" y="6019800"/>
            <a:ext cx="1195646" cy="704229"/>
          </a:xfrm>
          <a:prstGeom prst="rect">
            <a:avLst/>
          </a:prstGeom>
        </p:spPr>
      </p:pic>
      <p:sp>
        <p:nvSpPr>
          <p:cNvPr id="36" name="スライド番号プレースホルダ 3">
            <a:extLst>
              <a:ext uri="{FF2B5EF4-FFF2-40B4-BE49-F238E27FC236}">
                <a16:creationId xmlns:a16="http://schemas.microsoft.com/office/drawing/2014/main" id="{637AA065-9AC3-C149-A537-A89762881CFE}"/>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13</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39" name="正方形/長方形 38">
            <a:extLst>
              <a:ext uri="{FF2B5EF4-FFF2-40B4-BE49-F238E27FC236}">
                <a16:creationId xmlns:a16="http://schemas.microsoft.com/office/drawing/2014/main" id="{4A24570C-C0B1-6047-A76A-A9D161010CB0}"/>
              </a:ext>
            </a:extLst>
          </p:cNvPr>
          <p:cNvSpPr/>
          <p:nvPr/>
        </p:nvSpPr>
        <p:spPr>
          <a:xfrm>
            <a:off x="258665" y="5725915"/>
            <a:ext cx="11724977" cy="584775"/>
          </a:xfrm>
          <a:prstGeom prst="rect">
            <a:avLst/>
          </a:prstGeom>
        </p:spPr>
        <p:txBody>
          <a:bodyPr wrap="square">
            <a:spAutoFit/>
          </a:bodyPr>
          <a:lstStyle/>
          <a:p>
            <a:r>
              <a:rPr lang="en-US" altLang="ja-JP" sz="800" b="1" dirty="0">
                <a:solidFill>
                  <a:srgbClr val="1B2024"/>
                </a:solidFill>
                <a:latin typeface="Hiragino Sans W7" panose="020B0400000000000000" pitchFamily="34" charset="-128"/>
                <a:ea typeface="Hiragino Sans W7" panose="020B0400000000000000" pitchFamily="34" charset="-128"/>
              </a:rPr>
              <a:t>※1 </a:t>
            </a:r>
            <a:r>
              <a:rPr lang="ja-JP" altLang="en-US" sz="800" b="1">
                <a:solidFill>
                  <a:srgbClr val="1B2024"/>
                </a:solidFill>
                <a:latin typeface="Hiragino Sans W7" panose="020B0400000000000000" pitchFamily="34" charset="-128"/>
                <a:ea typeface="Hiragino Sans W7" panose="020B0400000000000000" pitchFamily="34" charset="-128"/>
              </a:rPr>
              <a:t>各メニューの想定表示回数が下回った場合、放映実績回数に</a:t>
            </a:r>
            <a:r>
              <a:rPr lang="en-US" altLang="ja-JP" sz="800" b="1" dirty="0">
                <a:solidFill>
                  <a:srgbClr val="1B2024"/>
                </a:solidFill>
                <a:latin typeface="Hiragino Sans W7" panose="020B0400000000000000" pitchFamily="34" charset="-128"/>
                <a:ea typeface="Hiragino Sans W7" panose="020B0400000000000000" pitchFamily="34" charset="-128"/>
              </a:rPr>
              <a:t>imp</a:t>
            </a:r>
            <a:r>
              <a:rPr lang="ja-JP" altLang="en-US" sz="800" b="1">
                <a:solidFill>
                  <a:srgbClr val="1B2024"/>
                </a:solidFill>
                <a:latin typeface="Hiragino Sans W7" panose="020B0400000000000000" pitchFamily="34" charset="-128"/>
                <a:ea typeface="Hiragino Sans W7" panose="020B0400000000000000" pitchFamily="34" charset="-128"/>
              </a:rPr>
              <a:t>課金型再生単価を掛けた金額でのご請求となります。想定表示回数を超えた場合は、申込み金額のご請求となります。</a:t>
            </a:r>
            <a:endParaRPr lang="en-US" altLang="ja-JP" sz="800" b="1" dirty="0">
              <a:solidFill>
                <a:srgbClr val="1B2024"/>
              </a:solidFill>
              <a:latin typeface="Hiragino Sans W7" panose="020B0400000000000000" pitchFamily="34" charset="-128"/>
              <a:ea typeface="Hiragino Sans W7" panose="020B04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記載広告料金はグロス金額となります。（手数料込み）（税抜き）</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記載表示回数は目安となり、営業台数・稼働状況によって変動する可能性がございます。予めご了承ください。</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放映内容は</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申し込みにつき、</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商品・</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サービスが基本となります。</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放映内容に関しては、事前の広告主審査・クリエイティブ審査がございます。</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導入台数の増加による、枠数変更の可能性がございます。</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※BUSINESS</a:t>
            </a:r>
            <a:r>
              <a:rPr lang="ja-JP" altLang="en-US" sz="800">
                <a:solidFill>
                  <a:srgbClr val="1B2024"/>
                </a:solidFill>
                <a:latin typeface="Hiragino Sans W3" panose="020B0300000000000000" pitchFamily="34" charset="-128"/>
                <a:ea typeface="Hiragino Sans W3" panose="020B0300000000000000" pitchFamily="34" charset="-128"/>
              </a:rPr>
              <a:t>・</a:t>
            </a:r>
            <a:r>
              <a:rPr lang="en-US" altLang="ja-JP" sz="800" dirty="0">
                <a:solidFill>
                  <a:srgbClr val="1B2024"/>
                </a:solidFill>
                <a:latin typeface="Hiragino Sans W3" panose="020B0300000000000000" pitchFamily="34" charset="-128"/>
                <a:ea typeface="Hiragino Sans W3" panose="020B0300000000000000" pitchFamily="34" charset="-128"/>
              </a:rPr>
              <a:t>ECONOMY VIEW</a:t>
            </a:r>
            <a:r>
              <a:rPr lang="ja-JP" altLang="en-US" sz="800">
                <a:solidFill>
                  <a:srgbClr val="1B2024"/>
                </a:solidFill>
                <a:latin typeface="Hiragino Sans W3" panose="020B0300000000000000" pitchFamily="34" charset="-128"/>
                <a:ea typeface="Hiragino Sans W3" panose="020B0300000000000000" pitchFamily="34" charset="-128"/>
              </a:rPr>
              <a:t>にて同一週に</a:t>
            </a:r>
            <a:r>
              <a:rPr lang="en-US" altLang="ja-JP" sz="800" dirty="0">
                <a:solidFill>
                  <a:srgbClr val="1B2024"/>
                </a:solidFill>
                <a:latin typeface="Hiragino Sans W3" panose="020B0300000000000000" pitchFamily="34" charset="-128"/>
                <a:ea typeface="Hiragino Sans W3" panose="020B0300000000000000" pitchFamily="34" charset="-128"/>
              </a:rPr>
              <a:t>2</a:t>
            </a:r>
            <a:r>
              <a:rPr lang="ja-JP" altLang="en-US" sz="800">
                <a:solidFill>
                  <a:srgbClr val="1B2024"/>
                </a:solidFill>
                <a:latin typeface="Hiragino Sans W3" panose="020B0300000000000000" pitchFamily="34" charset="-128"/>
                <a:ea typeface="Hiragino Sans W3" panose="020B0300000000000000" pitchFamily="34" charset="-128"/>
              </a:rPr>
              <a:t>枠申し込みの場合、最大</a:t>
            </a:r>
            <a:r>
              <a:rPr lang="en-US" altLang="ja-JP" sz="800" dirty="0">
                <a:solidFill>
                  <a:srgbClr val="1B2024"/>
                </a:solidFill>
                <a:latin typeface="Hiragino Sans W3" panose="020B0300000000000000" pitchFamily="34" charset="-128"/>
                <a:ea typeface="Hiragino Sans W3" panose="020B0300000000000000" pitchFamily="34" charset="-128"/>
              </a:rPr>
              <a:t>60</a:t>
            </a:r>
            <a:r>
              <a:rPr lang="ja-JP" altLang="en-US" sz="800">
                <a:solidFill>
                  <a:srgbClr val="1B2024"/>
                </a:solidFill>
                <a:latin typeface="Hiragino Sans W3" panose="020B0300000000000000" pitchFamily="34" charset="-128"/>
                <a:ea typeface="Hiragino Sans W3" panose="020B0300000000000000" pitchFamily="34" charset="-128"/>
              </a:rPr>
              <a:t>秒までのクリエイティブ訴求可能。</a:t>
            </a:r>
            <a:r>
              <a:rPr lang="en-US" altLang="ja-JP" sz="800" dirty="0">
                <a:solidFill>
                  <a:srgbClr val="1B2024"/>
                </a:solidFill>
                <a:latin typeface="Hiragino Sans W3" panose="020B0300000000000000" pitchFamily="34" charset="-128"/>
                <a:ea typeface="Hiragino Sans W3" panose="020B0300000000000000" pitchFamily="34" charset="-128"/>
              </a:rPr>
              <a:t>※FIRST VIEW</a:t>
            </a:r>
            <a:r>
              <a:rPr lang="ja-JP" altLang="en-US" sz="800">
                <a:solidFill>
                  <a:srgbClr val="1B2024"/>
                </a:solidFill>
                <a:latin typeface="Hiragino Sans W3" panose="020B0300000000000000" pitchFamily="34" charset="-128"/>
                <a:ea typeface="Hiragino Sans W3" panose="020B0300000000000000" pitchFamily="34" charset="-128"/>
              </a:rPr>
              <a:t>の同一クリエイティブの放映は最大</a:t>
            </a:r>
            <a:r>
              <a:rPr lang="en-US" altLang="ja-JP" sz="800" dirty="0">
                <a:solidFill>
                  <a:srgbClr val="1B2024"/>
                </a:solidFill>
                <a:latin typeface="Hiragino Sans W3" panose="020B0300000000000000" pitchFamily="34" charset="-128"/>
                <a:ea typeface="Hiragino Sans W3" panose="020B0300000000000000" pitchFamily="34" charset="-128"/>
              </a:rPr>
              <a:t>4</a:t>
            </a:r>
            <a:r>
              <a:rPr lang="ja-JP" altLang="en-US" sz="800">
                <a:solidFill>
                  <a:srgbClr val="1B2024"/>
                </a:solidFill>
                <a:latin typeface="Hiragino Sans W3" panose="020B0300000000000000" pitchFamily="34" charset="-128"/>
                <a:ea typeface="Hiragino Sans W3" panose="020B0300000000000000" pitchFamily="34" charset="-128"/>
              </a:rPr>
              <a:t>週間までとします。</a:t>
            </a:r>
          </a:p>
        </p:txBody>
      </p:sp>
      <p:sp>
        <p:nvSpPr>
          <p:cNvPr id="40" name="正方形/長方形 39">
            <a:extLst>
              <a:ext uri="{FF2B5EF4-FFF2-40B4-BE49-F238E27FC236}">
                <a16:creationId xmlns:a16="http://schemas.microsoft.com/office/drawing/2014/main" id="{9B71D430-77FA-FA4A-BC6F-F94FFD005B83}"/>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東京版広告メニュー</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sp>
        <p:nvSpPr>
          <p:cNvPr id="37" name="正方形/長方形 36">
            <a:extLst>
              <a:ext uri="{FF2B5EF4-FFF2-40B4-BE49-F238E27FC236}">
                <a16:creationId xmlns:a16="http://schemas.microsoft.com/office/drawing/2014/main" id="{3EDF8B44-309C-2045-BDDF-EE71F7336F9F}"/>
              </a:ext>
            </a:extLst>
          </p:cNvPr>
          <p:cNvSpPr/>
          <p:nvPr/>
        </p:nvSpPr>
        <p:spPr>
          <a:xfrm>
            <a:off x="10634929" y="2200421"/>
            <a:ext cx="1233030" cy="392415"/>
          </a:xfrm>
          <a:prstGeom prst="rect">
            <a:avLst/>
          </a:prstGeom>
        </p:spPr>
        <p:txBody>
          <a:bodyPr wrap="none">
            <a:spAutoFit/>
          </a:bodyPr>
          <a:lstStyle/>
          <a:p>
            <a:pPr algn="ctr" fontAlgn="ctr"/>
            <a:r>
              <a:rPr lang="en-US" altLang="ja-JP" sz="900" b="1" dirty="0">
                <a:solidFill>
                  <a:srgbClr val="1B2024"/>
                </a:solidFill>
                <a:latin typeface="Hiragino Sans W7" panose="020B0400000000000000" pitchFamily="34" charset="-128"/>
                <a:ea typeface="Hiragino Sans W7" panose="020B0400000000000000" pitchFamily="34" charset="-128"/>
              </a:rPr>
              <a:t>imp</a:t>
            </a:r>
            <a:r>
              <a:rPr lang="ja-JP" altLang="en-US" sz="900" b="1">
                <a:solidFill>
                  <a:srgbClr val="1B2024"/>
                </a:solidFill>
                <a:latin typeface="Hiragino Sans W7" panose="020B0400000000000000" pitchFamily="34" charset="-128"/>
                <a:ea typeface="Hiragino Sans W7" panose="020B0400000000000000" pitchFamily="34" charset="-128"/>
              </a:rPr>
              <a:t>課金型再生単価</a:t>
            </a:r>
            <a:endParaRPr lang="en-US" altLang="ja-JP" sz="9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050" b="1" dirty="0">
                <a:solidFill>
                  <a:srgbClr val="1B2024"/>
                </a:solidFill>
                <a:latin typeface="Hiragino Sans W7" panose="020B0400000000000000" pitchFamily="34" charset="-128"/>
                <a:ea typeface="Hiragino Sans W7" panose="020B0400000000000000" pitchFamily="34" charset="-128"/>
              </a:rPr>
              <a:t>4.0</a:t>
            </a:r>
            <a:r>
              <a:rPr lang="ja-JP" altLang="en-US" sz="1050" b="1">
                <a:solidFill>
                  <a:srgbClr val="1B2024"/>
                </a:solidFill>
                <a:latin typeface="Hiragino Sans W7" panose="020B0400000000000000" pitchFamily="34" charset="-128"/>
                <a:ea typeface="Hiragino Sans W7" panose="020B0400000000000000" pitchFamily="34" charset="-128"/>
              </a:rPr>
              <a:t>円</a:t>
            </a:r>
            <a:endParaRPr lang="en-US" altLang="ja-JP" sz="1050" b="1" dirty="0">
              <a:solidFill>
                <a:srgbClr val="1B2024"/>
              </a:solidFill>
              <a:latin typeface="Hiragino Sans W7" panose="020B0400000000000000" pitchFamily="34" charset="-128"/>
              <a:ea typeface="Hiragino Sans W7" panose="020B0400000000000000" pitchFamily="34" charset="-128"/>
            </a:endParaRPr>
          </a:p>
        </p:txBody>
      </p:sp>
      <p:sp>
        <p:nvSpPr>
          <p:cNvPr id="38" name="正方形/長方形 37">
            <a:extLst>
              <a:ext uri="{FF2B5EF4-FFF2-40B4-BE49-F238E27FC236}">
                <a16:creationId xmlns:a16="http://schemas.microsoft.com/office/drawing/2014/main" id="{63DA1B37-AB9F-854A-AD8C-417F969281C8}"/>
              </a:ext>
            </a:extLst>
          </p:cNvPr>
          <p:cNvSpPr/>
          <p:nvPr/>
        </p:nvSpPr>
        <p:spPr>
          <a:xfrm>
            <a:off x="10634929" y="3665417"/>
            <a:ext cx="1233030" cy="392415"/>
          </a:xfrm>
          <a:prstGeom prst="rect">
            <a:avLst/>
          </a:prstGeom>
        </p:spPr>
        <p:txBody>
          <a:bodyPr wrap="none">
            <a:spAutoFit/>
          </a:bodyPr>
          <a:lstStyle/>
          <a:p>
            <a:pPr algn="ctr" fontAlgn="ctr"/>
            <a:r>
              <a:rPr lang="en-US" altLang="ja-JP" sz="900" b="1" dirty="0">
                <a:solidFill>
                  <a:srgbClr val="1B2024"/>
                </a:solidFill>
                <a:latin typeface="Hiragino Sans W7" panose="020B0400000000000000" pitchFamily="34" charset="-128"/>
                <a:ea typeface="Hiragino Sans W7" panose="020B0400000000000000" pitchFamily="34" charset="-128"/>
              </a:rPr>
              <a:t>imp</a:t>
            </a:r>
            <a:r>
              <a:rPr lang="ja-JP" altLang="en-US" sz="900" b="1">
                <a:solidFill>
                  <a:srgbClr val="1B2024"/>
                </a:solidFill>
                <a:latin typeface="Hiragino Sans W7" panose="020B0400000000000000" pitchFamily="34" charset="-128"/>
                <a:ea typeface="Hiragino Sans W7" panose="020B0400000000000000" pitchFamily="34" charset="-128"/>
              </a:rPr>
              <a:t>課金型再生単価</a:t>
            </a:r>
            <a:endParaRPr lang="en-US" altLang="ja-JP" sz="9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050" b="1" dirty="0">
                <a:solidFill>
                  <a:srgbClr val="1B2024"/>
                </a:solidFill>
                <a:latin typeface="Hiragino Sans W7" panose="020B0400000000000000" pitchFamily="34" charset="-128"/>
                <a:ea typeface="Hiragino Sans W7" panose="020B0400000000000000" pitchFamily="34" charset="-128"/>
              </a:rPr>
              <a:t>3.3</a:t>
            </a:r>
            <a:r>
              <a:rPr lang="ja-JP" altLang="en-US" sz="1050" b="1">
                <a:solidFill>
                  <a:srgbClr val="1B2024"/>
                </a:solidFill>
                <a:latin typeface="Hiragino Sans W7" panose="020B0400000000000000" pitchFamily="34" charset="-128"/>
                <a:ea typeface="Hiragino Sans W7" panose="020B0400000000000000" pitchFamily="34" charset="-128"/>
              </a:rPr>
              <a:t>円</a:t>
            </a:r>
            <a:endParaRPr lang="en-US" altLang="ja-JP" sz="1050" b="1" dirty="0">
              <a:solidFill>
                <a:srgbClr val="1B2024"/>
              </a:solidFill>
              <a:latin typeface="Hiragino Sans W7" panose="020B0400000000000000" pitchFamily="34" charset="-128"/>
              <a:ea typeface="Hiragino Sans W7" panose="020B0400000000000000" pitchFamily="34" charset="-128"/>
            </a:endParaRPr>
          </a:p>
        </p:txBody>
      </p:sp>
      <p:sp>
        <p:nvSpPr>
          <p:cNvPr id="41" name="正方形/長方形 40">
            <a:extLst>
              <a:ext uri="{FF2B5EF4-FFF2-40B4-BE49-F238E27FC236}">
                <a16:creationId xmlns:a16="http://schemas.microsoft.com/office/drawing/2014/main" id="{FB73CE9C-8B74-9E47-9E1D-0DD3A39BED5B}"/>
              </a:ext>
            </a:extLst>
          </p:cNvPr>
          <p:cNvSpPr/>
          <p:nvPr/>
        </p:nvSpPr>
        <p:spPr>
          <a:xfrm>
            <a:off x="10634929" y="4978611"/>
            <a:ext cx="1233030" cy="392415"/>
          </a:xfrm>
          <a:prstGeom prst="rect">
            <a:avLst/>
          </a:prstGeom>
        </p:spPr>
        <p:txBody>
          <a:bodyPr wrap="none">
            <a:spAutoFit/>
          </a:bodyPr>
          <a:lstStyle/>
          <a:p>
            <a:pPr algn="ctr" fontAlgn="ctr"/>
            <a:r>
              <a:rPr lang="en-US" altLang="ja-JP" sz="900" b="1" dirty="0">
                <a:solidFill>
                  <a:srgbClr val="1B2024"/>
                </a:solidFill>
                <a:latin typeface="Hiragino Sans W7" panose="020B0400000000000000" pitchFamily="34" charset="-128"/>
                <a:ea typeface="Hiragino Sans W7" panose="020B0400000000000000" pitchFamily="34" charset="-128"/>
              </a:rPr>
              <a:t>imp</a:t>
            </a:r>
            <a:r>
              <a:rPr lang="ja-JP" altLang="en-US" sz="900" b="1">
                <a:solidFill>
                  <a:srgbClr val="1B2024"/>
                </a:solidFill>
                <a:latin typeface="Hiragino Sans W7" panose="020B0400000000000000" pitchFamily="34" charset="-128"/>
                <a:ea typeface="Hiragino Sans W7" panose="020B0400000000000000" pitchFamily="34" charset="-128"/>
              </a:rPr>
              <a:t>課金型再生単価</a:t>
            </a:r>
            <a:endParaRPr lang="en-US" altLang="ja-JP" sz="9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050" b="1" dirty="0">
                <a:solidFill>
                  <a:srgbClr val="1B2024"/>
                </a:solidFill>
                <a:latin typeface="Hiragino Sans W7" panose="020B0400000000000000" pitchFamily="34" charset="-128"/>
                <a:ea typeface="Hiragino Sans W7" panose="020B0400000000000000" pitchFamily="34" charset="-128"/>
              </a:rPr>
              <a:t>2.5</a:t>
            </a:r>
            <a:r>
              <a:rPr lang="ja-JP" altLang="en-US" sz="1050" b="1">
                <a:solidFill>
                  <a:srgbClr val="1B2024"/>
                </a:solidFill>
                <a:latin typeface="Hiragino Sans W7" panose="020B0400000000000000" pitchFamily="34" charset="-128"/>
                <a:ea typeface="Hiragino Sans W7" panose="020B0400000000000000" pitchFamily="34" charset="-128"/>
              </a:rPr>
              <a:t>円</a:t>
            </a:r>
            <a:endParaRPr lang="en-US" altLang="ja-JP" sz="1050" b="1" dirty="0">
              <a:solidFill>
                <a:srgbClr val="1B2024"/>
              </a:solidFill>
              <a:latin typeface="Hiragino Sans W7" panose="020B0400000000000000" pitchFamily="34" charset="-128"/>
              <a:ea typeface="Hiragino Sans W7" panose="020B0400000000000000" pitchFamily="34" charset="-128"/>
            </a:endParaRPr>
          </a:p>
        </p:txBody>
      </p:sp>
      <p:sp>
        <p:nvSpPr>
          <p:cNvPr id="43" name="正方形/長方形 42">
            <a:extLst>
              <a:ext uri="{FF2B5EF4-FFF2-40B4-BE49-F238E27FC236}">
                <a16:creationId xmlns:a16="http://schemas.microsoft.com/office/drawing/2014/main" id="{FDEAA0E5-5D2E-D546-BC97-C6880E3174F7}"/>
              </a:ext>
            </a:extLst>
          </p:cNvPr>
          <p:cNvSpPr/>
          <p:nvPr/>
        </p:nvSpPr>
        <p:spPr>
          <a:xfrm>
            <a:off x="5898258" y="3186978"/>
            <a:ext cx="1122743" cy="1015663"/>
          </a:xfrm>
          <a:prstGeom prst="rect">
            <a:avLst/>
          </a:prstGeom>
        </p:spPr>
        <p:txBody>
          <a:bodyPr wrap="square">
            <a:spAutoFit/>
          </a:bodyPr>
          <a:lstStyle/>
          <a:p>
            <a:pPr algn="ctr" fontAlgn="ctr"/>
            <a:r>
              <a:rPr lang="zh-TW" altLang="en-US" sz="1200" b="1" dirty="0">
                <a:solidFill>
                  <a:srgbClr val="1B2024"/>
                </a:solidFill>
                <a:latin typeface="Hiragino Sans W7" panose="020B0400000000000000" pitchFamily="34" charset="-128"/>
                <a:ea typeface="Hiragino Sans W7" panose="020B0400000000000000" pitchFamily="34" charset="-128"/>
              </a:rPr>
              <a:t>期間</a:t>
            </a:r>
            <a:br>
              <a:rPr lang="zh-TW" altLang="en-US" sz="1200" b="1" dirty="0">
                <a:solidFill>
                  <a:srgbClr val="1B2024"/>
                </a:solidFill>
                <a:latin typeface="Hiragino Sans W7" panose="020B0400000000000000" pitchFamily="34" charset="-128"/>
                <a:ea typeface="Hiragino Sans W7" panose="020B0400000000000000" pitchFamily="34" charset="-128"/>
              </a:rPr>
            </a:br>
            <a:r>
              <a:rPr lang="zh-TW" altLang="en-US" sz="1200" b="1" dirty="0">
                <a:solidFill>
                  <a:srgbClr val="1B2024"/>
                </a:solidFill>
                <a:latin typeface="Hiragino Sans W7" panose="020B0400000000000000" pitchFamily="34" charset="-128"/>
                <a:ea typeface="Hiragino Sans W7" panose="020B0400000000000000" pitchFamily="34" charset="-128"/>
              </a:rPr>
              <a:t>掲載保証</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1200" b="1" dirty="0">
                <a:solidFill>
                  <a:srgbClr val="1B2024"/>
                </a:solidFill>
                <a:latin typeface="Hiragino Sans W7" panose="020B0400000000000000" pitchFamily="34" charset="-128"/>
                <a:ea typeface="Hiragino Sans W7" panose="020B0400000000000000" pitchFamily="34" charset="-128"/>
              </a:rPr>
              <a:t>＋</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zh-TW" sz="1200" b="1" dirty="0">
                <a:solidFill>
                  <a:srgbClr val="1B2024"/>
                </a:solidFill>
                <a:latin typeface="Hiragino Sans W7" panose="020B0400000000000000" pitchFamily="34" charset="-128"/>
                <a:ea typeface="Hiragino Sans W7" panose="020B0400000000000000" pitchFamily="34" charset="-128"/>
              </a:rPr>
              <a:t>imp</a:t>
            </a:r>
            <a:r>
              <a:rPr lang="zh-TW" altLang="en-US" sz="1200" b="1" dirty="0">
                <a:solidFill>
                  <a:srgbClr val="1B2024"/>
                </a:solidFill>
                <a:latin typeface="Hiragino Sans W7" panose="020B0400000000000000" pitchFamily="34" charset="-128"/>
                <a:ea typeface="Hiragino Sans W7" panose="020B0400000000000000" pitchFamily="34" charset="-128"/>
              </a:rPr>
              <a:t>課金型</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zh-TW" sz="1200" b="1" dirty="0">
                <a:solidFill>
                  <a:srgbClr val="1B2024"/>
                </a:solidFill>
                <a:latin typeface="Hiragino Sans W7" panose="020B0400000000000000" pitchFamily="34" charset="-128"/>
                <a:ea typeface="Hiragino Sans W7" panose="020B0400000000000000" pitchFamily="34" charset="-128"/>
              </a:rPr>
              <a:t>※1</a:t>
            </a:r>
            <a:endParaRPr lang="zh-TW" altLang="en-US" sz="1200" b="1" dirty="0">
              <a:solidFill>
                <a:srgbClr val="1B2024"/>
              </a:solidFill>
              <a:latin typeface="Hiragino Sans W7" panose="020B0400000000000000" pitchFamily="34" charset="-128"/>
              <a:ea typeface="Hiragino Sans W7" panose="020B0400000000000000" pitchFamily="34" charset="-128"/>
            </a:endParaRPr>
          </a:p>
        </p:txBody>
      </p:sp>
      <p:sp>
        <p:nvSpPr>
          <p:cNvPr id="44" name="正方形/長方形 43">
            <a:extLst>
              <a:ext uri="{FF2B5EF4-FFF2-40B4-BE49-F238E27FC236}">
                <a16:creationId xmlns:a16="http://schemas.microsoft.com/office/drawing/2014/main" id="{BC9F7D76-2E9C-5340-9784-2B40504519BE}"/>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1899990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56502AB-10EF-0B4A-B1ED-84CE4435F0FC}"/>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D3238E59-3301-8A45-B7C7-143E9AA9990D}"/>
              </a:ext>
            </a:extLst>
          </p:cNvPr>
          <p:cNvPicPr>
            <a:picLocks noChangeAspect="1"/>
          </p:cNvPicPr>
          <p:nvPr/>
        </p:nvPicPr>
        <p:blipFill>
          <a:blip r:embed="rId2"/>
          <a:stretch>
            <a:fillRect/>
          </a:stretch>
        </p:blipFill>
        <p:spPr>
          <a:xfrm>
            <a:off x="179558" y="157721"/>
            <a:ext cx="2248192" cy="709955"/>
          </a:xfrm>
          <a:prstGeom prst="rect">
            <a:avLst/>
          </a:prstGeom>
        </p:spPr>
      </p:pic>
      <p:sp>
        <p:nvSpPr>
          <p:cNvPr id="9" name="正方形/長方形 8">
            <a:extLst>
              <a:ext uri="{FF2B5EF4-FFF2-40B4-BE49-F238E27FC236}">
                <a16:creationId xmlns:a16="http://schemas.microsoft.com/office/drawing/2014/main" id="{17D0D134-194A-8F4A-8DB9-1DA0111AED3D}"/>
              </a:ext>
            </a:extLst>
          </p:cNvPr>
          <p:cNvSpPr/>
          <p:nvPr/>
        </p:nvSpPr>
        <p:spPr>
          <a:xfrm>
            <a:off x="280968" y="412455"/>
            <a:ext cx="2086516" cy="307777"/>
          </a:xfrm>
          <a:prstGeom prst="rect">
            <a:avLst/>
          </a:prstGeom>
        </p:spPr>
        <p:txBody>
          <a:bodyPr wrap="square">
            <a:spAutoFit/>
          </a:bodyPr>
          <a:lstStyle/>
          <a:p>
            <a:pPr algn="ctr"/>
            <a:r>
              <a:rPr lang="en-US" altLang="ja-JP" sz="1400" dirty="0">
                <a:solidFill>
                  <a:schemeClr val="bg1"/>
                </a:solidFill>
                <a:latin typeface="Hiragino Sans W5" panose="020B0400000000000000" pitchFamily="34" charset="-128"/>
                <a:ea typeface="Hiragino Sans W5" panose="020B0400000000000000" pitchFamily="34" charset="-128"/>
              </a:rPr>
              <a:t>TARGET VIEW</a:t>
            </a:r>
          </a:p>
        </p:txBody>
      </p:sp>
      <p:pic>
        <p:nvPicPr>
          <p:cNvPr id="31" name="図 30">
            <a:extLst>
              <a:ext uri="{FF2B5EF4-FFF2-40B4-BE49-F238E27FC236}">
                <a16:creationId xmlns:a16="http://schemas.microsoft.com/office/drawing/2014/main" id="{389C570A-59B5-4445-B75C-A104D16264EB}"/>
              </a:ext>
            </a:extLst>
          </p:cNvPr>
          <p:cNvPicPr>
            <a:picLocks noChangeAspect="1"/>
          </p:cNvPicPr>
          <p:nvPr/>
        </p:nvPicPr>
        <p:blipFill rotWithShape="1">
          <a:blip r:embed="rId3"/>
          <a:srcRect b="90749"/>
          <a:stretch/>
        </p:blipFill>
        <p:spPr>
          <a:xfrm>
            <a:off x="328215" y="980793"/>
            <a:ext cx="11640415" cy="433479"/>
          </a:xfrm>
          <a:prstGeom prst="rect">
            <a:avLst/>
          </a:prstGeom>
        </p:spPr>
      </p:pic>
      <p:pic>
        <p:nvPicPr>
          <p:cNvPr id="32" name="図 31">
            <a:extLst>
              <a:ext uri="{FF2B5EF4-FFF2-40B4-BE49-F238E27FC236}">
                <a16:creationId xmlns:a16="http://schemas.microsoft.com/office/drawing/2014/main" id="{E238FD9F-4F45-2842-AECA-4CDC6CF7B71D}"/>
              </a:ext>
            </a:extLst>
          </p:cNvPr>
          <p:cNvPicPr>
            <a:picLocks noChangeAspect="1"/>
          </p:cNvPicPr>
          <p:nvPr/>
        </p:nvPicPr>
        <p:blipFill rotWithShape="1">
          <a:blip r:embed="rId3"/>
          <a:srcRect l="726" t="1802" r="96997" b="92825"/>
          <a:stretch/>
        </p:blipFill>
        <p:spPr>
          <a:xfrm>
            <a:off x="664979" y="1031501"/>
            <a:ext cx="711433" cy="251792"/>
          </a:xfrm>
          <a:prstGeom prst="rect">
            <a:avLst/>
          </a:prstGeom>
        </p:spPr>
      </p:pic>
      <p:pic>
        <p:nvPicPr>
          <p:cNvPr id="33" name="図 32">
            <a:extLst>
              <a:ext uri="{FF2B5EF4-FFF2-40B4-BE49-F238E27FC236}">
                <a16:creationId xmlns:a16="http://schemas.microsoft.com/office/drawing/2014/main" id="{E36C7F79-9CEA-9848-8D91-60EAB65D2252}"/>
              </a:ext>
            </a:extLst>
          </p:cNvPr>
          <p:cNvPicPr>
            <a:picLocks noChangeAspect="1"/>
          </p:cNvPicPr>
          <p:nvPr/>
        </p:nvPicPr>
        <p:blipFill rotWithShape="1">
          <a:blip r:embed="rId3"/>
          <a:srcRect l="726" t="1802" r="96997" b="92825"/>
          <a:stretch/>
        </p:blipFill>
        <p:spPr>
          <a:xfrm>
            <a:off x="1981880" y="1029904"/>
            <a:ext cx="711433" cy="251792"/>
          </a:xfrm>
          <a:prstGeom prst="rect">
            <a:avLst/>
          </a:prstGeom>
        </p:spPr>
      </p:pic>
      <p:pic>
        <p:nvPicPr>
          <p:cNvPr id="34" name="図 33">
            <a:extLst>
              <a:ext uri="{FF2B5EF4-FFF2-40B4-BE49-F238E27FC236}">
                <a16:creationId xmlns:a16="http://schemas.microsoft.com/office/drawing/2014/main" id="{81D63170-FB10-204A-A183-BAB62531CFEB}"/>
              </a:ext>
            </a:extLst>
          </p:cNvPr>
          <p:cNvPicPr>
            <a:picLocks noChangeAspect="1"/>
          </p:cNvPicPr>
          <p:nvPr/>
        </p:nvPicPr>
        <p:blipFill rotWithShape="1">
          <a:blip r:embed="rId3"/>
          <a:srcRect l="726" t="1802" r="96997" b="92825"/>
          <a:stretch/>
        </p:blipFill>
        <p:spPr>
          <a:xfrm>
            <a:off x="3192159" y="1029904"/>
            <a:ext cx="856343" cy="251792"/>
          </a:xfrm>
          <a:prstGeom prst="rect">
            <a:avLst/>
          </a:prstGeom>
        </p:spPr>
      </p:pic>
      <p:pic>
        <p:nvPicPr>
          <p:cNvPr id="35" name="図 34">
            <a:extLst>
              <a:ext uri="{FF2B5EF4-FFF2-40B4-BE49-F238E27FC236}">
                <a16:creationId xmlns:a16="http://schemas.microsoft.com/office/drawing/2014/main" id="{342CA30E-05D9-864C-AD1E-C01A82135D84}"/>
              </a:ext>
            </a:extLst>
          </p:cNvPr>
          <p:cNvPicPr>
            <a:picLocks noChangeAspect="1"/>
          </p:cNvPicPr>
          <p:nvPr/>
        </p:nvPicPr>
        <p:blipFill rotWithShape="1">
          <a:blip r:embed="rId3"/>
          <a:srcRect l="726" t="1802" r="96997" b="92825"/>
          <a:stretch/>
        </p:blipFill>
        <p:spPr>
          <a:xfrm>
            <a:off x="4697497" y="1042504"/>
            <a:ext cx="711433" cy="251792"/>
          </a:xfrm>
          <a:prstGeom prst="rect">
            <a:avLst/>
          </a:prstGeom>
        </p:spPr>
      </p:pic>
      <p:pic>
        <p:nvPicPr>
          <p:cNvPr id="36" name="図 35">
            <a:extLst>
              <a:ext uri="{FF2B5EF4-FFF2-40B4-BE49-F238E27FC236}">
                <a16:creationId xmlns:a16="http://schemas.microsoft.com/office/drawing/2014/main" id="{BB495B12-5A83-0B4E-9BF9-82EA8EE793D5}"/>
              </a:ext>
            </a:extLst>
          </p:cNvPr>
          <p:cNvPicPr>
            <a:picLocks noChangeAspect="1"/>
          </p:cNvPicPr>
          <p:nvPr/>
        </p:nvPicPr>
        <p:blipFill rotWithShape="1">
          <a:blip r:embed="rId3"/>
          <a:srcRect l="726" t="1802" r="96997" b="92825"/>
          <a:stretch/>
        </p:blipFill>
        <p:spPr>
          <a:xfrm>
            <a:off x="6071639" y="1029904"/>
            <a:ext cx="711433" cy="251792"/>
          </a:xfrm>
          <a:prstGeom prst="rect">
            <a:avLst/>
          </a:prstGeom>
        </p:spPr>
      </p:pic>
      <p:pic>
        <p:nvPicPr>
          <p:cNvPr id="37" name="図 36">
            <a:extLst>
              <a:ext uri="{FF2B5EF4-FFF2-40B4-BE49-F238E27FC236}">
                <a16:creationId xmlns:a16="http://schemas.microsoft.com/office/drawing/2014/main" id="{DAC0567C-72D6-0B4C-8E4E-156B033E1750}"/>
              </a:ext>
            </a:extLst>
          </p:cNvPr>
          <p:cNvPicPr>
            <a:picLocks noChangeAspect="1"/>
          </p:cNvPicPr>
          <p:nvPr/>
        </p:nvPicPr>
        <p:blipFill rotWithShape="1">
          <a:blip r:embed="rId3"/>
          <a:srcRect l="726" t="1802" r="96997" b="92825"/>
          <a:stretch/>
        </p:blipFill>
        <p:spPr>
          <a:xfrm>
            <a:off x="7090064" y="1071636"/>
            <a:ext cx="711433" cy="251792"/>
          </a:xfrm>
          <a:prstGeom prst="rect">
            <a:avLst/>
          </a:prstGeom>
        </p:spPr>
      </p:pic>
      <p:pic>
        <p:nvPicPr>
          <p:cNvPr id="38" name="図 37">
            <a:extLst>
              <a:ext uri="{FF2B5EF4-FFF2-40B4-BE49-F238E27FC236}">
                <a16:creationId xmlns:a16="http://schemas.microsoft.com/office/drawing/2014/main" id="{AB3085BB-018C-B14F-BF2F-9507D2A38212}"/>
              </a:ext>
            </a:extLst>
          </p:cNvPr>
          <p:cNvPicPr>
            <a:picLocks noChangeAspect="1"/>
          </p:cNvPicPr>
          <p:nvPr/>
        </p:nvPicPr>
        <p:blipFill rotWithShape="1">
          <a:blip r:embed="rId3"/>
          <a:srcRect l="726" t="1802" r="96997" b="92825"/>
          <a:stretch/>
        </p:blipFill>
        <p:spPr>
          <a:xfrm>
            <a:off x="8138261" y="1029903"/>
            <a:ext cx="992860" cy="251793"/>
          </a:xfrm>
          <a:prstGeom prst="rect">
            <a:avLst/>
          </a:prstGeom>
        </p:spPr>
      </p:pic>
      <p:pic>
        <p:nvPicPr>
          <p:cNvPr id="39" name="図 38">
            <a:extLst>
              <a:ext uri="{FF2B5EF4-FFF2-40B4-BE49-F238E27FC236}">
                <a16:creationId xmlns:a16="http://schemas.microsoft.com/office/drawing/2014/main" id="{44F90E63-37DC-7B44-9B96-D6A8B96846F6}"/>
              </a:ext>
            </a:extLst>
          </p:cNvPr>
          <p:cNvPicPr>
            <a:picLocks noChangeAspect="1"/>
          </p:cNvPicPr>
          <p:nvPr/>
        </p:nvPicPr>
        <p:blipFill rotWithShape="1">
          <a:blip r:embed="rId3"/>
          <a:srcRect l="726" t="1802" r="96997" b="92825"/>
          <a:stretch/>
        </p:blipFill>
        <p:spPr>
          <a:xfrm>
            <a:off x="9493450" y="1042504"/>
            <a:ext cx="992860" cy="251793"/>
          </a:xfrm>
          <a:prstGeom prst="rect">
            <a:avLst/>
          </a:prstGeom>
        </p:spPr>
      </p:pic>
      <p:pic>
        <p:nvPicPr>
          <p:cNvPr id="40" name="図 39">
            <a:extLst>
              <a:ext uri="{FF2B5EF4-FFF2-40B4-BE49-F238E27FC236}">
                <a16:creationId xmlns:a16="http://schemas.microsoft.com/office/drawing/2014/main" id="{8B855800-30AF-ED45-AE7E-7FB35ADD8EDC}"/>
              </a:ext>
            </a:extLst>
          </p:cNvPr>
          <p:cNvPicPr>
            <a:picLocks noChangeAspect="1"/>
          </p:cNvPicPr>
          <p:nvPr/>
        </p:nvPicPr>
        <p:blipFill rotWithShape="1">
          <a:blip r:embed="rId3"/>
          <a:srcRect l="726" t="1802" r="96997" b="92825"/>
          <a:stretch/>
        </p:blipFill>
        <p:spPr>
          <a:xfrm>
            <a:off x="10748214" y="1052111"/>
            <a:ext cx="992860" cy="251793"/>
          </a:xfrm>
          <a:prstGeom prst="rect">
            <a:avLst/>
          </a:prstGeom>
        </p:spPr>
      </p:pic>
      <p:sp>
        <p:nvSpPr>
          <p:cNvPr id="43" name="正方形/長方形 42">
            <a:extLst>
              <a:ext uri="{FF2B5EF4-FFF2-40B4-BE49-F238E27FC236}">
                <a16:creationId xmlns:a16="http://schemas.microsoft.com/office/drawing/2014/main" id="{60B3A511-FF8C-014F-9746-A1B2D2A35907}"/>
              </a:ext>
            </a:extLst>
          </p:cNvPr>
          <p:cNvSpPr/>
          <p:nvPr/>
        </p:nvSpPr>
        <p:spPr>
          <a:xfrm>
            <a:off x="1892543" y="1041831"/>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セグメント</a:t>
            </a:r>
          </a:p>
        </p:txBody>
      </p:sp>
      <p:sp>
        <p:nvSpPr>
          <p:cNvPr id="45" name="正方形/長方形 44">
            <a:extLst>
              <a:ext uri="{FF2B5EF4-FFF2-40B4-BE49-F238E27FC236}">
                <a16:creationId xmlns:a16="http://schemas.microsoft.com/office/drawing/2014/main" id="{2C615D37-21E9-B04F-BE4C-EA395CC21777}"/>
              </a:ext>
            </a:extLst>
          </p:cNvPr>
          <p:cNvSpPr/>
          <p:nvPr/>
        </p:nvSpPr>
        <p:spPr>
          <a:xfrm>
            <a:off x="3179470" y="1041831"/>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形式</a:t>
            </a:r>
          </a:p>
        </p:txBody>
      </p:sp>
      <p:sp>
        <p:nvSpPr>
          <p:cNvPr id="48" name="正方形/長方形 47">
            <a:extLst>
              <a:ext uri="{FF2B5EF4-FFF2-40B4-BE49-F238E27FC236}">
                <a16:creationId xmlns:a16="http://schemas.microsoft.com/office/drawing/2014/main" id="{7B4277C8-B3E1-514A-AF04-724553F31207}"/>
              </a:ext>
            </a:extLst>
          </p:cNvPr>
          <p:cNvSpPr/>
          <p:nvPr/>
        </p:nvSpPr>
        <p:spPr>
          <a:xfrm>
            <a:off x="4553559" y="1041831"/>
            <a:ext cx="1116577"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放映タイミング</a:t>
            </a:r>
          </a:p>
        </p:txBody>
      </p:sp>
      <p:sp>
        <p:nvSpPr>
          <p:cNvPr id="49" name="正方形/長方形 48">
            <a:extLst>
              <a:ext uri="{FF2B5EF4-FFF2-40B4-BE49-F238E27FC236}">
                <a16:creationId xmlns:a16="http://schemas.microsoft.com/office/drawing/2014/main" id="{3C9AF5F3-140B-4F45-98F4-9D4E2C03C05D}"/>
              </a:ext>
            </a:extLst>
          </p:cNvPr>
          <p:cNvSpPr/>
          <p:nvPr/>
        </p:nvSpPr>
        <p:spPr>
          <a:xfrm>
            <a:off x="5861433" y="1041831"/>
            <a:ext cx="1197425"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保証・課金形態</a:t>
            </a:r>
          </a:p>
        </p:txBody>
      </p:sp>
      <p:sp>
        <p:nvSpPr>
          <p:cNvPr id="50" name="正方形/長方形 49">
            <a:extLst>
              <a:ext uri="{FF2B5EF4-FFF2-40B4-BE49-F238E27FC236}">
                <a16:creationId xmlns:a16="http://schemas.microsoft.com/office/drawing/2014/main" id="{12C7639C-B0EE-CE44-9414-33B7E13A3FFB}"/>
              </a:ext>
            </a:extLst>
          </p:cNvPr>
          <p:cNvSpPr/>
          <p:nvPr/>
        </p:nvSpPr>
        <p:spPr>
          <a:xfrm>
            <a:off x="6987193" y="1041831"/>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期間</a:t>
            </a:r>
          </a:p>
        </p:txBody>
      </p:sp>
      <p:sp>
        <p:nvSpPr>
          <p:cNvPr id="51" name="正方形/長方形 50">
            <a:extLst>
              <a:ext uri="{FF2B5EF4-FFF2-40B4-BE49-F238E27FC236}">
                <a16:creationId xmlns:a16="http://schemas.microsoft.com/office/drawing/2014/main" id="{84F25922-DD4D-7A40-B200-009AF0605A2E}"/>
              </a:ext>
            </a:extLst>
          </p:cNvPr>
          <p:cNvSpPr/>
          <p:nvPr/>
        </p:nvSpPr>
        <p:spPr>
          <a:xfrm>
            <a:off x="8179425" y="1041831"/>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再生単価</a:t>
            </a:r>
          </a:p>
        </p:txBody>
      </p:sp>
      <p:sp>
        <p:nvSpPr>
          <p:cNvPr id="54" name="正方形/長方形 53">
            <a:extLst>
              <a:ext uri="{FF2B5EF4-FFF2-40B4-BE49-F238E27FC236}">
                <a16:creationId xmlns:a16="http://schemas.microsoft.com/office/drawing/2014/main" id="{26D79732-9DA2-C942-BF37-1E20D1986CA7}"/>
              </a:ext>
            </a:extLst>
          </p:cNvPr>
          <p:cNvSpPr/>
          <p:nvPr/>
        </p:nvSpPr>
        <p:spPr>
          <a:xfrm>
            <a:off x="9509049" y="1041831"/>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枠数</a:t>
            </a:r>
          </a:p>
        </p:txBody>
      </p:sp>
      <p:sp>
        <p:nvSpPr>
          <p:cNvPr id="76" name="正方形/長方形 75">
            <a:extLst>
              <a:ext uri="{FF2B5EF4-FFF2-40B4-BE49-F238E27FC236}">
                <a16:creationId xmlns:a16="http://schemas.microsoft.com/office/drawing/2014/main" id="{8EA88535-77FD-9A47-BC4F-06E3C658BBC6}"/>
              </a:ext>
            </a:extLst>
          </p:cNvPr>
          <p:cNvSpPr/>
          <p:nvPr/>
        </p:nvSpPr>
        <p:spPr>
          <a:xfrm>
            <a:off x="10704902" y="1041831"/>
            <a:ext cx="1139796"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最低出稿金額</a:t>
            </a:r>
          </a:p>
        </p:txBody>
      </p:sp>
      <p:sp>
        <p:nvSpPr>
          <p:cNvPr id="77" name="正方形/長方形 76">
            <a:extLst>
              <a:ext uri="{FF2B5EF4-FFF2-40B4-BE49-F238E27FC236}">
                <a16:creationId xmlns:a16="http://schemas.microsoft.com/office/drawing/2014/main" id="{FCE337AA-CBB2-3049-9BD4-A0B1CD5BFABE}"/>
              </a:ext>
            </a:extLst>
          </p:cNvPr>
          <p:cNvSpPr/>
          <p:nvPr/>
        </p:nvSpPr>
        <p:spPr>
          <a:xfrm>
            <a:off x="574771" y="1041831"/>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メニュー名</a:t>
            </a:r>
          </a:p>
        </p:txBody>
      </p:sp>
      <p:sp>
        <p:nvSpPr>
          <p:cNvPr id="78" name="1 つの角を切り取った四角形 77">
            <a:extLst>
              <a:ext uri="{FF2B5EF4-FFF2-40B4-BE49-F238E27FC236}">
                <a16:creationId xmlns:a16="http://schemas.microsoft.com/office/drawing/2014/main" id="{714406D4-EFA4-0F41-93E6-8AABD4141F8E}"/>
              </a:ext>
            </a:extLst>
          </p:cNvPr>
          <p:cNvSpPr/>
          <p:nvPr/>
        </p:nvSpPr>
        <p:spPr>
          <a:xfrm rot="10800000" flipH="1">
            <a:off x="328214" y="1488682"/>
            <a:ext cx="1247477" cy="4135163"/>
          </a:xfrm>
          <a:prstGeom prst="snip1Rect">
            <a:avLst>
              <a:gd name="adj" fmla="val 19470"/>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9" name="図 78">
            <a:extLst>
              <a:ext uri="{FF2B5EF4-FFF2-40B4-BE49-F238E27FC236}">
                <a16:creationId xmlns:a16="http://schemas.microsoft.com/office/drawing/2014/main" id="{BB9F7ED5-0665-5B44-86E4-D5375FEA3A5B}"/>
              </a:ext>
            </a:extLst>
          </p:cNvPr>
          <p:cNvPicPr>
            <a:picLocks noChangeAspect="1"/>
          </p:cNvPicPr>
          <p:nvPr/>
        </p:nvPicPr>
        <p:blipFill rotWithShape="1">
          <a:blip r:embed="rId4"/>
          <a:srcRect t="16592"/>
          <a:stretch/>
        </p:blipFill>
        <p:spPr>
          <a:xfrm>
            <a:off x="1658557" y="1485674"/>
            <a:ext cx="10310074" cy="4138172"/>
          </a:xfrm>
          <a:prstGeom prst="rect">
            <a:avLst/>
          </a:prstGeom>
        </p:spPr>
      </p:pic>
      <p:cxnSp>
        <p:nvCxnSpPr>
          <p:cNvPr id="13" name="直線コネクタ 12">
            <a:extLst>
              <a:ext uri="{FF2B5EF4-FFF2-40B4-BE49-F238E27FC236}">
                <a16:creationId xmlns:a16="http://schemas.microsoft.com/office/drawing/2014/main" id="{794A0664-90A6-4D43-9E99-405EB399A7AA}"/>
              </a:ext>
            </a:extLst>
          </p:cNvPr>
          <p:cNvCxnSpPr/>
          <p:nvPr/>
        </p:nvCxnSpPr>
        <p:spPr>
          <a:xfrm>
            <a:off x="2941911" y="1414272"/>
            <a:ext cx="0" cy="4761676"/>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AC4DDAF4-C78A-024D-B93D-33CA867EB581}"/>
              </a:ext>
            </a:extLst>
          </p:cNvPr>
          <p:cNvCxnSpPr/>
          <p:nvPr/>
        </p:nvCxnSpPr>
        <p:spPr>
          <a:xfrm>
            <a:off x="4326211" y="1414272"/>
            <a:ext cx="0" cy="4761676"/>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AA59AEE4-1B76-904D-A28E-A92F282FE7BF}"/>
              </a:ext>
            </a:extLst>
          </p:cNvPr>
          <p:cNvCxnSpPr/>
          <p:nvPr/>
        </p:nvCxnSpPr>
        <p:spPr>
          <a:xfrm>
            <a:off x="5951811" y="1485674"/>
            <a:ext cx="0" cy="4761676"/>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E503D428-47DB-D840-A0B1-E03AD6930E46}"/>
              </a:ext>
            </a:extLst>
          </p:cNvPr>
          <p:cNvCxnSpPr/>
          <p:nvPr/>
        </p:nvCxnSpPr>
        <p:spPr>
          <a:xfrm>
            <a:off x="6944604" y="1485674"/>
            <a:ext cx="0" cy="4761676"/>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6D286EB-E330-364E-9702-ABB077BA6FE2}"/>
              </a:ext>
            </a:extLst>
          </p:cNvPr>
          <p:cNvCxnSpPr/>
          <p:nvPr/>
        </p:nvCxnSpPr>
        <p:spPr>
          <a:xfrm>
            <a:off x="7947904" y="1414272"/>
            <a:ext cx="0" cy="4761676"/>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F6DEC688-A560-0247-A41F-C1603959E8F1}"/>
              </a:ext>
            </a:extLst>
          </p:cNvPr>
          <p:cNvCxnSpPr/>
          <p:nvPr/>
        </p:nvCxnSpPr>
        <p:spPr>
          <a:xfrm>
            <a:off x="9332204" y="1485674"/>
            <a:ext cx="0" cy="4761676"/>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77EBB825-5C44-474F-93AB-9F528753507B}"/>
              </a:ext>
            </a:extLst>
          </p:cNvPr>
          <p:cNvCxnSpPr/>
          <p:nvPr/>
        </p:nvCxnSpPr>
        <p:spPr>
          <a:xfrm>
            <a:off x="10576804" y="1422174"/>
            <a:ext cx="0" cy="4761676"/>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pic>
        <p:nvPicPr>
          <p:cNvPr id="89" name="図 88">
            <a:extLst>
              <a:ext uri="{FF2B5EF4-FFF2-40B4-BE49-F238E27FC236}">
                <a16:creationId xmlns:a16="http://schemas.microsoft.com/office/drawing/2014/main" id="{FEFA35BE-056E-8740-AA95-46C8BE277E82}"/>
              </a:ext>
            </a:extLst>
          </p:cNvPr>
          <p:cNvPicPr>
            <a:picLocks noChangeAspect="1"/>
          </p:cNvPicPr>
          <p:nvPr/>
        </p:nvPicPr>
        <p:blipFill rotWithShape="1">
          <a:blip r:embed="rId5"/>
          <a:srcRect t="-330815" r="48493" b="-639648"/>
          <a:stretch/>
        </p:blipFill>
        <p:spPr>
          <a:xfrm>
            <a:off x="1738244" y="2400290"/>
            <a:ext cx="1143231" cy="160521"/>
          </a:xfrm>
          <a:prstGeom prst="rect">
            <a:avLst/>
          </a:prstGeom>
        </p:spPr>
      </p:pic>
      <p:pic>
        <p:nvPicPr>
          <p:cNvPr id="90" name="図 89">
            <a:extLst>
              <a:ext uri="{FF2B5EF4-FFF2-40B4-BE49-F238E27FC236}">
                <a16:creationId xmlns:a16="http://schemas.microsoft.com/office/drawing/2014/main" id="{F2EFAACA-AF2D-3744-B240-BA4C28FF9DD4}"/>
              </a:ext>
            </a:extLst>
          </p:cNvPr>
          <p:cNvPicPr>
            <a:picLocks noChangeAspect="1"/>
          </p:cNvPicPr>
          <p:nvPr/>
        </p:nvPicPr>
        <p:blipFill rotWithShape="1">
          <a:blip r:embed="rId5"/>
          <a:srcRect t="-330815" r="48493" b="-639648"/>
          <a:stretch/>
        </p:blipFill>
        <p:spPr>
          <a:xfrm>
            <a:off x="1738244" y="3371769"/>
            <a:ext cx="1143231" cy="160521"/>
          </a:xfrm>
          <a:prstGeom prst="rect">
            <a:avLst/>
          </a:prstGeom>
        </p:spPr>
      </p:pic>
      <p:pic>
        <p:nvPicPr>
          <p:cNvPr id="91" name="図 90">
            <a:extLst>
              <a:ext uri="{FF2B5EF4-FFF2-40B4-BE49-F238E27FC236}">
                <a16:creationId xmlns:a16="http://schemas.microsoft.com/office/drawing/2014/main" id="{D441C365-DE01-A540-8B8C-5CE3BBB9F0B2}"/>
              </a:ext>
            </a:extLst>
          </p:cNvPr>
          <p:cNvPicPr>
            <a:picLocks noChangeAspect="1"/>
          </p:cNvPicPr>
          <p:nvPr/>
        </p:nvPicPr>
        <p:blipFill rotWithShape="1">
          <a:blip r:embed="rId5"/>
          <a:srcRect t="-330815" r="48493" b="-639648"/>
          <a:stretch/>
        </p:blipFill>
        <p:spPr>
          <a:xfrm>
            <a:off x="1738244" y="4287827"/>
            <a:ext cx="1143231" cy="160521"/>
          </a:xfrm>
          <a:prstGeom prst="rect">
            <a:avLst/>
          </a:prstGeom>
        </p:spPr>
      </p:pic>
      <p:pic>
        <p:nvPicPr>
          <p:cNvPr id="92" name="図 91">
            <a:extLst>
              <a:ext uri="{FF2B5EF4-FFF2-40B4-BE49-F238E27FC236}">
                <a16:creationId xmlns:a16="http://schemas.microsoft.com/office/drawing/2014/main" id="{930A525F-0ACF-764D-8108-558D44817A5C}"/>
              </a:ext>
            </a:extLst>
          </p:cNvPr>
          <p:cNvPicPr>
            <a:picLocks noChangeAspect="1"/>
          </p:cNvPicPr>
          <p:nvPr/>
        </p:nvPicPr>
        <p:blipFill rotWithShape="1">
          <a:blip r:embed="rId5"/>
          <a:srcRect t="-330815" r="48493" b="-639648"/>
          <a:stretch/>
        </p:blipFill>
        <p:spPr>
          <a:xfrm>
            <a:off x="10690699" y="2420240"/>
            <a:ext cx="1143231" cy="160521"/>
          </a:xfrm>
          <a:prstGeom prst="rect">
            <a:avLst/>
          </a:prstGeom>
        </p:spPr>
      </p:pic>
      <p:pic>
        <p:nvPicPr>
          <p:cNvPr id="93" name="図 92">
            <a:extLst>
              <a:ext uri="{FF2B5EF4-FFF2-40B4-BE49-F238E27FC236}">
                <a16:creationId xmlns:a16="http://schemas.microsoft.com/office/drawing/2014/main" id="{0D49F149-D189-D546-A405-90266595EA86}"/>
              </a:ext>
            </a:extLst>
          </p:cNvPr>
          <p:cNvPicPr>
            <a:picLocks noChangeAspect="1"/>
          </p:cNvPicPr>
          <p:nvPr/>
        </p:nvPicPr>
        <p:blipFill rotWithShape="1">
          <a:blip r:embed="rId5"/>
          <a:srcRect t="-330815" r="48493" b="-639648"/>
          <a:stretch/>
        </p:blipFill>
        <p:spPr>
          <a:xfrm>
            <a:off x="10690699" y="3391719"/>
            <a:ext cx="1143231" cy="160521"/>
          </a:xfrm>
          <a:prstGeom prst="rect">
            <a:avLst/>
          </a:prstGeom>
        </p:spPr>
      </p:pic>
      <p:pic>
        <p:nvPicPr>
          <p:cNvPr id="94" name="図 93">
            <a:extLst>
              <a:ext uri="{FF2B5EF4-FFF2-40B4-BE49-F238E27FC236}">
                <a16:creationId xmlns:a16="http://schemas.microsoft.com/office/drawing/2014/main" id="{6546593D-0A25-B942-A197-F77912DD94F1}"/>
              </a:ext>
            </a:extLst>
          </p:cNvPr>
          <p:cNvPicPr>
            <a:picLocks noChangeAspect="1"/>
          </p:cNvPicPr>
          <p:nvPr/>
        </p:nvPicPr>
        <p:blipFill rotWithShape="1">
          <a:blip r:embed="rId5"/>
          <a:srcRect t="-330815" r="48493" b="-639648"/>
          <a:stretch/>
        </p:blipFill>
        <p:spPr>
          <a:xfrm>
            <a:off x="10690699" y="4307777"/>
            <a:ext cx="1143231" cy="160521"/>
          </a:xfrm>
          <a:prstGeom prst="rect">
            <a:avLst/>
          </a:prstGeom>
        </p:spPr>
      </p:pic>
      <p:sp>
        <p:nvSpPr>
          <p:cNvPr id="96" name="正方形/長方形 95">
            <a:extLst>
              <a:ext uri="{FF2B5EF4-FFF2-40B4-BE49-F238E27FC236}">
                <a16:creationId xmlns:a16="http://schemas.microsoft.com/office/drawing/2014/main" id="{AE39764D-41D1-284B-893C-EE737D9B7689}"/>
              </a:ext>
            </a:extLst>
          </p:cNvPr>
          <p:cNvSpPr/>
          <p:nvPr/>
        </p:nvSpPr>
        <p:spPr>
          <a:xfrm>
            <a:off x="389303" y="3075882"/>
            <a:ext cx="1187595" cy="492443"/>
          </a:xfrm>
          <a:prstGeom prst="rect">
            <a:avLst/>
          </a:prstGeom>
        </p:spPr>
        <p:txBody>
          <a:bodyPr wrap="square">
            <a:spAutoFit/>
          </a:bodyPr>
          <a:lstStyle/>
          <a:p>
            <a:r>
              <a:rPr lang="en-US" altLang="ja-JP" sz="1300" b="1" dirty="0">
                <a:solidFill>
                  <a:srgbClr val="1B2024"/>
                </a:solidFill>
                <a:latin typeface="Hiragino Sans W6" panose="020B0400000000000000" pitchFamily="34" charset="-128"/>
                <a:ea typeface="Hiragino Sans W6" panose="020B0400000000000000" pitchFamily="34" charset="-128"/>
              </a:rPr>
              <a:t>TARGET</a:t>
            </a:r>
          </a:p>
          <a:p>
            <a:r>
              <a:rPr lang="en-US" altLang="ja-JP" sz="1300" b="1" dirty="0">
                <a:solidFill>
                  <a:srgbClr val="1B2024"/>
                </a:solidFill>
                <a:latin typeface="Hiragino Sans W6" panose="020B0400000000000000" pitchFamily="34" charset="-128"/>
                <a:ea typeface="Hiragino Sans W6" panose="020B0400000000000000" pitchFamily="34" charset="-128"/>
              </a:rPr>
              <a:t>VIEW</a:t>
            </a:r>
          </a:p>
        </p:txBody>
      </p:sp>
      <p:sp>
        <p:nvSpPr>
          <p:cNvPr id="98" name="正方形/長方形 97">
            <a:extLst>
              <a:ext uri="{FF2B5EF4-FFF2-40B4-BE49-F238E27FC236}">
                <a16:creationId xmlns:a16="http://schemas.microsoft.com/office/drawing/2014/main" id="{42DFCD38-19CE-5F47-BE3C-4BB390D67FC8}"/>
              </a:ext>
            </a:extLst>
          </p:cNvPr>
          <p:cNvSpPr/>
          <p:nvPr/>
        </p:nvSpPr>
        <p:spPr>
          <a:xfrm>
            <a:off x="1832856" y="1898129"/>
            <a:ext cx="931203" cy="307777"/>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全配信</a:t>
            </a:r>
          </a:p>
        </p:txBody>
      </p:sp>
      <p:sp>
        <p:nvSpPr>
          <p:cNvPr id="99" name="正方形/長方形 98">
            <a:extLst>
              <a:ext uri="{FF2B5EF4-FFF2-40B4-BE49-F238E27FC236}">
                <a16:creationId xmlns:a16="http://schemas.microsoft.com/office/drawing/2014/main" id="{F4671781-995B-B641-A95D-960EF9CD6B2A}"/>
              </a:ext>
            </a:extLst>
          </p:cNvPr>
          <p:cNvSpPr/>
          <p:nvPr/>
        </p:nvSpPr>
        <p:spPr>
          <a:xfrm>
            <a:off x="1832856" y="2722195"/>
            <a:ext cx="931203" cy="523220"/>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時間帯</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指定</a:t>
            </a:r>
          </a:p>
        </p:txBody>
      </p:sp>
      <p:sp>
        <p:nvSpPr>
          <p:cNvPr id="100" name="正方形/長方形 99">
            <a:extLst>
              <a:ext uri="{FF2B5EF4-FFF2-40B4-BE49-F238E27FC236}">
                <a16:creationId xmlns:a16="http://schemas.microsoft.com/office/drawing/2014/main" id="{90754216-7FA7-2749-B8DE-EEBEAA32341D}"/>
              </a:ext>
            </a:extLst>
          </p:cNvPr>
          <p:cNvSpPr/>
          <p:nvPr/>
        </p:nvSpPr>
        <p:spPr>
          <a:xfrm>
            <a:off x="1762074" y="3658855"/>
            <a:ext cx="1072767" cy="523220"/>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曜日指定</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（日付）</a:t>
            </a:r>
          </a:p>
        </p:txBody>
      </p:sp>
      <p:sp>
        <p:nvSpPr>
          <p:cNvPr id="101" name="正方形/長方形 100">
            <a:extLst>
              <a:ext uri="{FF2B5EF4-FFF2-40B4-BE49-F238E27FC236}">
                <a16:creationId xmlns:a16="http://schemas.microsoft.com/office/drawing/2014/main" id="{A2083949-34AD-644F-BD2F-EAA5A7CE453B}"/>
              </a:ext>
            </a:extLst>
          </p:cNvPr>
          <p:cNvSpPr/>
          <p:nvPr/>
        </p:nvSpPr>
        <p:spPr>
          <a:xfrm>
            <a:off x="1706810" y="4553275"/>
            <a:ext cx="1183295" cy="523220"/>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時間✕曜日</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指定</a:t>
            </a:r>
          </a:p>
        </p:txBody>
      </p:sp>
      <p:sp>
        <p:nvSpPr>
          <p:cNvPr id="102" name="正方形/長方形 101">
            <a:extLst>
              <a:ext uri="{FF2B5EF4-FFF2-40B4-BE49-F238E27FC236}">
                <a16:creationId xmlns:a16="http://schemas.microsoft.com/office/drawing/2014/main" id="{2BCCF1FE-C1E9-6F41-BFE3-3753786A8831}"/>
              </a:ext>
            </a:extLst>
          </p:cNvPr>
          <p:cNvSpPr/>
          <p:nvPr/>
        </p:nvSpPr>
        <p:spPr>
          <a:xfrm>
            <a:off x="2784291" y="3130331"/>
            <a:ext cx="1722783" cy="523220"/>
          </a:xfrm>
          <a:prstGeom prst="rect">
            <a:avLst/>
          </a:prstGeom>
        </p:spPr>
        <p:txBody>
          <a:bodyPr wrap="square">
            <a:spAutoFit/>
          </a:bodyPr>
          <a:lstStyle/>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動画 音声あり</a:t>
            </a:r>
            <a:br>
              <a:rPr lang="ja-JP" altLang="en-US" sz="1200" b="1">
                <a:solidFill>
                  <a:srgbClr val="1B2024"/>
                </a:solidFill>
                <a:latin typeface="Hiragino Sans W7" panose="020B0400000000000000" pitchFamily="34" charset="-128"/>
                <a:ea typeface="Hiragino Sans W7" panose="020B0400000000000000" pitchFamily="34" charset="-128"/>
              </a:rPr>
            </a:br>
            <a:r>
              <a:rPr lang="ja-JP" altLang="en-US" sz="1600" b="1">
                <a:solidFill>
                  <a:srgbClr val="1B2024"/>
                </a:solidFill>
                <a:latin typeface="Hiragino Sans W7" panose="020B0400000000000000" pitchFamily="34" charset="-128"/>
                <a:ea typeface="Hiragino Sans W7" panose="020B0400000000000000" pitchFamily="34" charset="-128"/>
              </a:rPr>
              <a:t>最大</a:t>
            </a:r>
            <a:r>
              <a:rPr lang="en-US" altLang="ja-JP" sz="1600" b="1" dirty="0">
                <a:solidFill>
                  <a:srgbClr val="1B2024"/>
                </a:solidFill>
                <a:latin typeface="Hiragino Sans W7" panose="020B0400000000000000" pitchFamily="34" charset="-128"/>
                <a:ea typeface="Hiragino Sans W7" panose="020B0400000000000000" pitchFamily="34" charset="-128"/>
              </a:rPr>
              <a:t>30</a:t>
            </a:r>
            <a:r>
              <a:rPr lang="ja-JP" altLang="en-US" sz="1600" b="1">
                <a:solidFill>
                  <a:srgbClr val="1B2024"/>
                </a:solidFill>
                <a:latin typeface="Hiragino Sans W7" panose="020B0400000000000000" pitchFamily="34" charset="-128"/>
                <a:ea typeface="Hiragino Sans W7" panose="020B0400000000000000" pitchFamily="34" charset="-128"/>
              </a:rPr>
              <a:t>秒</a:t>
            </a:r>
            <a:endParaRPr lang="ja-JP" altLang="en-US" sz="1200" b="1">
              <a:solidFill>
                <a:srgbClr val="1B2024"/>
              </a:solidFill>
              <a:latin typeface="Hiragino Sans W7" panose="020B0400000000000000" pitchFamily="34" charset="-128"/>
              <a:ea typeface="Hiragino Sans W7" panose="020B0400000000000000" pitchFamily="34" charset="-128"/>
            </a:endParaRPr>
          </a:p>
        </p:txBody>
      </p:sp>
      <p:sp>
        <p:nvSpPr>
          <p:cNvPr id="103" name="正方形/長方形 102">
            <a:extLst>
              <a:ext uri="{FF2B5EF4-FFF2-40B4-BE49-F238E27FC236}">
                <a16:creationId xmlns:a16="http://schemas.microsoft.com/office/drawing/2014/main" id="{284652C3-B8E8-3B4B-90AB-6CE19D94764D}"/>
              </a:ext>
            </a:extLst>
          </p:cNvPr>
          <p:cNvSpPr/>
          <p:nvPr/>
        </p:nvSpPr>
        <p:spPr>
          <a:xfrm>
            <a:off x="4283713" y="3091926"/>
            <a:ext cx="1722783" cy="646331"/>
          </a:xfrm>
          <a:prstGeom prst="rect">
            <a:avLst/>
          </a:prstGeom>
        </p:spPr>
        <p:txBody>
          <a:bodyPr wrap="square">
            <a:spAutoFit/>
          </a:bodyPr>
          <a:lstStyle/>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BUSINESS VIEW</a:t>
            </a:r>
          </a:p>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終了後</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a:t>
            </a:r>
            <a:r>
              <a:rPr lang="ja-JP" altLang="en-US" sz="1200" b="1">
                <a:solidFill>
                  <a:srgbClr val="1B2024"/>
                </a:solidFill>
                <a:latin typeface="Hiragino Sans W7" panose="020B0400000000000000" pitchFamily="34" charset="-128"/>
                <a:ea typeface="Hiragino Sans W7" panose="020B0400000000000000" pitchFamily="34" charset="-128"/>
              </a:rPr>
              <a:t>乗車約</a:t>
            </a:r>
            <a:r>
              <a:rPr lang="en-US" altLang="ja-JP" sz="1200" b="1" dirty="0">
                <a:solidFill>
                  <a:srgbClr val="1B2024"/>
                </a:solidFill>
                <a:latin typeface="Hiragino Sans W7" panose="020B0400000000000000" pitchFamily="34" charset="-128"/>
                <a:ea typeface="Hiragino Sans W7" panose="020B0400000000000000" pitchFamily="34" charset="-128"/>
              </a:rPr>
              <a:t>5</a:t>
            </a:r>
            <a:r>
              <a:rPr lang="ja-JP" altLang="en-US" sz="1200" b="1">
                <a:solidFill>
                  <a:srgbClr val="1B2024"/>
                </a:solidFill>
                <a:latin typeface="Hiragino Sans W7" panose="020B0400000000000000" pitchFamily="34" charset="-128"/>
                <a:ea typeface="Hiragino Sans W7" panose="020B0400000000000000" pitchFamily="34" charset="-128"/>
              </a:rPr>
              <a:t>分後</a:t>
            </a:r>
            <a:endParaRPr lang="en-US" altLang="ja-JP" sz="1200" b="1" dirty="0">
              <a:solidFill>
                <a:srgbClr val="1B2024"/>
              </a:solidFill>
              <a:latin typeface="Hiragino Sans W7" panose="020B0400000000000000" pitchFamily="34" charset="-128"/>
              <a:ea typeface="Hiragino Sans W7" panose="020B0400000000000000" pitchFamily="34" charset="-128"/>
            </a:endParaRPr>
          </a:p>
        </p:txBody>
      </p:sp>
      <p:sp>
        <p:nvSpPr>
          <p:cNvPr id="104" name="正方形/長方形 103">
            <a:extLst>
              <a:ext uri="{FF2B5EF4-FFF2-40B4-BE49-F238E27FC236}">
                <a16:creationId xmlns:a16="http://schemas.microsoft.com/office/drawing/2014/main" id="{AB539AEC-9CCA-264D-B396-D68407B82565}"/>
              </a:ext>
            </a:extLst>
          </p:cNvPr>
          <p:cNvSpPr/>
          <p:nvPr/>
        </p:nvSpPr>
        <p:spPr>
          <a:xfrm>
            <a:off x="5586868" y="3130331"/>
            <a:ext cx="1722783" cy="523220"/>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放映</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課金型</a:t>
            </a:r>
          </a:p>
        </p:txBody>
      </p:sp>
      <p:sp>
        <p:nvSpPr>
          <p:cNvPr id="105" name="正方形/長方形 104">
            <a:extLst>
              <a:ext uri="{FF2B5EF4-FFF2-40B4-BE49-F238E27FC236}">
                <a16:creationId xmlns:a16="http://schemas.microsoft.com/office/drawing/2014/main" id="{A95E0D9E-39A9-3948-97F7-8309A1233600}"/>
              </a:ext>
            </a:extLst>
          </p:cNvPr>
          <p:cNvSpPr/>
          <p:nvPr/>
        </p:nvSpPr>
        <p:spPr>
          <a:xfrm>
            <a:off x="6562153" y="3130331"/>
            <a:ext cx="1722783" cy="523220"/>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課金額</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変動型</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pic>
        <p:nvPicPr>
          <p:cNvPr id="106" name="図 105">
            <a:extLst>
              <a:ext uri="{FF2B5EF4-FFF2-40B4-BE49-F238E27FC236}">
                <a16:creationId xmlns:a16="http://schemas.microsoft.com/office/drawing/2014/main" id="{A046A99C-D776-0940-9130-8D462A9535CA}"/>
              </a:ext>
            </a:extLst>
          </p:cNvPr>
          <p:cNvPicPr>
            <a:picLocks noChangeAspect="1"/>
          </p:cNvPicPr>
          <p:nvPr/>
        </p:nvPicPr>
        <p:blipFill rotWithShape="1">
          <a:blip r:embed="rId5"/>
          <a:srcRect t="-330815" r="48493" b="-639648"/>
          <a:stretch/>
        </p:blipFill>
        <p:spPr>
          <a:xfrm>
            <a:off x="8072091" y="2439939"/>
            <a:ext cx="1143231" cy="160521"/>
          </a:xfrm>
          <a:prstGeom prst="rect">
            <a:avLst/>
          </a:prstGeom>
        </p:spPr>
      </p:pic>
      <p:pic>
        <p:nvPicPr>
          <p:cNvPr id="107" name="図 106">
            <a:extLst>
              <a:ext uri="{FF2B5EF4-FFF2-40B4-BE49-F238E27FC236}">
                <a16:creationId xmlns:a16="http://schemas.microsoft.com/office/drawing/2014/main" id="{3F92AE11-7ACF-5341-9BB2-66DCC0E44915}"/>
              </a:ext>
            </a:extLst>
          </p:cNvPr>
          <p:cNvPicPr>
            <a:picLocks noChangeAspect="1"/>
          </p:cNvPicPr>
          <p:nvPr/>
        </p:nvPicPr>
        <p:blipFill rotWithShape="1">
          <a:blip r:embed="rId5"/>
          <a:srcRect t="-330815" r="48493" b="-639648"/>
          <a:stretch/>
        </p:blipFill>
        <p:spPr>
          <a:xfrm>
            <a:off x="8072091" y="3411418"/>
            <a:ext cx="1143231" cy="160521"/>
          </a:xfrm>
          <a:prstGeom prst="rect">
            <a:avLst/>
          </a:prstGeom>
        </p:spPr>
      </p:pic>
      <p:pic>
        <p:nvPicPr>
          <p:cNvPr id="108" name="図 107">
            <a:extLst>
              <a:ext uri="{FF2B5EF4-FFF2-40B4-BE49-F238E27FC236}">
                <a16:creationId xmlns:a16="http://schemas.microsoft.com/office/drawing/2014/main" id="{8A87B5F1-D95A-4A4F-815E-6BFBAA10DC35}"/>
              </a:ext>
            </a:extLst>
          </p:cNvPr>
          <p:cNvPicPr>
            <a:picLocks noChangeAspect="1"/>
          </p:cNvPicPr>
          <p:nvPr/>
        </p:nvPicPr>
        <p:blipFill rotWithShape="1">
          <a:blip r:embed="rId5"/>
          <a:srcRect t="-330815" r="48493" b="-639648"/>
          <a:stretch/>
        </p:blipFill>
        <p:spPr>
          <a:xfrm>
            <a:off x="8072091" y="4327476"/>
            <a:ext cx="1143231" cy="160521"/>
          </a:xfrm>
          <a:prstGeom prst="rect">
            <a:avLst/>
          </a:prstGeom>
        </p:spPr>
      </p:pic>
      <p:sp>
        <p:nvSpPr>
          <p:cNvPr id="109" name="正方形/長方形 108">
            <a:extLst>
              <a:ext uri="{FF2B5EF4-FFF2-40B4-BE49-F238E27FC236}">
                <a16:creationId xmlns:a16="http://schemas.microsoft.com/office/drawing/2014/main" id="{6CF5D7AB-CE4E-A84A-BCC3-47D500EEB135}"/>
              </a:ext>
            </a:extLst>
          </p:cNvPr>
          <p:cNvSpPr/>
          <p:nvPr/>
        </p:nvSpPr>
        <p:spPr>
          <a:xfrm>
            <a:off x="8182609" y="1898129"/>
            <a:ext cx="931203" cy="307777"/>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¥4.0</a:t>
            </a:r>
            <a:endParaRPr lang="ja-JP" altLang="en-US" sz="1400" b="1">
              <a:solidFill>
                <a:srgbClr val="1B2024"/>
              </a:solidFill>
              <a:latin typeface="Hiragino Sans W7" panose="020B0400000000000000" pitchFamily="34" charset="-128"/>
              <a:ea typeface="Hiragino Sans W7" panose="020B0400000000000000" pitchFamily="34" charset="-128"/>
            </a:endParaRPr>
          </a:p>
        </p:txBody>
      </p:sp>
      <p:sp>
        <p:nvSpPr>
          <p:cNvPr id="110" name="正方形/長方形 109">
            <a:extLst>
              <a:ext uri="{FF2B5EF4-FFF2-40B4-BE49-F238E27FC236}">
                <a16:creationId xmlns:a16="http://schemas.microsoft.com/office/drawing/2014/main" id="{E94C248B-87D1-3640-AEE8-3E742B610488}"/>
              </a:ext>
            </a:extLst>
          </p:cNvPr>
          <p:cNvSpPr/>
          <p:nvPr/>
        </p:nvSpPr>
        <p:spPr>
          <a:xfrm>
            <a:off x="8182609" y="2845305"/>
            <a:ext cx="931203" cy="307777"/>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¥5.0</a:t>
            </a:r>
            <a:endParaRPr lang="ja-JP" altLang="en-US" sz="1400" b="1">
              <a:solidFill>
                <a:srgbClr val="1B2024"/>
              </a:solidFill>
              <a:latin typeface="Hiragino Sans W7" panose="020B0400000000000000" pitchFamily="34" charset="-128"/>
              <a:ea typeface="Hiragino Sans W7" panose="020B0400000000000000" pitchFamily="34" charset="-128"/>
            </a:endParaRPr>
          </a:p>
        </p:txBody>
      </p:sp>
      <p:sp>
        <p:nvSpPr>
          <p:cNvPr id="113" name="正方形/長方形 112">
            <a:extLst>
              <a:ext uri="{FF2B5EF4-FFF2-40B4-BE49-F238E27FC236}">
                <a16:creationId xmlns:a16="http://schemas.microsoft.com/office/drawing/2014/main" id="{9DD8255C-0567-544D-8898-F749D4C4CE2E}"/>
              </a:ext>
            </a:extLst>
          </p:cNvPr>
          <p:cNvSpPr/>
          <p:nvPr/>
        </p:nvSpPr>
        <p:spPr>
          <a:xfrm>
            <a:off x="8182609" y="3781965"/>
            <a:ext cx="931203" cy="307777"/>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¥5.0</a:t>
            </a:r>
            <a:endParaRPr lang="ja-JP" altLang="en-US" sz="1400" b="1">
              <a:solidFill>
                <a:srgbClr val="1B2024"/>
              </a:solidFill>
              <a:latin typeface="Hiragino Sans W7" panose="020B0400000000000000" pitchFamily="34" charset="-128"/>
              <a:ea typeface="Hiragino Sans W7" panose="020B0400000000000000" pitchFamily="34" charset="-128"/>
            </a:endParaRPr>
          </a:p>
        </p:txBody>
      </p:sp>
      <p:sp>
        <p:nvSpPr>
          <p:cNvPr id="114" name="正方形/長方形 113">
            <a:extLst>
              <a:ext uri="{FF2B5EF4-FFF2-40B4-BE49-F238E27FC236}">
                <a16:creationId xmlns:a16="http://schemas.microsoft.com/office/drawing/2014/main" id="{A9BBE5A5-C902-0D43-8DCA-C72C3BC3A6B7}"/>
              </a:ext>
            </a:extLst>
          </p:cNvPr>
          <p:cNvSpPr/>
          <p:nvPr/>
        </p:nvSpPr>
        <p:spPr>
          <a:xfrm>
            <a:off x="8182609" y="4676385"/>
            <a:ext cx="931203" cy="307777"/>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¥6.0</a:t>
            </a:r>
            <a:endParaRPr lang="ja-JP" altLang="en-US" sz="1400" b="1">
              <a:solidFill>
                <a:srgbClr val="1B2024"/>
              </a:solidFill>
              <a:latin typeface="Hiragino Sans W7" panose="020B0400000000000000" pitchFamily="34" charset="-128"/>
              <a:ea typeface="Hiragino Sans W7" panose="020B0400000000000000" pitchFamily="34" charset="-128"/>
            </a:endParaRPr>
          </a:p>
        </p:txBody>
      </p:sp>
      <p:sp>
        <p:nvSpPr>
          <p:cNvPr id="117" name="正方形/長方形 116">
            <a:extLst>
              <a:ext uri="{FF2B5EF4-FFF2-40B4-BE49-F238E27FC236}">
                <a16:creationId xmlns:a16="http://schemas.microsoft.com/office/drawing/2014/main" id="{EAF6018D-A7BE-3A4F-AC2B-682BD61C675E}"/>
              </a:ext>
            </a:extLst>
          </p:cNvPr>
          <p:cNvSpPr/>
          <p:nvPr/>
        </p:nvSpPr>
        <p:spPr>
          <a:xfrm>
            <a:off x="9111615" y="3479081"/>
            <a:ext cx="1722783" cy="415498"/>
          </a:xfrm>
          <a:prstGeom prst="rect">
            <a:avLst/>
          </a:prstGeom>
        </p:spPr>
        <p:txBody>
          <a:bodyPr wrap="square">
            <a:spAutoFit/>
          </a:bodyPr>
          <a:lstStyle/>
          <a:p>
            <a:pPr algn="ctr" fontAlgn="ctr"/>
            <a:r>
              <a:rPr lang="en-US" altLang="ja-JP" sz="1000" b="1" dirty="0">
                <a:solidFill>
                  <a:srgbClr val="1B2024"/>
                </a:solidFill>
                <a:latin typeface="Hiragino Sans W7" panose="020B0400000000000000" pitchFamily="34" charset="-128"/>
                <a:ea typeface="Hiragino Sans W7" panose="020B0400000000000000" pitchFamily="34" charset="-128"/>
              </a:rPr>
              <a:t>ECONOMY</a:t>
            </a:r>
          </a:p>
          <a:p>
            <a:pPr algn="ctr" fontAlgn="ctr"/>
            <a:r>
              <a:rPr lang="en-US" altLang="ja-JP" sz="1000" b="1" dirty="0">
                <a:solidFill>
                  <a:srgbClr val="1B2024"/>
                </a:solidFill>
                <a:latin typeface="Hiragino Sans W7" panose="020B0400000000000000" pitchFamily="34" charset="-128"/>
                <a:ea typeface="Hiragino Sans W7" panose="020B0400000000000000" pitchFamily="34" charset="-128"/>
              </a:rPr>
              <a:t> VIEW </a:t>
            </a:r>
            <a:r>
              <a:rPr lang="ja-JP" altLang="en-US" sz="1000" b="1">
                <a:solidFill>
                  <a:srgbClr val="1B2024"/>
                </a:solidFill>
                <a:latin typeface="Hiragino Sans W7" panose="020B0400000000000000" pitchFamily="34" charset="-128"/>
                <a:ea typeface="Hiragino Sans W7" panose="020B0400000000000000" pitchFamily="34" charset="-128"/>
              </a:rPr>
              <a:t>共有枠</a:t>
            </a:r>
            <a:endParaRPr lang="ja-JP" altLang="en-US" sz="1050" b="1">
              <a:solidFill>
                <a:srgbClr val="1B2024"/>
              </a:solidFill>
              <a:latin typeface="Hiragino Sans W7" panose="020B0400000000000000" pitchFamily="34" charset="-128"/>
              <a:ea typeface="Hiragino Sans W7" panose="020B0400000000000000" pitchFamily="34" charset="-128"/>
            </a:endParaRPr>
          </a:p>
        </p:txBody>
      </p:sp>
      <p:sp>
        <p:nvSpPr>
          <p:cNvPr id="118" name="正方形/長方形 117">
            <a:extLst>
              <a:ext uri="{FF2B5EF4-FFF2-40B4-BE49-F238E27FC236}">
                <a16:creationId xmlns:a16="http://schemas.microsoft.com/office/drawing/2014/main" id="{6BAD17FD-1E1E-2044-8C05-108F384A59FC}"/>
              </a:ext>
            </a:extLst>
          </p:cNvPr>
          <p:cNvSpPr/>
          <p:nvPr/>
        </p:nvSpPr>
        <p:spPr>
          <a:xfrm>
            <a:off x="10718636" y="1898129"/>
            <a:ext cx="1084167" cy="338554"/>
          </a:xfrm>
          <a:prstGeom prst="rect">
            <a:avLst/>
          </a:prstGeom>
        </p:spPr>
        <p:txBody>
          <a:bodyPr wrap="square">
            <a:spAutoFit/>
          </a:bodyPr>
          <a:lstStyle/>
          <a:p>
            <a:pPr fontAlgn="ctr"/>
            <a:r>
              <a:rPr lang="en-US" altLang="ja-JP" sz="1600" b="1" dirty="0">
                <a:solidFill>
                  <a:srgbClr val="1B2024"/>
                </a:solidFill>
                <a:latin typeface="Hiragino Sans W7" panose="020B0400000000000000" pitchFamily="34" charset="-128"/>
                <a:ea typeface="Hiragino Sans W7" panose="020B0400000000000000" pitchFamily="34" charset="-128"/>
              </a:rPr>
              <a:t>100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119" name="正方形/長方形 118">
            <a:extLst>
              <a:ext uri="{FF2B5EF4-FFF2-40B4-BE49-F238E27FC236}">
                <a16:creationId xmlns:a16="http://schemas.microsoft.com/office/drawing/2014/main" id="{57A473D1-6598-1540-B677-DE6EF81F8BA8}"/>
              </a:ext>
            </a:extLst>
          </p:cNvPr>
          <p:cNvSpPr/>
          <p:nvPr/>
        </p:nvSpPr>
        <p:spPr>
          <a:xfrm>
            <a:off x="10718636" y="2845305"/>
            <a:ext cx="1084167" cy="338554"/>
          </a:xfrm>
          <a:prstGeom prst="rect">
            <a:avLst/>
          </a:prstGeom>
        </p:spPr>
        <p:txBody>
          <a:bodyPr wrap="square">
            <a:spAutoFit/>
          </a:bodyPr>
          <a:lstStyle/>
          <a:p>
            <a:pPr fontAlgn="ctr"/>
            <a:r>
              <a:rPr lang="en-US" altLang="ja-JP" sz="1600" b="1" dirty="0">
                <a:solidFill>
                  <a:srgbClr val="1B2024"/>
                </a:solidFill>
                <a:latin typeface="Hiragino Sans W7" panose="020B0400000000000000" pitchFamily="34" charset="-128"/>
                <a:ea typeface="Hiragino Sans W7" panose="020B0400000000000000" pitchFamily="34" charset="-128"/>
              </a:rPr>
              <a:t>150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120" name="正方形/長方形 119">
            <a:extLst>
              <a:ext uri="{FF2B5EF4-FFF2-40B4-BE49-F238E27FC236}">
                <a16:creationId xmlns:a16="http://schemas.microsoft.com/office/drawing/2014/main" id="{646AA767-F890-E04C-A12E-9B3BB5E2BD2E}"/>
              </a:ext>
            </a:extLst>
          </p:cNvPr>
          <p:cNvSpPr/>
          <p:nvPr/>
        </p:nvSpPr>
        <p:spPr>
          <a:xfrm>
            <a:off x="10718636" y="3781965"/>
            <a:ext cx="1084167" cy="338554"/>
          </a:xfrm>
          <a:prstGeom prst="rect">
            <a:avLst/>
          </a:prstGeom>
        </p:spPr>
        <p:txBody>
          <a:bodyPr wrap="square">
            <a:spAutoFit/>
          </a:bodyPr>
          <a:lstStyle/>
          <a:p>
            <a:pPr fontAlgn="ctr"/>
            <a:r>
              <a:rPr lang="en-US" altLang="ja-JP" sz="1600" b="1" dirty="0">
                <a:solidFill>
                  <a:srgbClr val="1B2024"/>
                </a:solidFill>
                <a:latin typeface="Hiragino Sans W7" panose="020B0400000000000000" pitchFamily="34" charset="-128"/>
                <a:ea typeface="Hiragino Sans W7" panose="020B0400000000000000" pitchFamily="34" charset="-128"/>
              </a:rPr>
              <a:t>150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121" name="正方形/長方形 120">
            <a:extLst>
              <a:ext uri="{FF2B5EF4-FFF2-40B4-BE49-F238E27FC236}">
                <a16:creationId xmlns:a16="http://schemas.microsoft.com/office/drawing/2014/main" id="{E82044AF-4F39-4149-B8DE-DBAC57B17BFA}"/>
              </a:ext>
            </a:extLst>
          </p:cNvPr>
          <p:cNvSpPr/>
          <p:nvPr/>
        </p:nvSpPr>
        <p:spPr>
          <a:xfrm>
            <a:off x="10718636" y="4676385"/>
            <a:ext cx="1084167" cy="338554"/>
          </a:xfrm>
          <a:prstGeom prst="rect">
            <a:avLst/>
          </a:prstGeom>
        </p:spPr>
        <p:txBody>
          <a:bodyPr wrap="square">
            <a:spAutoFit/>
          </a:bodyPr>
          <a:lstStyle/>
          <a:p>
            <a:pPr fontAlgn="ctr"/>
            <a:r>
              <a:rPr lang="en-US" altLang="ja-JP" sz="1600" b="1" dirty="0">
                <a:solidFill>
                  <a:srgbClr val="1B2024"/>
                </a:solidFill>
                <a:latin typeface="Hiragino Sans W7" panose="020B0400000000000000" pitchFamily="34" charset="-128"/>
                <a:ea typeface="Hiragino Sans W7" panose="020B0400000000000000" pitchFamily="34" charset="-128"/>
              </a:rPr>
              <a:t>150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123" name="正方形/長方形 122">
            <a:extLst>
              <a:ext uri="{FF2B5EF4-FFF2-40B4-BE49-F238E27FC236}">
                <a16:creationId xmlns:a16="http://schemas.microsoft.com/office/drawing/2014/main" id="{15FB5CA4-DD60-A049-9B62-62A33D4DC3C9}"/>
              </a:ext>
            </a:extLst>
          </p:cNvPr>
          <p:cNvSpPr/>
          <p:nvPr/>
        </p:nvSpPr>
        <p:spPr>
          <a:xfrm>
            <a:off x="258665" y="5680858"/>
            <a:ext cx="11724977" cy="338554"/>
          </a:xfrm>
          <a:prstGeom prst="rect">
            <a:avLst/>
          </a:prstGeom>
        </p:spPr>
        <p:txBody>
          <a:bodyPr wrap="square">
            <a:spAutoFit/>
          </a:bodyPr>
          <a:lstStyle/>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実施ご希望の際は、セグメント項目より条件を選択頂き、</a:t>
            </a:r>
            <a:r>
              <a:rPr lang="en-US" altLang="ja-JP" sz="800" dirty="0" err="1">
                <a:solidFill>
                  <a:srgbClr val="1B2024"/>
                </a:solidFill>
                <a:latin typeface="Hiragino Sans W3" panose="020B0300000000000000" pitchFamily="34" charset="-128"/>
                <a:ea typeface="Hiragino Sans W3" panose="020B0300000000000000" pitchFamily="34" charset="-128"/>
              </a:rPr>
              <a:t>taxiad@newstech.co.jp</a:t>
            </a:r>
            <a:r>
              <a:rPr lang="ja-JP" altLang="en-US" sz="800">
                <a:solidFill>
                  <a:srgbClr val="1B2024"/>
                </a:solidFill>
                <a:latin typeface="Hiragino Sans W3" panose="020B0300000000000000" pitchFamily="34" charset="-128"/>
                <a:ea typeface="Hiragino Sans W3" panose="020B0300000000000000" pitchFamily="34" charset="-128"/>
              </a:rPr>
              <a:t>にご連絡ください。詳細シュミレーションプランをお戻しさせて頂きます。</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記載広告料金はグロス金額となります。（手数料込み）（税抜き）</a:t>
            </a:r>
            <a:r>
              <a:rPr lang="en-US" altLang="ja-JP" sz="800" dirty="0">
                <a:solidFill>
                  <a:srgbClr val="1B2024"/>
                </a:solidFill>
                <a:latin typeface="Hiragino Sans W3" panose="020B0300000000000000" pitchFamily="34" charset="-128"/>
                <a:ea typeface="Hiragino Sans W3" panose="020B0300000000000000" pitchFamily="34" charset="-128"/>
              </a:rPr>
              <a:t> ※</a:t>
            </a:r>
            <a:r>
              <a:rPr lang="ja-JP" altLang="en-US" sz="800">
                <a:solidFill>
                  <a:srgbClr val="1B2024"/>
                </a:solidFill>
                <a:latin typeface="Hiragino Sans W3" panose="020B0300000000000000" pitchFamily="34" charset="-128"/>
                <a:ea typeface="Hiragino Sans W3" panose="020B0300000000000000" pitchFamily="34" charset="-128"/>
              </a:rPr>
              <a:t>放映内容に関しては、事前の広告主審査・クリエイティブ審査がございます。</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導入台数の増加による、枠数変更の可能性がございます。</a:t>
            </a:r>
          </a:p>
        </p:txBody>
      </p:sp>
      <p:sp>
        <p:nvSpPr>
          <p:cNvPr id="65" name="正方形/長方形 64">
            <a:extLst>
              <a:ext uri="{FF2B5EF4-FFF2-40B4-BE49-F238E27FC236}">
                <a16:creationId xmlns:a16="http://schemas.microsoft.com/office/drawing/2014/main" id="{AC0D94C0-3C96-9246-A5F1-8BB290905097}"/>
              </a:ext>
            </a:extLst>
          </p:cNvPr>
          <p:cNvSpPr/>
          <p:nvPr/>
        </p:nvSpPr>
        <p:spPr>
          <a:xfrm>
            <a:off x="9506614" y="3107166"/>
            <a:ext cx="881985" cy="338554"/>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10</a:t>
            </a:r>
            <a:r>
              <a:rPr lang="zh-TW" altLang="en-US" sz="1600" b="1" dirty="0">
                <a:solidFill>
                  <a:srgbClr val="1B2024"/>
                </a:solidFill>
                <a:latin typeface="Hiragino Sans W7" panose="020B0400000000000000" pitchFamily="34" charset="-128"/>
                <a:ea typeface="Hiragino Sans W7" panose="020B0400000000000000" pitchFamily="34" charset="-128"/>
              </a:rPr>
              <a:t>枠</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pic>
        <p:nvPicPr>
          <p:cNvPr id="66" name="図 65">
            <a:extLst>
              <a:ext uri="{FF2B5EF4-FFF2-40B4-BE49-F238E27FC236}">
                <a16:creationId xmlns:a16="http://schemas.microsoft.com/office/drawing/2014/main" id="{DA3DE568-31C6-3648-A575-EB0ED8A50323}"/>
              </a:ext>
            </a:extLst>
          </p:cNvPr>
          <p:cNvPicPr>
            <a:picLocks noChangeAspect="1"/>
          </p:cNvPicPr>
          <p:nvPr/>
        </p:nvPicPr>
        <p:blipFill rotWithShape="1">
          <a:blip r:embed="rId6"/>
          <a:srcRect l="16543" t="-12374" r="31644" b="1"/>
          <a:stretch/>
        </p:blipFill>
        <p:spPr>
          <a:xfrm>
            <a:off x="2185059" y="5989320"/>
            <a:ext cx="6075021" cy="734709"/>
          </a:xfrm>
          <a:prstGeom prst="rect">
            <a:avLst/>
          </a:prstGeom>
        </p:spPr>
      </p:pic>
      <p:pic>
        <p:nvPicPr>
          <p:cNvPr id="68" name="図 67">
            <a:extLst>
              <a:ext uri="{FF2B5EF4-FFF2-40B4-BE49-F238E27FC236}">
                <a16:creationId xmlns:a16="http://schemas.microsoft.com/office/drawing/2014/main" id="{14FA6E1F-A978-E14D-9A1E-A5077ADC2D12}"/>
              </a:ext>
            </a:extLst>
          </p:cNvPr>
          <p:cNvPicPr>
            <a:picLocks noChangeAspect="1"/>
          </p:cNvPicPr>
          <p:nvPr/>
        </p:nvPicPr>
        <p:blipFill>
          <a:blip r:embed="rId7"/>
          <a:stretch>
            <a:fillRect/>
          </a:stretch>
        </p:blipFill>
        <p:spPr>
          <a:xfrm>
            <a:off x="270809" y="6373248"/>
            <a:ext cx="1647513" cy="357371"/>
          </a:xfrm>
          <a:prstGeom prst="rect">
            <a:avLst/>
          </a:prstGeom>
        </p:spPr>
      </p:pic>
      <p:sp>
        <p:nvSpPr>
          <p:cNvPr id="69" name="正方形/長方形 68">
            <a:extLst>
              <a:ext uri="{FF2B5EF4-FFF2-40B4-BE49-F238E27FC236}">
                <a16:creationId xmlns:a16="http://schemas.microsoft.com/office/drawing/2014/main" id="{25AD7BFD-C3A4-8943-A6B8-37A34B68D0E2}"/>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70" name="図 69">
            <a:extLst>
              <a:ext uri="{FF2B5EF4-FFF2-40B4-BE49-F238E27FC236}">
                <a16:creationId xmlns:a16="http://schemas.microsoft.com/office/drawing/2014/main" id="{19CDF128-5F83-DA4B-86F3-D9B3D3B3AFF3}"/>
              </a:ext>
            </a:extLst>
          </p:cNvPr>
          <p:cNvPicPr>
            <a:picLocks noChangeAspect="1"/>
          </p:cNvPicPr>
          <p:nvPr/>
        </p:nvPicPr>
        <p:blipFill rotWithShape="1">
          <a:blip r:embed="rId6"/>
          <a:srcRect l="89802" t="-7712"/>
          <a:stretch/>
        </p:blipFill>
        <p:spPr>
          <a:xfrm>
            <a:off x="10774680" y="6019800"/>
            <a:ext cx="1195646" cy="704229"/>
          </a:xfrm>
          <a:prstGeom prst="rect">
            <a:avLst/>
          </a:prstGeom>
        </p:spPr>
      </p:pic>
      <p:sp>
        <p:nvSpPr>
          <p:cNvPr id="71" name="スライド番号プレースホルダ 3">
            <a:extLst>
              <a:ext uri="{FF2B5EF4-FFF2-40B4-BE49-F238E27FC236}">
                <a16:creationId xmlns:a16="http://schemas.microsoft.com/office/drawing/2014/main" id="{F7CEC2EF-AE03-9A44-B4A5-E88281F22198}"/>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14</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72" name="正方形/長方形 71">
            <a:extLst>
              <a:ext uri="{FF2B5EF4-FFF2-40B4-BE49-F238E27FC236}">
                <a16:creationId xmlns:a16="http://schemas.microsoft.com/office/drawing/2014/main" id="{05EA981F-F46D-8F44-AC38-2C141627DD23}"/>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104850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地図 が含まれている画像&#10;&#10;自動的に生成された説明">
            <a:extLst>
              <a:ext uri="{FF2B5EF4-FFF2-40B4-BE49-F238E27FC236}">
                <a16:creationId xmlns:a16="http://schemas.microsoft.com/office/drawing/2014/main" id="{BE301553-8F73-8A44-9914-89C9094C9DE4}"/>
              </a:ext>
            </a:extLst>
          </p:cNvPr>
          <p:cNvPicPr>
            <a:picLocks noChangeAspect="1"/>
          </p:cNvPicPr>
          <p:nvPr/>
        </p:nvPicPr>
        <p:blipFill>
          <a:blip r:embed="rId2"/>
          <a:stretch>
            <a:fillRect/>
          </a:stretch>
        </p:blipFill>
        <p:spPr>
          <a:xfrm>
            <a:off x="0" y="0"/>
            <a:ext cx="12192000" cy="6858000"/>
          </a:xfrm>
          <a:prstGeom prst="rect">
            <a:avLst/>
          </a:prstGeom>
        </p:spPr>
      </p:pic>
      <p:pic>
        <p:nvPicPr>
          <p:cNvPr id="6" name="図 5">
            <a:extLst>
              <a:ext uri="{FF2B5EF4-FFF2-40B4-BE49-F238E27FC236}">
                <a16:creationId xmlns:a16="http://schemas.microsoft.com/office/drawing/2014/main" id="{6002671F-6497-2F4C-B81B-8A1DB86D597A}"/>
              </a:ext>
            </a:extLst>
          </p:cNvPr>
          <p:cNvPicPr>
            <a:picLocks noChangeAspect="1"/>
          </p:cNvPicPr>
          <p:nvPr/>
        </p:nvPicPr>
        <p:blipFill>
          <a:blip r:embed="rId3"/>
          <a:stretch>
            <a:fillRect/>
          </a:stretch>
        </p:blipFill>
        <p:spPr>
          <a:xfrm>
            <a:off x="179558" y="157721"/>
            <a:ext cx="2248192" cy="709955"/>
          </a:xfrm>
          <a:prstGeom prst="rect">
            <a:avLst/>
          </a:prstGeom>
        </p:spPr>
      </p:pic>
      <p:pic>
        <p:nvPicPr>
          <p:cNvPr id="7" name="図 6">
            <a:extLst>
              <a:ext uri="{FF2B5EF4-FFF2-40B4-BE49-F238E27FC236}">
                <a16:creationId xmlns:a16="http://schemas.microsoft.com/office/drawing/2014/main" id="{3BF721E8-67C0-434C-AF45-936DDA38338F}"/>
              </a:ext>
            </a:extLst>
          </p:cNvPr>
          <p:cNvPicPr>
            <a:picLocks noChangeAspect="1"/>
          </p:cNvPicPr>
          <p:nvPr/>
        </p:nvPicPr>
        <p:blipFill rotWithShape="1">
          <a:blip r:embed="rId4"/>
          <a:srcRect l="16543" t="-12374" r="31644" b="1"/>
          <a:stretch/>
        </p:blipFill>
        <p:spPr>
          <a:xfrm>
            <a:off x="2185059" y="5989320"/>
            <a:ext cx="6075021" cy="734709"/>
          </a:xfrm>
          <a:prstGeom prst="rect">
            <a:avLst/>
          </a:prstGeom>
        </p:spPr>
      </p:pic>
      <p:pic>
        <p:nvPicPr>
          <p:cNvPr id="8" name="図 7">
            <a:extLst>
              <a:ext uri="{FF2B5EF4-FFF2-40B4-BE49-F238E27FC236}">
                <a16:creationId xmlns:a16="http://schemas.microsoft.com/office/drawing/2014/main" id="{B2FDFFFC-9906-B848-9940-F0791B13DEDE}"/>
              </a:ext>
            </a:extLst>
          </p:cNvPr>
          <p:cNvPicPr>
            <a:picLocks noChangeAspect="1"/>
          </p:cNvPicPr>
          <p:nvPr/>
        </p:nvPicPr>
        <p:blipFill>
          <a:blip r:embed="rId5"/>
          <a:stretch>
            <a:fillRect/>
          </a:stretch>
        </p:blipFill>
        <p:spPr>
          <a:xfrm>
            <a:off x="270809" y="6373248"/>
            <a:ext cx="1647513" cy="357371"/>
          </a:xfrm>
          <a:prstGeom prst="rect">
            <a:avLst/>
          </a:prstGeom>
        </p:spPr>
      </p:pic>
      <p:sp>
        <p:nvSpPr>
          <p:cNvPr id="9" name="正方形/長方形 8">
            <a:extLst>
              <a:ext uri="{FF2B5EF4-FFF2-40B4-BE49-F238E27FC236}">
                <a16:creationId xmlns:a16="http://schemas.microsoft.com/office/drawing/2014/main" id="{3BDFAD9F-4239-1B4D-BBF6-754012B1038C}"/>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10" name="図 9">
            <a:extLst>
              <a:ext uri="{FF2B5EF4-FFF2-40B4-BE49-F238E27FC236}">
                <a16:creationId xmlns:a16="http://schemas.microsoft.com/office/drawing/2014/main" id="{616E5D7D-F73E-4445-B67B-B34378E28166}"/>
              </a:ext>
            </a:extLst>
          </p:cNvPr>
          <p:cNvPicPr>
            <a:picLocks noChangeAspect="1"/>
          </p:cNvPicPr>
          <p:nvPr/>
        </p:nvPicPr>
        <p:blipFill rotWithShape="1">
          <a:blip r:embed="rId4"/>
          <a:srcRect l="89802" t="-7712"/>
          <a:stretch/>
        </p:blipFill>
        <p:spPr>
          <a:xfrm>
            <a:off x="10774680" y="6019800"/>
            <a:ext cx="1195646" cy="704229"/>
          </a:xfrm>
          <a:prstGeom prst="rect">
            <a:avLst/>
          </a:prstGeom>
        </p:spPr>
      </p:pic>
      <p:sp>
        <p:nvSpPr>
          <p:cNvPr id="11" name="スライド番号プレースホルダ 3">
            <a:extLst>
              <a:ext uri="{FF2B5EF4-FFF2-40B4-BE49-F238E27FC236}">
                <a16:creationId xmlns:a16="http://schemas.microsoft.com/office/drawing/2014/main" id="{85B116C1-186E-0544-AF11-969C22D8544E}"/>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15</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12" name="正方形/長方形 11">
            <a:extLst>
              <a:ext uri="{FF2B5EF4-FFF2-40B4-BE49-F238E27FC236}">
                <a16:creationId xmlns:a16="http://schemas.microsoft.com/office/drawing/2014/main" id="{8C4E06ED-8294-5E47-85D2-B26AFB8ABBAE}"/>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pic>
        <p:nvPicPr>
          <p:cNvPr id="22" name="図 21" descr="挿絵 が含まれている画像&#10;&#10;自動的に生成された説明">
            <a:extLst>
              <a:ext uri="{FF2B5EF4-FFF2-40B4-BE49-F238E27FC236}">
                <a16:creationId xmlns:a16="http://schemas.microsoft.com/office/drawing/2014/main" id="{4BFE9B8A-99E9-C24F-8289-867E5A6165F8}"/>
              </a:ext>
            </a:extLst>
          </p:cNvPr>
          <p:cNvPicPr>
            <a:picLocks noChangeAspect="1"/>
          </p:cNvPicPr>
          <p:nvPr/>
        </p:nvPicPr>
        <p:blipFill rotWithShape="1">
          <a:blip r:embed="rId6"/>
          <a:srcRect t="19476" b="14727"/>
          <a:stretch/>
        </p:blipFill>
        <p:spPr>
          <a:xfrm>
            <a:off x="648098" y="371689"/>
            <a:ext cx="1461892" cy="435848"/>
          </a:xfrm>
          <a:prstGeom prst="rect">
            <a:avLst/>
          </a:prstGeom>
        </p:spPr>
      </p:pic>
      <p:pic>
        <p:nvPicPr>
          <p:cNvPr id="16" name="図 15">
            <a:extLst>
              <a:ext uri="{FF2B5EF4-FFF2-40B4-BE49-F238E27FC236}">
                <a16:creationId xmlns:a16="http://schemas.microsoft.com/office/drawing/2014/main" id="{D8804A63-E616-454A-9CA2-3074964DA634}"/>
              </a:ext>
            </a:extLst>
          </p:cNvPr>
          <p:cNvPicPr>
            <a:picLocks noChangeAspect="1"/>
          </p:cNvPicPr>
          <p:nvPr/>
        </p:nvPicPr>
        <p:blipFill rotWithShape="1">
          <a:blip r:embed="rId7"/>
          <a:srcRect l="13808"/>
          <a:stretch/>
        </p:blipFill>
        <p:spPr>
          <a:xfrm>
            <a:off x="511348" y="2565756"/>
            <a:ext cx="5804452" cy="3346297"/>
          </a:xfrm>
          <a:prstGeom prst="rect">
            <a:avLst/>
          </a:prstGeom>
        </p:spPr>
      </p:pic>
      <p:pic>
        <p:nvPicPr>
          <p:cNvPr id="32" name="図 31">
            <a:extLst>
              <a:ext uri="{FF2B5EF4-FFF2-40B4-BE49-F238E27FC236}">
                <a16:creationId xmlns:a16="http://schemas.microsoft.com/office/drawing/2014/main" id="{BE2865C1-19C8-2E4B-884E-933202549C07}"/>
              </a:ext>
            </a:extLst>
          </p:cNvPr>
          <p:cNvPicPr>
            <a:picLocks noChangeAspect="1"/>
          </p:cNvPicPr>
          <p:nvPr/>
        </p:nvPicPr>
        <p:blipFill rotWithShape="1">
          <a:blip r:embed="rId8"/>
          <a:srcRect t="16798"/>
          <a:stretch/>
        </p:blipFill>
        <p:spPr>
          <a:xfrm>
            <a:off x="321572" y="1023849"/>
            <a:ext cx="5411513" cy="2111173"/>
          </a:xfrm>
          <a:prstGeom prst="rect">
            <a:avLst/>
          </a:prstGeom>
        </p:spPr>
      </p:pic>
      <p:pic>
        <p:nvPicPr>
          <p:cNvPr id="3" name="図 2">
            <a:extLst>
              <a:ext uri="{FF2B5EF4-FFF2-40B4-BE49-F238E27FC236}">
                <a16:creationId xmlns:a16="http://schemas.microsoft.com/office/drawing/2014/main" id="{0A594B20-3304-7646-AD4A-BE7E7DD2F399}"/>
              </a:ext>
            </a:extLst>
          </p:cNvPr>
          <p:cNvPicPr>
            <a:picLocks noChangeAspect="1"/>
          </p:cNvPicPr>
          <p:nvPr/>
        </p:nvPicPr>
        <p:blipFill>
          <a:blip r:embed="rId9"/>
          <a:stretch>
            <a:fillRect/>
          </a:stretch>
        </p:blipFill>
        <p:spPr>
          <a:xfrm>
            <a:off x="351389" y="945947"/>
            <a:ext cx="5046848" cy="2286854"/>
          </a:xfrm>
          <a:prstGeom prst="rect">
            <a:avLst/>
          </a:prstGeom>
        </p:spPr>
      </p:pic>
      <p:sp>
        <p:nvSpPr>
          <p:cNvPr id="17" name="正方形/長方形 16">
            <a:extLst>
              <a:ext uri="{FF2B5EF4-FFF2-40B4-BE49-F238E27FC236}">
                <a16:creationId xmlns:a16="http://schemas.microsoft.com/office/drawing/2014/main" id="{563501A7-963F-C74B-B08E-1EDD2D2C5556}"/>
              </a:ext>
            </a:extLst>
          </p:cNvPr>
          <p:cNvSpPr/>
          <p:nvPr/>
        </p:nvSpPr>
        <p:spPr>
          <a:xfrm>
            <a:off x="670667" y="3394376"/>
            <a:ext cx="5506133" cy="931345"/>
          </a:xfrm>
          <a:prstGeom prst="rect">
            <a:avLst/>
          </a:prstGeom>
        </p:spPr>
        <p:txBody>
          <a:bodyPr wrap="square">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東京都内のモビリティを中心とした</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メディアネットワーク</a:t>
            </a:r>
            <a:endParaRPr lang="en-US" altLang="ja-JP" sz="2400" b="1" dirty="0">
              <a:solidFill>
                <a:srgbClr val="1B2024"/>
              </a:solidFill>
              <a:latin typeface="Hiragino Sans W6" panose="020B0400000000000000" pitchFamily="34" charset="-128"/>
              <a:ea typeface="Hiragino Sans W6" panose="020B0400000000000000" pitchFamily="34" charset="-128"/>
            </a:endParaRPr>
          </a:p>
        </p:txBody>
      </p:sp>
      <p:sp>
        <p:nvSpPr>
          <p:cNvPr id="19" name="正方形/長方形 18">
            <a:extLst>
              <a:ext uri="{FF2B5EF4-FFF2-40B4-BE49-F238E27FC236}">
                <a16:creationId xmlns:a16="http://schemas.microsoft.com/office/drawing/2014/main" id="{64154C3F-D303-A740-95C1-1CE3125C76EF}"/>
              </a:ext>
            </a:extLst>
          </p:cNvPr>
          <p:cNvSpPr/>
          <p:nvPr/>
        </p:nvSpPr>
        <p:spPr>
          <a:xfrm>
            <a:off x="672456" y="4393519"/>
            <a:ext cx="6075021" cy="1166088"/>
          </a:xfrm>
          <a:prstGeom prst="rect">
            <a:avLst/>
          </a:prstGeom>
        </p:spPr>
        <p:txBody>
          <a:bodyPr wrap="square">
            <a:spAutoFit/>
          </a:bodyPr>
          <a:lstStyle/>
          <a:p>
            <a:pPr>
              <a:lnSpc>
                <a:spcPct val="150000"/>
              </a:lnSpc>
            </a:pPr>
            <a:r>
              <a:rPr lang="ja-JP" altLang="en-US" sz="1200">
                <a:latin typeface="Hiragino Sans W3" panose="020B0300000000000000" pitchFamily="34" charset="-128"/>
                <a:ea typeface="Hiragino Sans W3" panose="020B0300000000000000" pitchFamily="34" charset="-128"/>
              </a:rPr>
              <a:t>東京都内の「移動」に特化したメディアネットワークとなります</a:t>
            </a:r>
            <a:endParaRPr lang="en-US" altLang="ja-JP" sz="1200" dirty="0">
              <a:latin typeface="Hiragino Sans W3" panose="020B0300000000000000" pitchFamily="34" charset="-128"/>
              <a:ea typeface="Hiragino Sans W3" panose="020B0300000000000000" pitchFamily="34" charset="-128"/>
            </a:endParaRPr>
          </a:p>
          <a:p>
            <a:pPr>
              <a:lnSpc>
                <a:spcPct val="150000"/>
              </a:lnSpc>
            </a:pPr>
            <a:r>
              <a:rPr lang="ja-JP" altLang="en-US" sz="1200">
                <a:latin typeface="Hiragino Sans W3" panose="020B0300000000000000" pitchFamily="34" charset="-128"/>
                <a:ea typeface="Hiragino Sans W3" panose="020B0300000000000000" pitchFamily="34" charset="-128"/>
              </a:rPr>
              <a:t>多様な移動目的などに合わせたメディアプランニングが可能に。</a:t>
            </a:r>
            <a:endParaRPr lang="en-US" altLang="ja-JP" sz="1200" dirty="0">
              <a:latin typeface="Hiragino Sans W3" panose="020B0300000000000000" pitchFamily="34" charset="-128"/>
              <a:ea typeface="Hiragino Sans W3" panose="020B0300000000000000" pitchFamily="34" charset="-128"/>
            </a:endParaRPr>
          </a:p>
          <a:p>
            <a:pPr>
              <a:lnSpc>
                <a:spcPct val="150000"/>
              </a:lnSpc>
            </a:pPr>
            <a:r>
              <a:rPr lang="ja-JP" altLang="en-US" sz="1200">
                <a:latin typeface="Hiragino Sans W3" panose="020B0300000000000000" pitchFamily="34" charset="-128"/>
                <a:ea typeface="Hiragino Sans W3" panose="020B0300000000000000" pitchFamily="34" charset="-128"/>
              </a:rPr>
              <a:t>「移動」に伴う体験価値の向上、心地良い顧客体験の提供を目指し</a:t>
            </a:r>
            <a:endParaRPr lang="en-US" altLang="ja-JP" sz="1200" dirty="0">
              <a:latin typeface="Hiragino Sans W3" panose="020B0300000000000000" pitchFamily="34" charset="-128"/>
              <a:ea typeface="Hiragino Sans W3" panose="020B0300000000000000" pitchFamily="34" charset="-128"/>
            </a:endParaRPr>
          </a:p>
          <a:p>
            <a:pPr>
              <a:lnSpc>
                <a:spcPct val="150000"/>
              </a:lnSpc>
            </a:pPr>
            <a:r>
              <a:rPr lang="ja-JP" altLang="en-US" sz="1200">
                <a:latin typeface="Hiragino Sans W3" panose="020B0300000000000000" pitchFamily="34" charset="-128"/>
                <a:ea typeface="Hiragino Sans W3" panose="020B0300000000000000" pitchFamily="34" charset="-128"/>
              </a:rPr>
              <a:t>様々なモビリティメディアとの連携・アップデートを行っていきます。</a:t>
            </a:r>
          </a:p>
        </p:txBody>
      </p:sp>
    </p:spTree>
    <p:extLst>
      <p:ext uri="{BB962C8B-B14F-4D97-AF65-F5344CB8AC3E}">
        <p14:creationId xmlns:p14="http://schemas.microsoft.com/office/powerpoint/2010/main" val="2532268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811A08-6CF1-0D49-91C3-F3DCC7FE9AC9}"/>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図 59" descr="スクリーンショットの画面&#10;&#10;自動的に生成された説明">
            <a:extLst>
              <a:ext uri="{FF2B5EF4-FFF2-40B4-BE49-F238E27FC236}">
                <a16:creationId xmlns:a16="http://schemas.microsoft.com/office/drawing/2014/main" id="{6B9A2A55-68FF-8E4D-8EEB-A65001CC40BA}"/>
              </a:ext>
            </a:extLst>
          </p:cNvPr>
          <p:cNvPicPr>
            <a:picLocks noChangeAspect="1"/>
          </p:cNvPicPr>
          <p:nvPr/>
        </p:nvPicPr>
        <p:blipFill>
          <a:blip r:embed="rId2"/>
          <a:stretch>
            <a:fillRect/>
          </a:stretch>
        </p:blipFill>
        <p:spPr>
          <a:xfrm>
            <a:off x="333228" y="974965"/>
            <a:ext cx="11635400" cy="5030729"/>
          </a:xfrm>
          <a:prstGeom prst="rect">
            <a:avLst/>
          </a:prstGeom>
        </p:spPr>
      </p:pic>
      <p:pic>
        <p:nvPicPr>
          <p:cNvPr id="8" name="図 7">
            <a:extLst>
              <a:ext uri="{FF2B5EF4-FFF2-40B4-BE49-F238E27FC236}">
                <a16:creationId xmlns:a16="http://schemas.microsoft.com/office/drawing/2014/main" id="{D05FC87D-84D7-1E40-A2E9-AB1238098CAE}"/>
              </a:ext>
            </a:extLst>
          </p:cNvPr>
          <p:cNvPicPr>
            <a:picLocks noChangeAspect="1"/>
          </p:cNvPicPr>
          <p:nvPr/>
        </p:nvPicPr>
        <p:blipFill rotWithShape="1">
          <a:blip r:embed="rId3"/>
          <a:srcRect l="16543" t="-12374" r="31644" b="1"/>
          <a:stretch/>
        </p:blipFill>
        <p:spPr>
          <a:xfrm>
            <a:off x="2185059" y="5989320"/>
            <a:ext cx="6075021" cy="734709"/>
          </a:xfrm>
          <a:prstGeom prst="rect">
            <a:avLst/>
          </a:prstGeom>
        </p:spPr>
      </p:pic>
      <p:pic>
        <p:nvPicPr>
          <p:cNvPr id="9" name="図 8">
            <a:extLst>
              <a:ext uri="{FF2B5EF4-FFF2-40B4-BE49-F238E27FC236}">
                <a16:creationId xmlns:a16="http://schemas.microsoft.com/office/drawing/2014/main" id="{965F175D-D549-9D48-8A2B-913E45EE26C1}"/>
              </a:ext>
            </a:extLst>
          </p:cNvPr>
          <p:cNvPicPr>
            <a:picLocks noChangeAspect="1"/>
          </p:cNvPicPr>
          <p:nvPr/>
        </p:nvPicPr>
        <p:blipFill>
          <a:blip r:embed="rId4"/>
          <a:stretch>
            <a:fillRect/>
          </a:stretch>
        </p:blipFill>
        <p:spPr>
          <a:xfrm>
            <a:off x="270809" y="6373248"/>
            <a:ext cx="1647513" cy="357371"/>
          </a:xfrm>
          <a:prstGeom prst="rect">
            <a:avLst/>
          </a:prstGeom>
        </p:spPr>
      </p:pic>
      <p:sp>
        <p:nvSpPr>
          <p:cNvPr id="10" name="正方形/長方形 9">
            <a:extLst>
              <a:ext uri="{FF2B5EF4-FFF2-40B4-BE49-F238E27FC236}">
                <a16:creationId xmlns:a16="http://schemas.microsoft.com/office/drawing/2014/main" id="{5A0AE3E5-7C73-F54A-9899-5E01F576B38F}"/>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11" name="図 10">
            <a:extLst>
              <a:ext uri="{FF2B5EF4-FFF2-40B4-BE49-F238E27FC236}">
                <a16:creationId xmlns:a16="http://schemas.microsoft.com/office/drawing/2014/main" id="{CA73AD59-0C4B-AD49-BCB2-E5C0A00A9426}"/>
              </a:ext>
            </a:extLst>
          </p:cNvPr>
          <p:cNvPicPr>
            <a:picLocks noChangeAspect="1"/>
          </p:cNvPicPr>
          <p:nvPr/>
        </p:nvPicPr>
        <p:blipFill rotWithShape="1">
          <a:blip r:embed="rId3"/>
          <a:srcRect l="89802" t="-7712"/>
          <a:stretch/>
        </p:blipFill>
        <p:spPr>
          <a:xfrm>
            <a:off x="10774680" y="6019800"/>
            <a:ext cx="1195646" cy="704229"/>
          </a:xfrm>
          <a:prstGeom prst="rect">
            <a:avLst/>
          </a:prstGeom>
        </p:spPr>
      </p:pic>
      <p:sp>
        <p:nvSpPr>
          <p:cNvPr id="12" name="スライド番号プレースホルダ 3">
            <a:extLst>
              <a:ext uri="{FF2B5EF4-FFF2-40B4-BE49-F238E27FC236}">
                <a16:creationId xmlns:a16="http://schemas.microsoft.com/office/drawing/2014/main" id="{AD9026EC-C355-5C44-8564-468346163579}"/>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16</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13" name="正方形/長方形 12">
            <a:extLst>
              <a:ext uri="{FF2B5EF4-FFF2-40B4-BE49-F238E27FC236}">
                <a16:creationId xmlns:a16="http://schemas.microsoft.com/office/drawing/2014/main" id="{DD573616-F903-964C-B614-6D24E50C569A}"/>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
        <p:nvSpPr>
          <p:cNvPr id="14" name="正方形/長方形 13">
            <a:extLst>
              <a:ext uri="{FF2B5EF4-FFF2-40B4-BE49-F238E27FC236}">
                <a16:creationId xmlns:a16="http://schemas.microsoft.com/office/drawing/2014/main" id="{5D47B1CE-1334-6B40-9720-2769E4738381}"/>
              </a:ext>
            </a:extLst>
          </p:cNvPr>
          <p:cNvSpPr/>
          <p:nvPr/>
        </p:nvSpPr>
        <p:spPr>
          <a:xfrm>
            <a:off x="2383074" y="2122737"/>
            <a:ext cx="1477818" cy="1015663"/>
          </a:xfrm>
          <a:prstGeom prst="rect">
            <a:avLst/>
          </a:prstGeom>
        </p:spPr>
        <p:txBody>
          <a:bodyPr wrap="square">
            <a:spAutoFit/>
          </a:bodyPr>
          <a:lstStyle/>
          <a:p>
            <a:pPr fontAlgn="ctr"/>
            <a:r>
              <a:rPr lang="ja-JP" altLang="en-US" sz="1200" b="1">
                <a:solidFill>
                  <a:srgbClr val="1B2024"/>
                </a:solidFill>
                <a:latin typeface="Hiragino Sans W7" panose="020B0400000000000000" pitchFamily="34" charset="-128"/>
                <a:ea typeface="Hiragino Sans W7" panose="020B0400000000000000" pitchFamily="34" charset="-128"/>
              </a:rPr>
              <a:t>視界に自然と入るコンコース壁面に設置した80インチ</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fontAlgn="ctr"/>
            <a:r>
              <a:rPr lang="ja-JP" altLang="en-US" sz="1200" b="1">
                <a:solidFill>
                  <a:srgbClr val="1B2024"/>
                </a:solidFill>
                <a:latin typeface="Hiragino Sans W7" panose="020B0400000000000000" pitchFamily="34" charset="-128"/>
                <a:ea typeface="Hiragino Sans W7" panose="020B0400000000000000" pitchFamily="34" charset="-128"/>
              </a:rPr>
              <a:t>大型ディスプレイを各駅に設置</a:t>
            </a:r>
          </a:p>
        </p:txBody>
      </p:sp>
      <p:sp>
        <p:nvSpPr>
          <p:cNvPr id="16" name="正方形/長方形 15">
            <a:extLst>
              <a:ext uri="{FF2B5EF4-FFF2-40B4-BE49-F238E27FC236}">
                <a16:creationId xmlns:a16="http://schemas.microsoft.com/office/drawing/2014/main" id="{4675F7CF-6903-D749-AA87-CC39EBEB1448}"/>
              </a:ext>
            </a:extLst>
          </p:cNvPr>
          <p:cNvSpPr/>
          <p:nvPr/>
        </p:nvSpPr>
        <p:spPr>
          <a:xfrm>
            <a:off x="2383074" y="3249247"/>
            <a:ext cx="1477818" cy="461665"/>
          </a:xfrm>
          <a:prstGeom prst="rect">
            <a:avLst/>
          </a:prstGeom>
        </p:spPr>
        <p:txBody>
          <a:bodyPr wrap="square">
            <a:spAutoFit/>
          </a:bodyPr>
          <a:lstStyle/>
          <a:p>
            <a:pPr fontAlgn="ctr"/>
            <a:r>
              <a:rPr lang="ja-JP" altLang="en-US" sz="800">
                <a:solidFill>
                  <a:srgbClr val="1B2024"/>
                </a:solidFill>
                <a:latin typeface="Hiragino Sans W3" panose="020B0300000000000000" pitchFamily="34" charset="-128"/>
                <a:ea typeface="Hiragino Sans W3" panose="020B0300000000000000" pitchFamily="34" charset="-128"/>
              </a:rPr>
              <a:t>表参道駅は圧倒的な</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fontAlgn="ctr"/>
            <a:r>
              <a:rPr lang="en-US" altLang="ja-JP" sz="800" dirty="0">
                <a:solidFill>
                  <a:srgbClr val="1B2024"/>
                </a:solidFill>
                <a:latin typeface="Hiragino Sans W3" panose="020B0300000000000000" pitchFamily="34" charset="-128"/>
                <a:ea typeface="Hiragino Sans W3" panose="020B0300000000000000" pitchFamily="34" charset="-128"/>
              </a:rPr>
              <a:t>160</a:t>
            </a:r>
            <a:r>
              <a:rPr lang="ja-JP" altLang="en-US" sz="800">
                <a:solidFill>
                  <a:srgbClr val="1B2024"/>
                </a:solidFill>
                <a:latin typeface="Hiragino Sans W3" panose="020B0300000000000000" pitchFamily="34" charset="-128"/>
                <a:ea typeface="Hiragino Sans W3" panose="020B0300000000000000" pitchFamily="34" charset="-128"/>
              </a:rPr>
              <a:t>インチ</a:t>
            </a:r>
            <a:r>
              <a:rPr lang="en-US" altLang="ja-JP" sz="800" dirty="0">
                <a:solidFill>
                  <a:srgbClr val="1B2024"/>
                </a:solidFill>
                <a:latin typeface="Hiragino Sans W3" panose="020B0300000000000000" pitchFamily="34" charset="-128"/>
                <a:ea typeface="Hiragino Sans W3" panose="020B0300000000000000" pitchFamily="34" charset="-128"/>
              </a:rPr>
              <a:t>(4</a:t>
            </a:r>
            <a:r>
              <a:rPr lang="ja-JP" altLang="en-US" sz="800">
                <a:solidFill>
                  <a:srgbClr val="1B2024"/>
                </a:solidFill>
                <a:latin typeface="Hiragino Sans W3" panose="020B0300000000000000" pitchFamily="34" charset="-128"/>
                <a:ea typeface="Hiragino Sans W3" panose="020B0300000000000000" pitchFamily="34" charset="-128"/>
              </a:rPr>
              <a:t>面マルチディスプレイ</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で展開。</a:t>
            </a:r>
          </a:p>
        </p:txBody>
      </p:sp>
      <p:sp>
        <p:nvSpPr>
          <p:cNvPr id="18" name="正方形/長方形 17">
            <a:extLst>
              <a:ext uri="{FF2B5EF4-FFF2-40B4-BE49-F238E27FC236}">
                <a16:creationId xmlns:a16="http://schemas.microsoft.com/office/drawing/2014/main" id="{AE7C2C68-D3D6-1B40-9FB4-570052F565FF}"/>
              </a:ext>
            </a:extLst>
          </p:cNvPr>
          <p:cNvSpPr/>
          <p:nvPr/>
        </p:nvSpPr>
        <p:spPr>
          <a:xfrm>
            <a:off x="2383074" y="3759329"/>
            <a:ext cx="1477818" cy="830997"/>
          </a:xfrm>
          <a:prstGeom prst="rect">
            <a:avLst/>
          </a:prstGeom>
        </p:spPr>
        <p:txBody>
          <a:bodyPr wrap="square">
            <a:spAutoFit/>
          </a:bodyPr>
          <a:lstStyle/>
          <a:p>
            <a:pPr fontAlgn="ctr"/>
            <a:r>
              <a:rPr lang="ja-JP" altLang="en-US" sz="800" dirty="0">
                <a:solidFill>
                  <a:srgbClr val="1B2024"/>
                </a:solidFill>
                <a:latin typeface="Hiragino Sans W3" panose="020B0300000000000000" pitchFamily="34" charset="-128"/>
                <a:ea typeface="Hiragino Sans W3" panose="020B0300000000000000" pitchFamily="34" charset="-128"/>
              </a:rPr>
              <a:t>設置全駅において、</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fontAlgn="ctr"/>
            <a:r>
              <a:rPr lang="ja-JP" altLang="en-US" sz="800" dirty="0">
                <a:solidFill>
                  <a:srgbClr val="1B2024"/>
                </a:solidFill>
                <a:latin typeface="Hiragino Sans W3" panose="020B0300000000000000" pitchFamily="34" charset="-128"/>
                <a:ea typeface="Hiragino Sans W3" panose="020B0300000000000000" pitchFamily="34" charset="-128"/>
              </a:rPr>
              <a:t>外部データとの連携により、その場所や人の</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fontAlgn="ctr"/>
            <a:r>
              <a:rPr lang="ja-JP" altLang="en-US" sz="800" dirty="0">
                <a:solidFill>
                  <a:srgbClr val="1B2024"/>
                </a:solidFill>
                <a:latin typeface="Hiragino Sans W3" panose="020B0300000000000000" pitchFamily="34" charset="-128"/>
                <a:ea typeface="Hiragino Sans W3" panose="020B0300000000000000" pitchFamily="34" charset="-128"/>
              </a:rPr>
              <a:t>属性に合わせたクリエイティブ表現を配信する</a:t>
            </a:r>
            <a:r>
              <a:rPr lang="en-US" altLang="ja-JP" sz="800" dirty="0">
                <a:solidFill>
                  <a:srgbClr val="1B2024"/>
                </a:solidFill>
                <a:latin typeface="Hiragino Sans W3" panose="020B0300000000000000" pitchFamily="34" charset="-128"/>
                <a:ea typeface="Hiragino Sans W3" panose="020B0300000000000000" pitchFamily="34" charset="-128"/>
              </a:rPr>
              <a:t>DDOOH</a:t>
            </a:r>
            <a:r>
              <a:rPr lang="ja-JP" altLang="en-US" sz="800" dirty="0">
                <a:solidFill>
                  <a:srgbClr val="1B2024"/>
                </a:solidFill>
                <a:latin typeface="Hiragino Sans W3" panose="020B0300000000000000" pitchFamily="34" charset="-128"/>
                <a:ea typeface="Hiragino Sans W3" panose="020B0300000000000000" pitchFamily="34" charset="-128"/>
              </a:rPr>
              <a:t>に対応。</a:t>
            </a:r>
          </a:p>
        </p:txBody>
      </p:sp>
      <p:pic>
        <p:nvPicPr>
          <p:cNvPr id="20" name="図 19" descr="屋内, 座る, モニター, カウンター が含まれている画像&#10;&#10;自動的に生成された説明">
            <a:extLst>
              <a:ext uri="{FF2B5EF4-FFF2-40B4-BE49-F238E27FC236}">
                <a16:creationId xmlns:a16="http://schemas.microsoft.com/office/drawing/2014/main" id="{AF16859C-C3FC-1F46-92C9-81D3612E3088}"/>
              </a:ext>
            </a:extLst>
          </p:cNvPr>
          <p:cNvPicPr>
            <a:picLocks noChangeAspect="1"/>
          </p:cNvPicPr>
          <p:nvPr/>
        </p:nvPicPr>
        <p:blipFill>
          <a:blip r:embed="rId5"/>
          <a:stretch>
            <a:fillRect/>
          </a:stretch>
        </p:blipFill>
        <p:spPr>
          <a:xfrm>
            <a:off x="2471053" y="4753358"/>
            <a:ext cx="1243330" cy="852170"/>
          </a:xfrm>
          <a:prstGeom prst="rect">
            <a:avLst/>
          </a:prstGeom>
        </p:spPr>
      </p:pic>
      <p:sp>
        <p:nvSpPr>
          <p:cNvPr id="22" name="正方形/長方形 21">
            <a:extLst>
              <a:ext uri="{FF2B5EF4-FFF2-40B4-BE49-F238E27FC236}">
                <a16:creationId xmlns:a16="http://schemas.microsoft.com/office/drawing/2014/main" id="{77CBBD9F-23E4-0748-8AC2-D8FE5E596C59}"/>
              </a:ext>
            </a:extLst>
          </p:cNvPr>
          <p:cNvSpPr/>
          <p:nvPr/>
        </p:nvSpPr>
        <p:spPr>
          <a:xfrm>
            <a:off x="4004110" y="2981873"/>
            <a:ext cx="875899" cy="189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4B2D9A26-AF9B-AD40-82B2-0B9420C91915}"/>
              </a:ext>
            </a:extLst>
          </p:cNvPr>
          <p:cNvSpPr/>
          <p:nvPr/>
        </p:nvSpPr>
        <p:spPr>
          <a:xfrm>
            <a:off x="5084236" y="2949840"/>
            <a:ext cx="875899" cy="189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正方形/長方形 20">
            <a:extLst>
              <a:ext uri="{FF2B5EF4-FFF2-40B4-BE49-F238E27FC236}">
                <a16:creationId xmlns:a16="http://schemas.microsoft.com/office/drawing/2014/main" id="{9BC85184-03CA-3848-A71F-995E2CC1942F}"/>
              </a:ext>
            </a:extLst>
          </p:cNvPr>
          <p:cNvSpPr/>
          <p:nvPr/>
        </p:nvSpPr>
        <p:spPr>
          <a:xfrm>
            <a:off x="3922570" y="2826334"/>
            <a:ext cx="1041970" cy="2431435"/>
          </a:xfrm>
          <a:prstGeom prst="rect">
            <a:avLst/>
          </a:prstGeom>
        </p:spPr>
        <p:txBody>
          <a:bodyPr wrap="square">
            <a:spAutoFit/>
          </a:bodyPr>
          <a:lstStyle/>
          <a:p>
            <a:pPr algn="ctr"/>
            <a:r>
              <a:rPr lang="ja-JP" altLang="en-US" sz="800">
                <a:solidFill>
                  <a:srgbClr val="1B2024"/>
                </a:solidFill>
                <a:latin typeface="Hiragino Sans W3" panose="020B0300000000000000" pitchFamily="34" charset="-128"/>
                <a:ea typeface="Hiragino Sans W3" panose="020B0300000000000000" pitchFamily="34" charset="-128"/>
              </a:rPr>
              <a:t>表参道</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溜池山王</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新宿</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赤坂見附</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本郷三丁目</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後楽園</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恵比寿</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六本木</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飯田橋</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明治神宮前</a:t>
            </a:r>
            <a:r>
              <a:rPr lang="en-US" altLang="ja-JP" sz="800" dirty="0">
                <a:solidFill>
                  <a:srgbClr val="1B2024"/>
                </a:solidFill>
                <a:latin typeface="Hiragino Sans W3" panose="020B0300000000000000" pitchFamily="34" charset="-128"/>
                <a:ea typeface="Hiragino Sans W3" panose="020B0300000000000000" pitchFamily="34" charset="-128"/>
              </a:rPr>
              <a:t>&lt;</a:t>
            </a:r>
            <a:r>
              <a:rPr lang="ja-JP" altLang="en-US" sz="800">
                <a:solidFill>
                  <a:srgbClr val="1B2024"/>
                </a:solidFill>
                <a:latin typeface="Hiragino Sans W3" panose="020B0300000000000000" pitchFamily="34" charset="-128"/>
                <a:ea typeface="Hiragino Sans W3" panose="020B0300000000000000" pitchFamily="34" charset="-128"/>
              </a:rPr>
              <a:t>原宿</a:t>
            </a:r>
            <a:r>
              <a:rPr lang="en-US" altLang="ja-JP" sz="800" dirty="0">
                <a:solidFill>
                  <a:srgbClr val="1B2024"/>
                </a:solidFill>
                <a:latin typeface="Hiragino Sans W3" panose="020B0300000000000000" pitchFamily="34" charset="-128"/>
                <a:ea typeface="Hiragino Sans W3" panose="020B0300000000000000" pitchFamily="34" charset="-128"/>
              </a:rPr>
              <a:t>&gt;</a:t>
            </a:r>
          </a:p>
          <a:p>
            <a:pPr algn="ctr"/>
            <a:r>
              <a:rPr lang="ja-JP" altLang="en-US" sz="800">
                <a:solidFill>
                  <a:srgbClr val="1B2024"/>
                </a:solidFill>
                <a:latin typeface="Hiragino Sans W3" panose="020B0300000000000000" pitchFamily="34" charset="-128"/>
                <a:ea typeface="Hiragino Sans W3" panose="020B0300000000000000" pitchFamily="34" charset="-128"/>
              </a:rPr>
              <a:t>日比谷</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新御茶ノ水</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綾瀬</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有楽町</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水天宮前</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押上</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永田町</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新宿三丁目</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池袋 </a:t>
            </a:r>
          </a:p>
        </p:txBody>
      </p:sp>
      <p:sp>
        <p:nvSpPr>
          <p:cNvPr id="24" name="正方形/長方形 23">
            <a:extLst>
              <a:ext uri="{FF2B5EF4-FFF2-40B4-BE49-F238E27FC236}">
                <a16:creationId xmlns:a16="http://schemas.microsoft.com/office/drawing/2014/main" id="{E1E03FDD-ADFD-F94B-B595-4F66F0ED40FD}"/>
              </a:ext>
            </a:extLst>
          </p:cNvPr>
          <p:cNvSpPr/>
          <p:nvPr/>
        </p:nvSpPr>
        <p:spPr>
          <a:xfrm>
            <a:off x="3877718" y="2150126"/>
            <a:ext cx="1067615" cy="3385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19</a:t>
            </a:r>
            <a:r>
              <a:rPr lang="ja-JP" altLang="en-US" sz="1600" b="1">
                <a:solidFill>
                  <a:srgbClr val="1B2024"/>
                </a:solidFill>
                <a:latin typeface="Hiragino Sans W7" panose="020B0400000000000000" pitchFamily="34" charset="-128"/>
                <a:ea typeface="Hiragino Sans W7" panose="020B0400000000000000" pitchFamily="34" charset="-128"/>
              </a:rPr>
              <a:t>駅</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25" name="正方形/長方形 24">
            <a:extLst>
              <a:ext uri="{FF2B5EF4-FFF2-40B4-BE49-F238E27FC236}">
                <a16:creationId xmlns:a16="http://schemas.microsoft.com/office/drawing/2014/main" id="{3F4645E5-9B73-DE4F-B69E-8D45D2DE3896}"/>
              </a:ext>
            </a:extLst>
          </p:cNvPr>
          <p:cNvSpPr/>
          <p:nvPr/>
        </p:nvSpPr>
        <p:spPr>
          <a:xfrm>
            <a:off x="3869329" y="2470235"/>
            <a:ext cx="1159056" cy="276999"/>
          </a:xfrm>
          <a:prstGeom prst="rect">
            <a:avLst/>
          </a:prstGeom>
        </p:spPr>
        <p:txBody>
          <a:bodyPr wrap="square">
            <a:spAutoFit/>
          </a:bodyPr>
          <a:lstStyle/>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23</a:t>
            </a:r>
            <a:r>
              <a:rPr lang="ja-JP" altLang="en-US" sz="1200" b="1">
                <a:solidFill>
                  <a:srgbClr val="1B2024"/>
                </a:solidFill>
                <a:latin typeface="Hiragino Sans W7" panose="020B0400000000000000" pitchFamily="34" charset="-128"/>
                <a:ea typeface="Hiragino Sans W7" panose="020B0400000000000000" pitchFamily="34" charset="-128"/>
              </a:rPr>
              <a:t>エリア </a:t>
            </a:r>
          </a:p>
        </p:txBody>
      </p:sp>
      <p:sp>
        <p:nvSpPr>
          <p:cNvPr id="28" name="正方形/長方形 27">
            <a:extLst>
              <a:ext uri="{FF2B5EF4-FFF2-40B4-BE49-F238E27FC236}">
                <a16:creationId xmlns:a16="http://schemas.microsoft.com/office/drawing/2014/main" id="{53005950-7A53-E849-96F9-F465DAD29614}"/>
              </a:ext>
            </a:extLst>
          </p:cNvPr>
          <p:cNvSpPr/>
          <p:nvPr/>
        </p:nvSpPr>
        <p:spPr>
          <a:xfrm>
            <a:off x="5755899" y="4265201"/>
            <a:ext cx="1722783" cy="769441"/>
          </a:xfrm>
          <a:prstGeom prst="rect">
            <a:avLst/>
          </a:prstGeom>
        </p:spPr>
        <p:txBody>
          <a:bodyPr wrap="square">
            <a:spAutoFit/>
          </a:bodyPr>
          <a:lstStyle/>
          <a:p>
            <a:pPr algn="ctr" fontAlgn="ctr"/>
            <a:r>
              <a:rPr lang="ja-JP" altLang="en-US" sz="1600" b="1">
                <a:solidFill>
                  <a:srgbClr val="1B2024"/>
                </a:solidFill>
                <a:latin typeface="Hiragino Sans W7" panose="020B0400000000000000" pitchFamily="34" charset="-128"/>
                <a:ea typeface="Hiragino Sans W7" panose="020B0400000000000000" pitchFamily="34" charset="-128"/>
              </a:rPr>
              <a:t>最大</a:t>
            </a:r>
            <a:r>
              <a:rPr lang="en-US" altLang="ja-JP" sz="1600" b="1" dirty="0">
                <a:solidFill>
                  <a:srgbClr val="1B2024"/>
                </a:solidFill>
                <a:latin typeface="Hiragino Sans W7" panose="020B0400000000000000" pitchFamily="34" charset="-128"/>
                <a:ea typeface="Hiragino Sans W7" panose="020B0400000000000000" pitchFamily="34" charset="-128"/>
              </a:rPr>
              <a:t>30</a:t>
            </a:r>
            <a:r>
              <a:rPr lang="ja-JP" altLang="en-US" sz="1600" b="1">
                <a:solidFill>
                  <a:srgbClr val="1B2024"/>
                </a:solidFill>
                <a:latin typeface="Hiragino Sans W7" panose="020B0400000000000000" pitchFamily="34" charset="-128"/>
                <a:ea typeface="Hiragino Sans W7" panose="020B0400000000000000" pitchFamily="34" charset="-128"/>
              </a:rPr>
              <a:t>秒</a:t>
            </a:r>
            <a:endParaRPr lang="en-US" altLang="ja-JP" sz="1600" b="1" dirty="0">
              <a:solidFill>
                <a:srgbClr val="1B2024"/>
              </a:solidFill>
              <a:latin typeface="Hiragino Sans W7" panose="020B0400000000000000" pitchFamily="34" charset="-128"/>
              <a:ea typeface="Hiragino Sans W7" panose="020B0400000000000000" pitchFamily="34" charset="-128"/>
            </a:endParaRPr>
          </a:p>
          <a:p>
            <a:pPr algn="ctr" fontAlgn="ct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800">
                <a:solidFill>
                  <a:srgbClr val="1B2024"/>
                </a:solidFill>
                <a:latin typeface="Hiragino Sans W3" panose="020B0300000000000000" pitchFamily="34" charset="-128"/>
                <a:ea typeface="Hiragino Sans W3" panose="020B0300000000000000" pitchFamily="34" charset="-128"/>
              </a:rPr>
              <a:t>動画</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fontAlgn="ctr"/>
            <a:r>
              <a:rPr lang="ja-JP" altLang="en-US" sz="800">
                <a:solidFill>
                  <a:srgbClr val="1B2024"/>
                </a:solidFill>
                <a:latin typeface="Hiragino Sans W3" panose="020B0300000000000000" pitchFamily="34" charset="-128"/>
                <a:ea typeface="Hiragino Sans W3" panose="020B0300000000000000" pitchFamily="34" charset="-128"/>
              </a:rPr>
              <a:t>音声無し</a:t>
            </a:r>
          </a:p>
        </p:txBody>
      </p:sp>
      <p:sp>
        <p:nvSpPr>
          <p:cNvPr id="30" name="正方形/長方形 29">
            <a:extLst>
              <a:ext uri="{FF2B5EF4-FFF2-40B4-BE49-F238E27FC236}">
                <a16:creationId xmlns:a16="http://schemas.microsoft.com/office/drawing/2014/main" id="{53F06A0E-6D68-984D-8178-81B499AC0D4E}"/>
              </a:ext>
            </a:extLst>
          </p:cNvPr>
          <p:cNvSpPr/>
          <p:nvPr/>
        </p:nvSpPr>
        <p:spPr>
          <a:xfrm>
            <a:off x="6078752" y="2765456"/>
            <a:ext cx="1009009" cy="892552"/>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a:t>
            </a:r>
            <a:r>
              <a:rPr lang="zh-TW" altLang="en-US" sz="1600" b="1" dirty="0">
                <a:solidFill>
                  <a:srgbClr val="1B2024"/>
                </a:solidFill>
                <a:latin typeface="Hiragino Sans W7" panose="020B0400000000000000" pitchFamily="34" charset="-128"/>
                <a:ea typeface="Hiragino Sans W7" panose="020B0400000000000000" pitchFamily="34" charset="-128"/>
              </a:rPr>
              <a:t>週間</a:t>
            </a:r>
            <a:br>
              <a:rPr lang="zh-TW" altLang="en-US" sz="1200" b="1" dirty="0">
                <a:solidFill>
                  <a:srgbClr val="1B2024"/>
                </a:solidFill>
                <a:latin typeface="Hiragino Sans W7" panose="020B0400000000000000" pitchFamily="34" charset="-128"/>
                <a:ea typeface="Hiragino Sans W7" panose="020B0400000000000000" pitchFamily="34" charset="-128"/>
              </a:rPr>
            </a:b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800" dirty="0">
                <a:solidFill>
                  <a:srgbClr val="1B2024"/>
                </a:solidFill>
                <a:latin typeface="Hiragino Sans W3" panose="020B0300000000000000" pitchFamily="34" charset="-128"/>
                <a:ea typeface="Hiragino Sans W3" panose="020B0300000000000000" pitchFamily="34" charset="-128"/>
              </a:rPr>
              <a:t>月曜日 </a:t>
            </a:r>
            <a:br>
              <a:rPr lang="zh-TW" altLang="en-US" sz="800" dirty="0">
                <a:solidFill>
                  <a:srgbClr val="1B2024"/>
                </a:solidFill>
                <a:latin typeface="Hiragino Sans W3" panose="020B0300000000000000" pitchFamily="34" charset="-128"/>
                <a:ea typeface="Hiragino Sans W3" panose="020B0300000000000000" pitchFamily="34" charset="-128"/>
              </a:rPr>
            </a:br>
            <a:r>
              <a:rPr lang="zh-TW" altLang="en-US" sz="800" dirty="0">
                <a:solidFill>
                  <a:srgbClr val="1B2024"/>
                </a:solidFill>
                <a:latin typeface="Hiragino Sans W3" panose="020B0300000000000000" pitchFamily="34" charset="-128"/>
                <a:ea typeface="Hiragino Sans W3" panose="020B0300000000000000" pitchFamily="34" charset="-128"/>
              </a:rPr>
              <a:t>午前</a:t>
            </a:r>
            <a:r>
              <a:rPr lang="en-US" altLang="zh-TW" sz="800" dirty="0">
                <a:solidFill>
                  <a:srgbClr val="1B2024"/>
                </a:solidFill>
                <a:latin typeface="Hiragino Sans W3" panose="020B0300000000000000" pitchFamily="34" charset="-128"/>
                <a:ea typeface="Hiragino Sans W3" panose="020B0300000000000000" pitchFamily="34" charset="-128"/>
              </a:rPr>
              <a:t>5</a:t>
            </a:r>
            <a:r>
              <a:rPr lang="zh-TW" altLang="en-US" sz="800" dirty="0">
                <a:solidFill>
                  <a:srgbClr val="1B2024"/>
                </a:solidFill>
                <a:latin typeface="Hiragino Sans W3" panose="020B0300000000000000" pitchFamily="34" charset="-128"/>
                <a:ea typeface="Hiragino Sans W3" panose="020B0300000000000000" pitchFamily="34" charset="-128"/>
              </a:rPr>
              <a:t>時</a:t>
            </a:r>
            <a:endParaRPr lang="en-US" altLang="zh-TW" sz="800" dirty="0">
              <a:solidFill>
                <a:srgbClr val="1B2024"/>
              </a:solidFill>
              <a:latin typeface="Hiragino Sans W3" panose="020B0300000000000000" pitchFamily="34" charset="-128"/>
              <a:ea typeface="Hiragino Sans W3" panose="020B0300000000000000" pitchFamily="34" charset="-128"/>
            </a:endParaRPr>
          </a:p>
          <a:p>
            <a:pPr algn="ctr" fontAlgn="ctr"/>
            <a:r>
              <a:rPr lang="zh-TW" altLang="en-US" sz="800" dirty="0">
                <a:solidFill>
                  <a:srgbClr val="1B2024"/>
                </a:solidFill>
                <a:latin typeface="Hiragino Sans W3" panose="020B0300000000000000" pitchFamily="34" charset="-128"/>
                <a:ea typeface="Hiragino Sans W3" panose="020B0300000000000000" pitchFamily="34" charset="-128"/>
              </a:rPr>
              <a:t>掲載開始</a:t>
            </a:r>
            <a:endParaRPr lang="en-US" altLang="zh-TW" sz="800" dirty="0">
              <a:solidFill>
                <a:srgbClr val="1B2024"/>
              </a:solidFill>
              <a:latin typeface="Hiragino Sans W3" panose="020B0300000000000000" pitchFamily="34" charset="-128"/>
              <a:ea typeface="Hiragino Sans W3" panose="020B0300000000000000" pitchFamily="34" charset="-128"/>
            </a:endParaRPr>
          </a:p>
        </p:txBody>
      </p:sp>
      <p:pic>
        <p:nvPicPr>
          <p:cNvPr id="31" name="図 30">
            <a:extLst>
              <a:ext uri="{FF2B5EF4-FFF2-40B4-BE49-F238E27FC236}">
                <a16:creationId xmlns:a16="http://schemas.microsoft.com/office/drawing/2014/main" id="{E44E3B97-13BC-384E-AC40-297F3212E9D9}"/>
              </a:ext>
            </a:extLst>
          </p:cNvPr>
          <p:cNvPicPr>
            <a:picLocks noChangeAspect="1"/>
          </p:cNvPicPr>
          <p:nvPr/>
        </p:nvPicPr>
        <p:blipFill rotWithShape="1">
          <a:blip r:embed="rId6"/>
          <a:srcRect t="-330815" r="48493" b="-639648"/>
          <a:stretch/>
        </p:blipFill>
        <p:spPr>
          <a:xfrm>
            <a:off x="6177222" y="4015292"/>
            <a:ext cx="858926" cy="120602"/>
          </a:xfrm>
          <a:prstGeom prst="rect">
            <a:avLst/>
          </a:prstGeom>
        </p:spPr>
      </p:pic>
      <p:sp>
        <p:nvSpPr>
          <p:cNvPr id="32" name="正方形/長方形 31">
            <a:extLst>
              <a:ext uri="{FF2B5EF4-FFF2-40B4-BE49-F238E27FC236}">
                <a16:creationId xmlns:a16="http://schemas.microsoft.com/office/drawing/2014/main" id="{35B1A446-4FE2-1B4C-99D4-6140DEC6B96F}"/>
              </a:ext>
            </a:extLst>
          </p:cNvPr>
          <p:cNvSpPr/>
          <p:nvPr/>
        </p:nvSpPr>
        <p:spPr>
          <a:xfrm>
            <a:off x="8849705" y="2860731"/>
            <a:ext cx="875899" cy="189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B3ACB919-B1A0-154F-96ED-1575DACADC72}"/>
              </a:ext>
            </a:extLst>
          </p:cNvPr>
          <p:cNvSpPr/>
          <p:nvPr/>
        </p:nvSpPr>
        <p:spPr>
          <a:xfrm>
            <a:off x="9929831" y="2828698"/>
            <a:ext cx="875899" cy="189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40" name="正方形/長方形 39">
            <a:extLst>
              <a:ext uri="{FF2B5EF4-FFF2-40B4-BE49-F238E27FC236}">
                <a16:creationId xmlns:a16="http://schemas.microsoft.com/office/drawing/2014/main" id="{D7A52258-0E87-9F47-A9F1-283E39DD7797}"/>
              </a:ext>
            </a:extLst>
          </p:cNvPr>
          <p:cNvSpPr/>
          <p:nvPr/>
        </p:nvSpPr>
        <p:spPr>
          <a:xfrm>
            <a:off x="4957430" y="2758295"/>
            <a:ext cx="1121798" cy="338554"/>
          </a:xfrm>
          <a:prstGeom prst="rect">
            <a:avLst/>
          </a:prstGeom>
        </p:spPr>
        <p:txBody>
          <a:bodyPr wrap="square">
            <a:spAutoFit/>
          </a:bodyPr>
          <a:lstStyle/>
          <a:p>
            <a:pPr algn="ctr" fontAlgn="ctr"/>
            <a:r>
              <a:rPr lang="zh-TW" altLang="en-US" sz="1600" b="1" dirty="0">
                <a:solidFill>
                  <a:srgbClr val="1B2024"/>
                </a:solidFill>
                <a:latin typeface="Hiragino Sans W7" panose="020B0400000000000000" pitchFamily="34" charset="-128"/>
                <a:ea typeface="Hiragino Sans W7" panose="020B0400000000000000" pitchFamily="34" charset="-128"/>
              </a:rPr>
              <a:t>放映回数</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pic>
        <p:nvPicPr>
          <p:cNvPr id="42" name="図 41">
            <a:extLst>
              <a:ext uri="{FF2B5EF4-FFF2-40B4-BE49-F238E27FC236}">
                <a16:creationId xmlns:a16="http://schemas.microsoft.com/office/drawing/2014/main" id="{AD12B6B3-AEF5-764F-A07E-EF5F9148D2CC}"/>
              </a:ext>
            </a:extLst>
          </p:cNvPr>
          <p:cNvPicPr>
            <a:picLocks noChangeAspect="1"/>
          </p:cNvPicPr>
          <p:nvPr/>
        </p:nvPicPr>
        <p:blipFill rotWithShape="1">
          <a:blip r:embed="rId6"/>
          <a:srcRect t="-330815" r="48493" b="-639648"/>
          <a:stretch/>
        </p:blipFill>
        <p:spPr>
          <a:xfrm>
            <a:off x="5112244" y="4010616"/>
            <a:ext cx="858926" cy="120602"/>
          </a:xfrm>
          <a:prstGeom prst="rect">
            <a:avLst/>
          </a:prstGeom>
        </p:spPr>
      </p:pic>
      <p:sp>
        <p:nvSpPr>
          <p:cNvPr id="43" name="正方形/長方形 42">
            <a:extLst>
              <a:ext uri="{FF2B5EF4-FFF2-40B4-BE49-F238E27FC236}">
                <a16:creationId xmlns:a16="http://schemas.microsoft.com/office/drawing/2014/main" id="{0FFEF6A5-E0E3-5A44-9B14-047BA379A030}"/>
              </a:ext>
            </a:extLst>
          </p:cNvPr>
          <p:cNvSpPr/>
          <p:nvPr/>
        </p:nvSpPr>
        <p:spPr>
          <a:xfrm>
            <a:off x="4957430" y="3165568"/>
            <a:ext cx="1121798" cy="523220"/>
          </a:xfrm>
          <a:prstGeom prst="rect">
            <a:avLst/>
          </a:prstGeom>
        </p:spPr>
        <p:txBody>
          <a:bodyPr wrap="square">
            <a:spAutoFit/>
          </a:bodyPr>
          <a:lstStyle/>
          <a:p>
            <a:pPr algn="ctr" fontAlgn="ctr"/>
            <a:r>
              <a:rPr lang="en-US" altLang="zh-TW" sz="1200" b="1" dirty="0">
                <a:solidFill>
                  <a:srgbClr val="1B2024"/>
                </a:solidFill>
                <a:latin typeface="Hiragino Sans W7" panose="020B0400000000000000" pitchFamily="34" charset="-128"/>
                <a:ea typeface="Hiragino Sans W7" panose="020B0400000000000000" pitchFamily="34" charset="-128"/>
              </a:rPr>
              <a:t>183,540</a:t>
            </a:r>
            <a:r>
              <a:rPr lang="zh-TW" altLang="en-US" sz="1200" b="1" dirty="0">
                <a:solidFill>
                  <a:srgbClr val="1B2024"/>
                </a:solidFill>
                <a:latin typeface="Hiragino Sans W7" panose="020B0400000000000000" pitchFamily="34" charset="-128"/>
                <a:ea typeface="Hiragino Sans W7" panose="020B0400000000000000" pitchFamily="34" charset="-128"/>
              </a:rPr>
              <a:t>回</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endParaRPr lang="en-US" altLang="ja-JP" sz="800" b="1" dirty="0">
              <a:solidFill>
                <a:srgbClr val="FF0000"/>
              </a:solidFill>
              <a:latin typeface="Hiragino Sans W7" panose="020B0400000000000000" pitchFamily="34" charset="-128"/>
              <a:ea typeface="Hiragino Sans W7" panose="020B0400000000000000" pitchFamily="34" charset="-128"/>
            </a:endParaRPr>
          </a:p>
          <a:p>
            <a:pPr algn="ctr" fontAlgn="ctr"/>
            <a:r>
              <a:rPr lang="ja-JP" altLang="en-US" sz="800">
                <a:solidFill>
                  <a:srgbClr val="1B2024"/>
                </a:solidFill>
                <a:latin typeface="Hiragino Sans W3" panose="020B0300000000000000" pitchFamily="34" charset="-128"/>
                <a:ea typeface="Hiragino Sans W3" panose="020B0300000000000000" pitchFamily="34" charset="-128"/>
              </a:rPr>
              <a:t>最低保障率</a:t>
            </a:r>
            <a:r>
              <a:rPr lang="en-US" altLang="ja-JP" sz="800" dirty="0">
                <a:solidFill>
                  <a:srgbClr val="1B2024"/>
                </a:solidFill>
                <a:latin typeface="Hiragino Sans W3" panose="020B0300000000000000" pitchFamily="34" charset="-128"/>
                <a:ea typeface="Hiragino Sans W3" panose="020B0300000000000000" pitchFamily="34" charset="-128"/>
              </a:rPr>
              <a:t>90%</a:t>
            </a:r>
            <a:endParaRPr lang="en-US" altLang="zh-TW" sz="800" dirty="0">
              <a:solidFill>
                <a:srgbClr val="1B2024"/>
              </a:solidFill>
              <a:latin typeface="Hiragino Sans W3" panose="020B0300000000000000" pitchFamily="34" charset="-128"/>
              <a:ea typeface="Hiragino Sans W3" panose="020B0300000000000000" pitchFamily="34" charset="-128"/>
            </a:endParaRPr>
          </a:p>
        </p:txBody>
      </p:sp>
      <p:sp>
        <p:nvSpPr>
          <p:cNvPr id="45" name="正方形/長方形 44">
            <a:extLst>
              <a:ext uri="{FF2B5EF4-FFF2-40B4-BE49-F238E27FC236}">
                <a16:creationId xmlns:a16="http://schemas.microsoft.com/office/drawing/2014/main" id="{69272350-E2BD-2E40-A4A7-FC9E834F9C72}"/>
              </a:ext>
            </a:extLst>
          </p:cNvPr>
          <p:cNvSpPr/>
          <p:nvPr/>
        </p:nvSpPr>
        <p:spPr>
          <a:xfrm>
            <a:off x="7207234" y="2150876"/>
            <a:ext cx="1477818" cy="830997"/>
          </a:xfrm>
          <a:prstGeom prst="rect">
            <a:avLst/>
          </a:prstGeom>
        </p:spPr>
        <p:txBody>
          <a:bodyPr wrap="square">
            <a:spAutoFit/>
          </a:bodyPr>
          <a:lstStyle/>
          <a:p>
            <a:pPr fontAlgn="ctr"/>
            <a:r>
              <a:rPr lang="ja-JP" altLang="en-US" sz="1200" b="1">
                <a:solidFill>
                  <a:srgbClr val="1B2024"/>
                </a:solidFill>
                <a:latin typeface="Hiragino Sans W7" panose="020B0400000000000000" pitchFamily="34" charset="-128"/>
                <a:ea typeface="Hiragino Sans W7" panose="020B0400000000000000" pitchFamily="34" charset="-128"/>
              </a:rPr>
              <a:t>丸ノ内線</a:t>
            </a:r>
            <a:r>
              <a:rPr lang="en-US" altLang="ja-JP" sz="1200" b="1" dirty="0">
                <a:solidFill>
                  <a:srgbClr val="1B2024"/>
                </a:solidFill>
                <a:latin typeface="Hiragino Sans W7" panose="020B0400000000000000" pitchFamily="34" charset="-128"/>
                <a:ea typeface="Hiragino Sans W7" panose="020B0400000000000000" pitchFamily="34" charset="-128"/>
              </a:rPr>
              <a:t>6</a:t>
            </a:r>
            <a:r>
              <a:rPr lang="ja-JP" altLang="en-US" sz="1200" b="1">
                <a:solidFill>
                  <a:srgbClr val="1B2024"/>
                </a:solidFill>
                <a:latin typeface="Hiragino Sans W7" panose="020B0400000000000000" pitchFamily="34" charset="-128"/>
                <a:ea typeface="Hiragino Sans W7" panose="020B0400000000000000" pitchFamily="34" charset="-128"/>
              </a:rPr>
              <a:t>駅</a:t>
            </a:r>
            <a:r>
              <a:rPr lang="en-US" altLang="ja-JP" sz="1200" b="1">
                <a:solidFill>
                  <a:srgbClr val="1B2024"/>
                </a:solidFill>
                <a:latin typeface="Hiragino Sans W7" panose="020B0400000000000000" pitchFamily="34" charset="-128"/>
                <a:ea typeface="Hiragino Sans W7" panose="020B0400000000000000" pitchFamily="34" charset="-128"/>
              </a:rPr>
              <a:t>71</a:t>
            </a:r>
            <a:r>
              <a:rPr lang="ja-JP" altLang="en-US" sz="1200" b="1">
                <a:solidFill>
                  <a:srgbClr val="1B2024"/>
                </a:solidFill>
                <a:latin typeface="Hiragino Sans W7" panose="020B0400000000000000" pitchFamily="34" charset="-128"/>
                <a:ea typeface="Hiragino Sans W7" panose="020B0400000000000000" pitchFamily="34" charset="-128"/>
              </a:rPr>
              <a:t>面のホームにて</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fontAlgn="ctr"/>
            <a:r>
              <a:rPr lang="ja-JP" altLang="en-US" sz="1200" b="1">
                <a:solidFill>
                  <a:srgbClr val="1B2024"/>
                </a:solidFill>
                <a:latin typeface="Hiragino Sans W7" panose="020B0400000000000000" pitchFamily="34" charset="-128"/>
                <a:ea typeface="Hiragino Sans W7" panose="020B0400000000000000" pitchFamily="34" charset="-128"/>
              </a:rPr>
              <a:t>時間帯毎・駅指定</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fontAlgn="ctr"/>
            <a:r>
              <a:rPr lang="ja-JP" altLang="en-US" sz="1200" b="1">
                <a:solidFill>
                  <a:srgbClr val="1B2024"/>
                </a:solidFill>
                <a:latin typeface="Hiragino Sans W7" panose="020B0400000000000000" pitchFamily="34" charset="-128"/>
                <a:ea typeface="Hiragino Sans W7" panose="020B0400000000000000" pitchFamily="34" charset="-128"/>
              </a:rPr>
              <a:t>にて映像を放映</a:t>
            </a:r>
          </a:p>
        </p:txBody>
      </p:sp>
      <p:sp>
        <p:nvSpPr>
          <p:cNvPr id="46" name="正方形/長方形 45">
            <a:extLst>
              <a:ext uri="{FF2B5EF4-FFF2-40B4-BE49-F238E27FC236}">
                <a16:creationId xmlns:a16="http://schemas.microsoft.com/office/drawing/2014/main" id="{FDDE2FDA-C9B2-A045-9330-440A31F651D0}"/>
              </a:ext>
            </a:extLst>
          </p:cNvPr>
          <p:cNvSpPr/>
          <p:nvPr/>
        </p:nvSpPr>
        <p:spPr>
          <a:xfrm>
            <a:off x="7241575" y="3278945"/>
            <a:ext cx="1477818" cy="461665"/>
          </a:xfrm>
          <a:prstGeom prst="rect">
            <a:avLst/>
          </a:prstGeom>
        </p:spPr>
        <p:txBody>
          <a:bodyPr wrap="square">
            <a:spAutoFit/>
          </a:bodyPr>
          <a:lstStyle/>
          <a:p>
            <a:pPr fontAlgn="ctr"/>
            <a:r>
              <a:rPr lang="ja-JP" altLang="en-US" sz="800">
                <a:solidFill>
                  <a:srgbClr val="1B2024"/>
                </a:solidFill>
                <a:latin typeface="Hiragino Sans W3" panose="020B0300000000000000" pitchFamily="34" charset="-128"/>
                <a:ea typeface="Hiragino Sans W3" panose="020B0300000000000000" pitchFamily="34" charset="-128"/>
              </a:rPr>
              <a:t>東京メトロ</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fontAlgn="ctr"/>
            <a:r>
              <a:rPr lang="ja-JP" altLang="en-US" sz="800">
                <a:solidFill>
                  <a:srgbClr val="1B2024"/>
                </a:solidFill>
                <a:latin typeface="Hiragino Sans W3" panose="020B0300000000000000" pitchFamily="34" charset="-128"/>
                <a:ea typeface="Hiragino Sans W3" panose="020B0300000000000000" pitchFamily="34" charset="-128"/>
              </a:rPr>
              <a:t>丸ノ内線</a:t>
            </a:r>
            <a:r>
              <a:rPr lang="en-US" altLang="ja-JP" sz="800" dirty="0">
                <a:solidFill>
                  <a:srgbClr val="1B2024"/>
                </a:solidFill>
                <a:latin typeface="Hiragino Sans W3" panose="020B0300000000000000" pitchFamily="34" charset="-128"/>
                <a:ea typeface="Hiragino Sans W3" panose="020B0300000000000000" pitchFamily="34" charset="-128"/>
              </a:rPr>
              <a:t>6</a:t>
            </a:r>
            <a:r>
              <a:rPr lang="ja-JP" altLang="en-US" sz="800">
                <a:solidFill>
                  <a:srgbClr val="1B2024"/>
                </a:solidFill>
                <a:latin typeface="Hiragino Sans W3" panose="020B0300000000000000" pitchFamily="34" charset="-128"/>
                <a:ea typeface="Hiragino Sans W3" panose="020B0300000000000000" pitchFamily="34" charset="-128"/>
              </a:rPr>
              <a:t>駅の</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fontAlgn="ctr"/>
            <a:r>
              <a:rPr lang="ja-JP" altLang="en-US" sz="800">
                <a:solidFill>
                  <a:srgbClr val="1B2024"/>
                </a:solidFill>
                <a:latin typeface="Hiragino Sans W3" panose="020B0300000000000000" pitchFamily="34" charset="-128"/>
                <a:ea typeface="Hiragino Sans W3" panose="020B0300000000000000" pitchFamily="34" charset="-128"/>
              </a:rPr>
              <a:t>ホームに合計</a:t>
            </a:r>
            <a:r>
              <a:rPr lang="en-US" altLang="ja-JP" sz="800">
                <a:solidFill>
                  <a:srgbClr val="1B2024"/>
                </a:solidFill>
                <a:latin typeface="Hiragino Sans W3" panose="020B0300000000000000" pitchFamily="34" charset="-128"/>
                <a:ea typeface="Hiragino Sans W3" panose="020B0300000000000000" pitchFamily="34" charset="-128"/>
              </a:rPr>
              <a:t>71</a:t>
            </a:r>
            <a:r>
              <a:rPr lang="ja-JP" altLang="en-US" sz="800">
                <a:solidFill>
                  <a:srgbClr val="1B2024"/>
                </a:solidFill>
                <a:latin typeface="Hiragino Sans W3" panose="020B0300000000000000" pitchFamily="34" charset="-128"/>
                <a:ea typeface="Hiragino Sans W3" panose="020B0300000000000000" pitchFamily="34" charset="-128"/>
              </a:rPr>
              <a:t>面設置。 </a:t>
            </a:r>
          </a:p>
        </p:txBody>
      </p:sp>
      <p:sp>
        <p:nvSpPr>
          <p:cNvPr id="47" name="正方形/長方形 46">
            <a:extLst>
              <a:ext uri="{FF2B5EF4-FFF2-40B4-BE49-F238E27FC236}">
                <a16:creationId xmlns:a16="http://schemas.microsoft.com/office/drawing/2014/main" id="{2B838EF2-BE8F-AD44-8D1F-3DEC793AAAEE}"/>
              </a:ext>
            </a:extLst>
          </p:cNvPr>
          <p:cNvSpPr/>
          <p:nvPr/>
        </p:nvSpPr>
        <p:spPr>
          <a:xfrm>
            <a:off x="7241575" y="3789027"/>
            <a:ext cx="1477818" cy="707886"/>
          </a:xfrm>
          <a:prstGeom prst="rect">
            <a:avLst/>
          </a:prstGeom>
        </p:spPr>
        <p:txBody>
          <a:bodyPr wrap="square">
            <a:spAutoFit/>
          </a:bodyPr>
          <a:lstStyle/>
          <a:p>
            <a:pPr fontAlgn="ctr"/>
            <a:r>
              <a:rPr lang="ja-JP" altLang="en-US" sz="800" dirty="0">
                <a:solidFill>
                  <a:srgbClr val="1B2024"/>
                </a:solidFill>
                <a:latin typeface="Hiragino Sans W3" panose="020B0300000000000000" pitchFamily="34" charset="-128"/>
                <a:ea typeface="Hiragino Sans W3" panose="020B0300000000000000" pitchFamily="34" charset="-128"/>
              </a:rPr>
              <a:t>時間帯毎のタイム販売</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fontAlgn="ct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dirty="0">
                <a:solidFill>
                  <a:srgbClr val="1B2024"/>
                </a:solidFill>
                <a:latin typeface="Hiragino Sans W3" panose="020B0300000000000000" pitchFamily="34" charset="-128"/>
                <a:ea typeface="Hiragino Sans W3" panose="020B0300000000000000" pitchFamily="34" charset="-128"/>
              </a:rPr>
              <a:t>出社時感・退社時間</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dirty="0">
                <a:solidFill>
                  <a:srgbClr val="1B2024"/>
                </a:solidFill>
                <a:latin typeface="Hiragino Sans W3" panose="020B0300000000000000" pitchFamily="34" charset="-128"/>
                <a:ea typeface="Hiragino Sans W3" panose="020B0300000000000000" pitchFamily="34" charset="-128"/>
              </a:rPr>
              <a:t>等</a:t>
            </a:r>
            <a:r>
              <a:rPr lang="en-US" altLang="ja-JP" sz="800" dirty="0">
                <a:solidFill>
                  <a:srgbClr val="1B2024"/>
                </a:solidFill>
                <a:latin typeface="Hiragino Sans W3" panose="020B0300000000000000" pitchFamily="34" charset="-128"/>
                <a:ea typeface="Hiragino Sans W3" panose="020B0300000000000000" pitchFamily="34" charset="-128"/>
              </a:rPr>
              <a:t>)</a:t>
            </a:r>
          </a:p>
          <a:p>
            <a:pPr fontAlgn="ctr"/>
            <a:r>
              <a:rPr lang="ja-JP" altLang="en-US" sz="800" dirty="0">
                <a:solidFill>
                  <a:srgbClr val="1B2024"/>
                </a:solidFill>
                <a:latin typeface="Hiragino Sans W3" panose="020B0300000000000000" pitchFamily="34" charset="-128"/>
                <a:ea typeface="Hiragino Sans W3" panose="020B0300000000000000" pitchFamily="34" charset="-128"/>
              </a:rPr>
              <a:t>や駅指定による配信など</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fontAlgn="ctr"/>
            <a:r>
              <a:rPr lang="ja-JP" altLang="en-US" sz="800" dirty="0">
                <a:solidFill>
                  <a:srgbClr val="1B2024"/>
                </a:solidFill>
                <a:latin typeface="Hiragino Sans W3" panose="020B0300000000000000" pitchFamily="34" charset="-128"/>
                <a:ea typeface="Hiragino Sans W3" panose="020B0300000000000000" pitchFamily="34" charset="-128"/>
              </a:rPr>
              <a:t>様々なニーズに応じて活用可能となります。</a:t>
            </a:r>
          </a:p>
        </p:txBody>
      </p:sp>
      <p:sp>
        <p:nvSpPr>
          <p:cNvPr id="48" name="正方形/長方形 47">
            <a:extLst>
              <a:ext uri="{FF2B5EF4-FFF2-40B4-BE49-F238E27FC236}">
                <a16:creationId xmlns:a16="http://schemas.microsoft.com/office/drawing/2014/main" id="{88E15B26-19F3-4543-AD1C-F4B512EB2A9A}"/>
              </a:ext>
            </a:extLst>
          </p:cNvPr>
          <p:cNvSpPr/>
          <p:nvPr/>
        </p:nvSpPr>
        <p:spPr>
          <a:xfrm>
            <a:off x="8816949" y="2857903"/>
            <a:ext cx="887511" cy="954107"/>
          </a:xfrm>
          <a:prstGeom prst="rect">
            <a:avLst/>
          </a:prstGeom>
        </p:spPr>
        <p:txBody>
          <a:bodyPr wrap="square">
            <a:spAutoFit/>
          </a:bodyPr>
          <a:lstStyle/>
          <a:p>
            <a:pPr algn="ctr"/>
            <a:r>
              <a:rPr lang="ja-JP" altLang="en-US" sz="800">
                <a:solidFill>
                  <a:srgbClr val="1B2024"/>
                </a:solidFill>
                <a:latin typeface="Hiragino Sans W3" panose="020B0300000000000000" pitchFamily="34" charset="-128"/>
                <a:ea typeface="Hiragino Sans W3" panose="020B0300000000000000" pitchFamily="34" charset="-128"/>
              </a:rPr>
              <a:t>東京</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銀座</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赤坂見附</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新宿三丁目</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新宿</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a:r>
              <a:rPr lang="ja-JP" altLang="en-US" sz="800">
                <a:solidFill>
                  <a:srgbClr val="1B2024"/>
                </a:solidFill>
                <a:latin typeface="Hiragino Sans W3" panose="020B0300000000000000" pitchFamily="34" charset="-128"/>
                <a:ea typeface="Hiragino Sans W3" panose="020B0300000000000000" pitchFamily="34" charset="-128"/>
              </a:rPr>
              <a:t>中野坂上 </a:t>
            </a:r>
          </a:p>
          <a:p>
            <a:pPr algn="ct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49" name="正方形/長方形 48">
            <a:extLst>
              <a:ext uri="{FF2B5EF4-FFF2-40B4-BE49-F238E27FC236}">
                <a16:creationId xmlns:a16="http://schemas.microsoft.com/office/drawing/2014/main" id="{0430075D-20F0-CE4F-A093-E63B0312D6B2}"/>
              </a:ext>
            </a:extLst>
          </p:cNvPr>
          <p:cNvSpPr/>
          <p:nvPr/>
        </p:nvSpPr>
        <p:spPr>
          <a:xfrm>
            <a:off x="8723214" y="2128053"/>
            <a:ext cx="1067615" cy="3385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6</a:t>
            </a:r>
            <a:r>
              <a:rPr lang="ja-JP" altLang="en-US" sz="1600" b="1">
                <a:solidFill>
                  <a:srgbClr val="1B2024"/>
                </a:solidFill>
                <a:latin typeface="Hiragino Sans W7" panose="020B0400000000000000" pitchFamily="34" charset="-128"/>
                <a:ea typeface="Hiragino Sans W7" panose="020B0400000000000000" pitchFamily="34" charset="-128"/>
              </a:rPr>
              <a:t>駅</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50" name="正方形/長方形 49">
            <a:extLst>
              <a:ext uri="{FF2B5EF4-FFF2-40B4-BE49-F238E27FC236}">
                <a16:creationId xmlns:a16="http://schemas.microsoft.com/office/drawing/2014/main" id="{D09A71A9-D6E5-0748-A7E8-3C3F86222F0B}"/>
              </a:ext>
            </a:extLst>
          </p:cNvPr>
          <p:cNvSpPr/>
          <p:nvPr/>
        </p:nvSpPr>
        <p:spPr>
          <a:xfrm>
            <a:off x="8856912" y="2423530"/>
            <a:ext cx="800219" cy="276999"/>
          </a:xfrm>
          <a:prstGeom prst="rect">
            <a:avLst/>
          </a:prstGeom>
        </p:spPr>
        <p:txBody>
          <a:bodyPr wrap="none">
            <a:spAutoFit/>
          </a:bodyPr>
          <a:lstStyle/>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丸ノ内線</a:t>
            </a:r>
          </a:p>
        </p:txBody>
      </p:sp>
      <p:sp>
        <p:nvSpPr>
          <p:cNvPr id="51" name="正方形/長方形 50">
            <a:extLst>
              <a:ext uri="{FF2B5EF4-FFF2-40B4-BE49-F238E27FC236}">
                <a16:creationId xmlns:a16="http://schemas.microsoft.com/office/drawing/2014/main" id="{718910BE-CD99-BF48-BEC0-AB6C13A15A33}"/>
              </a:ext>
            </a:extLst>
          </p:cNvPr>
          <p:cNvSpPr/>
          <p:nvPr/>
        </p:nvSpPr>
        <p:spPr>
          <a:xfrm>
            <a:off x="9887862" y="2910258"/>
            <a:ext cx="875899" cy="1899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pic>
        <p:nvPicPr>
          <p:cNvPr id="54" name="図 53">
            <a:extLst>
              <a:ext uri="{FF2B5EF4-FFF2-40B4-BE49-F238E27FC236}">
                <a16:creationId xmlns:a16="http://schemas.microsoft.com/office/drawing/2014/main" id="{38FDB2C8-E515-7F48-8274-A032EE53CA87}"/>
              </a:ext>
            </a:extLst>
          </p:cNvPr>
          <p:cNvPicPr>
            <a:picLocks noChangeAspect="1"/>
          </p:cNvPicPr>
          <p:nvPr/>
        </p:nvPicPr>
        <p:blipFill rotWithShape="1">
          <a:blip r:embed="rId6"/>
          <a:srcRect t="-330815" r="48493" b="-639648"/>
          <a:stretch/>
        </p:blipFill>
        <p:spPr>
          <a:xfrm>
            <a:off x="10980848" y="3975710"/>
            <a:ext cx="858926" cy="120602"/>
          </a:xfrm>
          <a:prstGeom prst="rect">
            <a:avLst/>
          </a:prstGeom>
        </p:spPr>
      </p:pic>
      <p:pic>
        <p:nvPicPr>
          <p:cNvPr id="57" name="図 56">
            <a:extLst>
              <a:ext uri="{FF2B5EF4-FFF2-40B4-BE49-F238E27FC236}">
                <a16:creationId xmlns:a16="http://schemas.microsoft.com/office/drawing/2014/main" id="{695B10FE-5DA6-1549-9270-1E6F2AB05A01}"/>
              </a:ext>
            </a:extLst>
          </p:cNvPr>
          <p:cNvPicPr>
            <a:picLocks noChangeAspect="1"/>
          </p:cNvPicPr>
          <p:nvPr/>
        </p:nvPicPr>
        <p:blipFill rotWithShape="1">
          <a:blip r:embed="rId6"/>
          <a:srcRect t="-330815" r="48493" b="-639648"/>
          <a:stretch/>
        </p:blipFill>
        <p:spPr>
          <a:xfrm>
            <a:off x="9915870" y="3971034"/>
            <a:ext cx="858926" cy="120602"/>
          </a:xfrm>
          <a:prstGeom prst="rect">
            <a:avLst/>
          </a:prstGeom>
        </p:spPr>
      </p:pic>
      <p:pic>
        <p:nvPicPr>
          <p:cNvPr id="62" name="図 61" descr="天井, 屋内, モニター, 画面 が含まれている画像&#10;&#10;自動的に生成された説明">
            <a:extLst>
              <a:ext uri="{FF2B5EF4-FFF2-40B4-BE49-F238E27FC236}">
                <a16:creationId xmlns:a16="http://schemas.microsoft.com/office/drawing/2014/main" id="{8A1093E8-228A-E841-8FCF-D4DF8BAC3835}"/>
              </a:ext>
            </a:extLst>
          </p:cNvPr>
          <p:cNvPicPr>
            <a:picLocks noChangeAspect="1"/>
          </p:cNvPicPr>
          <p:nvPr/>
        </p:nvPicPr>
        <p:blipFill>
          <a:blip r:embed="rId7"/>
          <a:stretch>
            <a:fillRect/>
          </a:stretch>
        </p:blipFill>
        <p:spPr>
          <a:xfrm>
            <a:off x="7318057" y="4742412"/>
            <a:ext cx="1259300" cy="863116"/>
          </a:xfrm>
          <a:prstGeom prst="rect">
            <a:avLst/>
          </a:prstGeom>
        </p:spPr>
      </p:pic>
      <p:sp>
        <p:nvSpPr>
          <p:cNvPr id="63" name="正方形/長方形 62">
            <a:extLst>
              <a:ext uri="{FF2B5EF4-FFF2-40B4-BE49-F238E27FC236}">
                <a16:creationId xmlns:a16="http://schemas.microsoft.com/office/drawing/2014/main" id="{508F22C6-75F3-6E4D-B958-AC61E90610C4}"/>
              </a:ext>
            </a:extLst>
          </p:cNvPr>
          <p:cNvSpPr/>
          <p:nvPr/>
        </p:nvSpPr>
        <p:spPr>
          <a:xfrm>
            <a:off x="262145" y="6027215"/>
            <a:ext cx="11715720" cy="338554"/>
          </a:xfrm>
          <a:prstGeom prst="rect">
            <a:avLst/>
          </a:prstGeom>
        </p:spPr>
        <p:txBody>
          <a:bodyPr wrap="square">
            <a:spAutoFit/>
          </a:bodyPr>
          <a:lstStyle/>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申込み状況により、ご希望メニューへの連携不可の可能性がございます。事前に弊社営業担当までご相談ください。</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駅改良工事等により、放映箇所・面数が変更になる場合があります。 </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販売状況や全体の調整等の都合により、</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ja-JP" altLang="en-US" sz="800">
                <a:solidFill>
                  <a:srgbClr val="1B2024"/>
                </a:solidFill>
                <a:latin typeface="Hiragino Sans W3" panose="020B0300000000000000" pitchFamily="34" charset="-128"/>
                <a:ea typeface="Hiragino Sans W3" panose="020B0300000000000000" pitchFamily="34" charset="-128"/>
              </a:rPr>
              <a:t>各種設定販売枠数が増減する場合があります。</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すべての放映内容について事前審査が必要です。</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広告到達人数は、掲出駅の平均利用者に広告注視率（ビデオリサーチ「</a:t>
            </a:r>
            <a:r>
              <a:rPr lang="en" altLang="ja-JP" sz="800" dirty="0">
                <a:solidFill>
                  <a:srgbClr val="1B2024"/>
                </a:solidFill>
                <a:latin typeface="Hiragino Sans W3" panose="020B0300000000000000" pitchFamily="34" charset="-128"/>
                <a:ea typeface="Hiragino Sans W3" panose="020B0300000000000000" pitchFamily="34" charset="-128"/>
              </a:rPr>
              <a:t>SOTO</a:t>
            </a:r>
            <a:r>
              <a:rPr lang="ja-JP" altLang="en" sz="80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調べ）を掛け合わせて算出。</a:t>
            </a:r>
          </a:p>
        </p:txBody>
      </p:sp>
      <p:pic>
        <p:nvPicPr>
          <p:cNvPr id="65" name="図 64">
            <a:extLst>
              <a:ext uri="{FF2B5EF4-FFF2-40B4-BE49-F238E27FC236}">
                <a16:creationId xmlns:a16="http://schemas.microsoft.com/office/drawing/2014/main" id="{8533F669-30D2-0247-AA69-A6C339426B49}"/>
              </a:ext>
            </a:extLst>
          </p:cNvPr>
          <p:cNvPicPr>
            <a:picLocks noChangeAspect="1"/>
          </p:cNvPicPr>
          <p:nvPr/>
        </p:nvPicPr>
        <p:blipFill>
          <a:blip r:embed="rId8"/>
          <a:stretch>
            <a:fillRect/>
          </a:stretch>
        </p:blipFill>
        <p:spPr>
          <a:xfrm>
            <a:off x="179558" y="157721"/>
            <a:ext cx="2248192" cy="709955"/>
          </a:xfrm>
          <a:prstGeom prst="rect">
            <a:avLst/>
          </a:prstGeom>
        </p:spPr>
      </p:pic>
      <p:sp>
        <p:nvSpPr>
          <p:cNvPr id="66" name="正方形/長方形 65">
            <a:extLst>
              <a:ext uri="{FF2B5EF4-FFF2-40B4-BE49-F238E27FC236}">
                <a16:creationId xmlns:a16="http://schemas.microsoft.com/office/drawing/2014/main" id="{CEB7EFE6-1073-FA45-BCAA-32595D6F0D79}"/>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東京メトロ連携</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61" name="図 60">
            <a:extLst>
              <a:ext uri="{FF2B5EF4-FFF2-40B4-BE49-F238E27FC236}">
                <a16:creationId xmlns:a16="http://schemas.microsoft.com/office/drawing/2014/main" id="{24F730B0-416B-4790-99FE-414FF091FA2D}"/>
              </a:ext>
            </a:extLst>
          </p:cNvPr>
          <p:cNvPicPr>
            <a:picLocks noChangeAspect="1"/>
          </p:cNvPicPr>
          <p:nvPr/>
        </p:nvPicPr>
        <p:blipFill>
          <a:blip r:embed="rId9"/>
          <a:stretch>
            <a:fillRect/>
          </a:stretch>
        </p:blipFill>
        <p:spPr>
          <a:xfrm>
            <a:off x="11244028" y="267395"/>
            <a:ext cx="694768" cy="595041"/>
          </a:xfrm>
          <a:prstGeom prst="rect">
            <a:avLst/>
          </a:prstGeom>
        </p:spPr>
      </p:pic>
      <p:sp>
        <p:nvSpPr>
          <p:cNvPr id="64" name="正方形/長方形 63">
            <a:extLst>
              <a:ext uri="{FF2B5EF4-FFF2-40B4-BE49-F238E27FC236}">
                <a16:creationId xmlns:a16="http://schemas.microsoft.com/office/drawing/2014/main" id="{70670EBC-59B8-9540-BE53-272840C1C7B1}"/>
              </a:ext>
            </a:extLst>
          </p:cNvPr>
          <p:cNvSpPr/>
          <p:nvPr/>
        </p:nvSpPr>
        <p:spPr>
          <a:xfrm>
            <a:off x="4957430" y="4253591"/>
            <a:ext cx="1121798" cy="584775"/>
          </a:xfrm>
          <a:prstGeom prst="rect">
            <a:avLst/>
          </a:prstGeom>
        </p:spPr>
        <p:txBody>
          <a:bodyPr wrap="square">
            <a:spAutoFit/>
          </a:bodyPr>
          <a:lstStyle/>
          <a:p>
            <a:pPr algn="ctr" fontAlgn="ctr"/>
            <a:r>
              <a:rPr lang="zh-TW" altLang="en-US" sz="1600" b="1" dirty="0">
                <a:solidFill>
                  <a:srgbClr val="1B2024"/>
                </a:solidFill>
                <a:latin typeface="Hiragino Sans W7" panose="020B0400000000000000" pitchFamily="34" charset="-128"/>
                <a:ea typeface="Hiragino Sans W7" panose="020B0400000000000000" pitchFamily="34" charset="-128"/>
              </a:rPr>
              <a:t>広告到達</a:t>
            </a:r>
            <a:endParaRPr lang="en-US" altLang="zh-TW" sz="16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1600" b="1" dirty="0">
                <a:solidFill>
                  <a:srgbClr val="1B2024"/>
                </a:solidFill>
                <a:latin typeface="Hiragino Sans W7" panose="020B0400000000000000" pitchFamily="34" charset="-128"/>
                <a:ea typeface="Hiragino Sans W7" panose="020B0400000000000000" pitchFamily="34" charset="-128"/>
              </a:rPr>
              <a:t>人数</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78" name="正方形/長方形 77">
            <a:extLst>
              <a:ext uri="{FF2B5EF4-FFF2-40B4-BE49-F238E27FC236}">
                <a16:creationId xmlns:a16="http://schemas.microsoft.com/office/drawing/2014/main" id="{EE7CE1BA-5D37-8E43-8998-7F05142F8A7C}"/>
              </a:ext>
            </a:extLst>
          </p:cNvPr>
          <p:cNvSpPr/>
          <p:nvPr/>
        </p:nvSpPr>
        <p:spPr>
          <a:xfrm>
            <a:off x="4919655" y="4937231"/>
            <a:ext cx="1259299" cy="523220"/>
          </a:xfrm>
          <a:prstGeom prst="rect">
            <a:avLst/>
          </a:prstGeom>
        </p:spPr>
        <p:txBody>
          <a:bodyPr wrap="square">
            <a:spAutoFit/>
          </a:bodyPr>
          <a:lstStyle/>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2,617,230</a:t>
            </a:r>
            <a:r>
              <a:rPr lang="ja-JP" altLang="en-US" sz="1200" b="1">
                <a:solidFill>
                  <a:srgbClr val="1B2024"/>
                </a:solidFill>
                <a:latin typeface="Hiragino Sans W7" panose="020B0400000000000000" pitchFamily="34" charset="-128"/>
                <a:ea typeface="Hiragino Sans W7" panose="020B0400000000000000" pitchFamily="34" charset="-128"/>
              </a:rPr>
              <a:t>人</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endParaRPr lang="en-US" altLang="ja-JP" sz="800" b="1" dirty="0">
              <a:solidFill>
                <a:srgbClr val="FF0000"/>
              </a:solidFill>
              <a:latin typeface="Hiragino Sans W7" panose="020B0400000000000000" pitchFamily="34" charset="-128"/>
              <a:ea typeface="Hiragino Sans W7" panose="020B0400000000000000" pitchFamily="34" charset="-128"/>
            </a:endParaRPr>
          </a:p>
          <a:p>
            <a:pPr algn="ctr" fontAlgn="ctr"/>
            <a:r>
              <a:rPr lang="en-US" altLang="ja-JP" sz="800" dirty="0">
                <a:solidFill>
                  <a:srgbClr val="1B2024"/>
                </a:solidFill>
                <a:latin typeface="Hiragino Sans W3" panose="020B0300000000000000" pitchFamily="34" charset="-128"/>
                <a:ea typeface="Hiragino Sans W3" panose="020B0300000000000000" pitchFamily="34" charset="-128"/>
              </a:rPr>
              <a:t>※1</a:t>
            </a:r>
            <a:endParaRPr lang="en-US" altLang="zh-TW" sz="800" dirty="0">
              <a:solidFill>
                <a:srgbClr val="1B2024"/>
              </a:solidFill>
              <a:latin typeface="Hiragino Sans W3" panose="020B0300000000000000" pitchFamily="34" charset="-128"/>
              <a:ea typeface="Hiragino Sans W3" panose="020B0300000000000000" pitchFamily="34" charset="-128"/>
            </a:endParaRPr>
          </a:p>
        </p:txBody>
      </p:sp>
      <p:sp>
        <p:nvSpPr>
          <p:cNvPr id="79" name="正方形/長方形 78">
            <a:extLst>
              <a:ext uri="{FF2B5EF4-FFF2-40B4-BE49-F238E27FC236}">
                <a16:creationId xmlns:a16="http://schemas.microsoft.com/office/drawing/2014/main" id="{9922BFFD-DECC-0843-A0B1-DDC47DDF5402}"/>
              </a:ext>
            </a:extLst>
          </p:cNvPr>
          <p:cNvSpPr/>
          <p:nvPr/>
        </p:nvSpPr>
        <p:spPr>
          <a:xfrm>
            <a:off x="10571330" y="4279370"/>
            <a:ext cx="1722783" cy="769441"/>
          </a:xfrm>
          <a:prstGeom prst="rect">
            <a:avLst/>
          </a:prstGeom>
        </p:spPr>
        <p:txBody>
          <a:bodyPr wrap="square">
            <a:spAutoFit/>
          </a:bodyPr>
          <a:lstStyle/>
          <a:p>
            <a:pPr algn="ctr" fontAlgn="ctr"/>
            <a:r>
              <a:rPr lang="ja-JP" altLang="en-US" sz="1600" b="1">
                <a:solidFill>
                  <a:srgbClr val="1B2024"/>
                </a:solidFill>
                <a:latin typeface="Hiragino Sans W7" panose="020B0400000000000000" pitchFamily="34" charset="-128"/>
                <a:ea typeface="Hiragino Sans W7" panose="020B0400000000000000" pitchFamily="34" charset="-128"/>
              </a:rPr>
              <a:t>最大</a:t>
            </a:r>
            <a:r>
              <a:rPr lang="en-US" altLang="ja-JP" sz="1600" b="1" dirty="0">
                <a:solidFill>
                  <a:srgbClr val="1B2024"/>
                </a:solidFill>
                <a:latin typeface="Hiragino Sans W7" panose="020B0400000000000000" pitchFamily="34" charset="-128"/>
                <a:ea typeface="Hiragino Sans W7" panose="020B0400000000000000" pitchFamily="34" charset="-128"/>
              </a:rPr>
              <a:t>30</a:t>
            </a:r>
            <a:r>
              <a:rPr lang="ja-JP" altLang="en-US" sz="1600" b="1">
                <a:solidFill>
                  <a:srgbClr val="1B2024"/>
                </a:solidFill>
                <a:latin typeface="Hiragino Sans W7" panose="020B0400000000000000" pitchFamily="34" charset="-128"/>
                <a:ea typeface="Hiragino Sans W7" panose="020B0400000000000000" pitchFamily="34" charset="-128"/>
              </a:rPr>
              <a:t>秒</a:t>
            </a:r>
            <a:endParaRPr lang="en-US" altLang="ja-JP" sz="1600" b="1" dirty="0">
              <a:solidFill>
                <a:srgbClr val="1B2024"/>
              </a:solidFill>
              <a:latin typeface="Hiragino Sans W7" panose="020B0400000000000000" pitchFamily="34" charset="-128"/>
              <a:ea typeface="Hiragino Sans W7" panose="020B0400000000000000" pitchFamily="34" charset="-128"/>
            </a:endParaRPr>
          </a:p>
          <a:p>
            <a:pPr algn="ctr" fontAlgn="ct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800">
                <a:solidFill>
                  <a:srgbClr val="1B2024"/>
                </a:solidFill>
                <a:latin typeface="Hiragino Sans W3" panose="020B0300000000000000" pitchFamily="34" charset="-128"/>
                <a:ea typeface="Hiragino Sans W3" panose="020B0300000000000000" pitchFamily="34" charset="-128"/>
              </a:rPr>
              <a:t>動画</a:t>
            </a:r>
            <a:endParaRPr lang="en-US" altLang="ja-JP" sz="800" dirty="0">
              <a:solidFill>
                <a:srgbClr val="1B2024"/>
              </a:solidFill>
              <a:latin typeface="Hiragino Sans W3" panose="020B0300000000000000" pitchFamily="34" charset="-128"/>
              <a:ea typeface="Hiragino Sans W3" panose="020B0300000000000000" pitchFamily="34" charset="-128"/>
            </a:endParaRPr>
          </a:p>
          <a:p>
            <a:pPr algn="ctr" fontAlgn="ctr"/>
            <a:r>
              <a:rPr lang="ja-JP" altLang="en-US" sz="800">
                <a:solidFill>
                  <a:srgbClr val="1B2024"/>
                </a:solidFill>
                <a:latin typeface="Hiragino Sans W3" panose="020B0300000000000000" pitchFamily="34" charset="-128"/>
                <a:ea typeface="Hiragino Sans W3" panose="020B0300000000000000" pitchFamily="34" charset="-128"/>
              </a:rPr>
              <a:t>音声無し</a:t>
            </a:r>
          </a:p>
        </p:txBody>
      </p:sp>
      <p:sp>
        <p:nvSpPr>
          <p:cNvPr id="80" name="正方形/長方形 79">
            <a:extLst>
              <a:ext uri="{FF2B5EF4-FFF2-40B4-BE49-F238E27FC236}">
                <a16:creationId xmlns:a16="http://schemas.microsoft.com/office/drawing/2014/main" id="{F415C0B1-5A81-EF4D-B654-71E315DBB38B}"/>
              </a:ext>
            </a:extLst>
          </p:cNvPr>
          <p:cNvSpPr/>
          <p:nvPr/>
        </p:nvSpPr>
        <p:spPr>
          <a:xfrm>
            <a:off x="10894183" y="2779625"/>
            <a:ext cx="1009009" cy="892552"/>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a:t>
            </a:r>
            <a:r>
              <a:rPr lang="zh-TW" altLang="en-US" sz="1600" b="1" dirty="0">
                <a:solidFill>
                  <a:srgbClr val="1B2024"/>
                </a:solidFill>
                <a:latin typeface="Hiragino Sans W7" panose="020B0400000000000000" pitchFamily="34" charset="-128"/>
                <a:ea typeface="Hiragino Sans W7" panose="020B0400000000000000" pitchFamily="34" charset="-128"/>
              </a:rPr>
              <a:t>週間</a:t>
            </a:r>
            <a:br>
              <a:rPr lang="zh-TW" altLang="en-US" sz="1200" b="1" dirty="0">
                <a:solidFill>
                  <a:srgbClr val="1B2024"/>
                </a:solidFill>
                <a:latin typeface="Hiragino Sans W7" panose="020B0400000000000000" pitchFamily="34" charset="-128"/>
                <a:ea typeface="Hiragino Sans W7" panose="020B0400000000000000" pitchFamily="34" charset="-128"/>
              </a:rPr>
            </a:b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800" dirty="0">
                <a:solidFill>
                  <a:srgbClr val="1B2024"/>
                </a:solidFill>
                <a:latin typeface="Hiragino Sans W3" panose="020B0300000000000000" pitchFamily="34" charset="-128"/>
                <a:ea typeface="Hiragino Sans W3" panose="020B0300000000000000" pitchFamily="34" charset="-128"/>
              </a:rPr>
              <a:t>月曜日 </a:t>
            </a:r>
            <a:br>
              <a:rPr lang="zh-TW" altLang="en-US" sz="800" dirty="0">
                <a:solidFill>
                  <a:srgbClr val="1B2024"/>
                </a:solidFill>
                <a:latin typeface="Hiragino Sans W3" panose="020B0300000000000000" pitchFamily="34" charset="-128"/>
                <a:ea typeface="Hiragino Sans W3" panose="020B0300000000000000" pitchFamily="34" charset="-128"/>
              </a:rPr>
            </a:br>
            <a:r>
              <a:rPr lang="zh-TW" altLang="en-US" sz="800" dirty="0">
                <a:solidFill>
                  <a:srgbClr val="1B2024"/>
                </a:solidFill>
                <a:latin typeface="Hiragino Sans W3" panose="020B0300000000000000" pitchFamily="34" charset="-128"/>
                <a:ea typeface="Hiragino Sans W3" panose="020B0300000000000000" pitchFamily="34" charset="-128"/>
              </a:rPr>
              <a:t>午前</a:t>
            </a:r>
            <a:r>
              <a:rPr lang="en-US" altLang="zh-TW" sz="800" dirty="0">
                <a:solidFill>
                  <a:srgbClr val="1B2024"/>
                </a:solidFill>
                <a:latin typeface="Hiragino Sans W3" panose="020B0300000000000000" pitchFamily="34" charset="-128"/>
                <a:ea typeface="Hiragino Sans W3" panose="020B0300000000000000" pitchFamily="34" charset="-128"/>
              </a:rPr>
              <a:t>6</a:t>
            </a:r>
            <a:r>
              <a:rPr lang="zh-TW" altLang="en-US" sz="800" dirty="0">
                <a:solidFill>
                  <a:srgbClr val="1B2024"/>
                </a:solidFill>
                <a:latin typeface="Hiragino Sans W3" panose="020B0300000000000000" pitchFamily="34" charset="-128"/>
                <a:ea typeface="Hiragino Sans W3" panose="020B0300000000000000" pitchFamily="34" charset="-128"/>
              </a:rPr>
              <a:t>時</a:t>
            </a:r>
            <a:endParaRPr lang="en-US" altLang="zh-TW" sz="800" dirty="0">
              <a:solidFill>
                <a:srgbClr val="1B2024"/>
              </a:solidFill>
              <a:latin typeface="Hiragino Sans W3" panose="020B0300000000000000" pitchFamily="34" charset="-128"/>
              <a:ea typeface="Hiragino Sans W3" panose="020B0300000000000000" pitchFamily="34" charset="-128"/>
            </a:endParaRPr>
          </a:p>
          <a:p>
            <a:pPr algn="ctr" fontAlgn="ctr"/>
            <a:r>
              <a:rPr lang="zh-TW" altLang="en-US" sz="800" dirty="0">
                <a:solidFill>
                  <a:srgbClr val="1B2024"/>
                </a:solidFill>
                <a:latin typeface="Hiragino Sans W3" panose="020B0300000000000000" pitchFamily="34" charset="-128"/>
                <a:ea typeface="Hiragino Sans W3" panose="020B0300000000000000" pitchFamily="34" charset="-128"/>
              </a:rPr>
              <a:t>掲載開始</a:t>
            </a:r>
            <a:endParaRPr lang="en-US" altLang="zh-TW" sz="800" dirty="0">
              <a:solidFill>
                <a:srgbClr val="1B2024"/>
              </a:solidFill>
              <a:latin typeface="Hiragino Sans W3" panose="020B0300000000000000" pitchFamily="34" charset="-128"/>
              <a:ea typeface="Hiragino Sans W3" panose="020B0300000000000000" pitchFamily="34" charset="-128"/>
            </a:endParaRPr>
          </a:p>
        </p:txBody>
      </p:sp>
      <p:sp>
        <p:nvSpPr>
          <p:cNvPr id="81" name="正方形/長方形 80">
            <a:extLst>
              <a:ext uri="{FF2B5EF4-FFF2-40B4-BE49-F238E27FC236}">
                <a16:creationId xmlns:a16="http://schemas.microsoft.com/office/drawing/2014/main" id="{2E29CFF8-EEB8-0F4B-B537-1B634F4250EA}"/>
              </a:ext>
            </a:extLst>
          </p:cNvPr>
          <p:cNvSpPr/>
          <p:nvPr/>
        </p:nvSpPr>
        <p:spPr>
          <a:xfrm>
            <a:off x="9788517" y="2774681"/>
            <a:ext cx="1121798" cy="338554"/>
          </a:xfrm>
          <a:prstGeom prst="rect">
            <a:avLst/>
          </a:prstGeom>
        </p:spPr>
        <p:txBody>
          <a:bodyPr wrap="square">
            <a:spAutoFit/>
          </a:bodyPr>
          <a:lstStyle/>
          <a:p>
            <a:pPr algn="ctr" fontAlgn="ctr"/>
            <a:r>
              <a:rPr lang="zh-TW" altLang="en-US" sz="1600" b="1" dirty="0">
                <a:solidFill>
                  <a:srgbClr val="1B2024"/>
                </a:solidFill>
                <a:latin typeface="Hiragino Sans W7" panose="020B0400000000000000" pitchFamily="34" charset="-128"/>
                <a:ea typeface="Hiragino Sans W7" panose="020B0400000000000000" pitchFamily="34" charset="-128"/>
              </a:rPr>
              <a:t>放映回数</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8D2F612F-F294-1741-8DB4-4B28FA9A0269}"/>
              </a:ext>
            </a:extLst>
          </p:cNvPr>
          <p:cNvSpPr/>
          <p:nvPr/>
        </p:nvSpPr>
        <p:spPr>
          <a:xfrm>
            <a:off x="9788517" y="3181954"/>
            <a:ext cx="1121798" cy="523220"/>
          </a:xfrm>
          <a:prstGeom prst="rect">
            <a:avLst/>
          </a:prstGeom>
        </p:spPr>
        <p:txBody>
          <a:bodyPr wrap="square">
            <a:spAutoFit/>
          </a:bodyPr>
          <a:lstStyle/>
          <a:p>
            <a:pPr algn="ctr" fontAlgn="ctr"/>
            <a:r>
              <a:rPr lang="en-US" altLang="zh-TW" sz="1200" b="1" dirty="0">
                <a:solidFill>
                  <a:srgbClr val="1B2024"/>
                </a:solidFill>
                <a:latin typeface="Hiragino Sans W7" panose="020B0400000000000000" pitchFamily="34" charset="-128"/>
                <a:ea typeface="Hiragino Sans W7" panose="020B0400000000000000" pitchFamily="34" charset="-128"/>
              </a:rPr>
              <a:t>168,980</a:t>
            </a:r>
            <a:r>
              <a:rPr lang="zh-TW" altLang="en-US" sz="1200" b="1" dirty="0">
                <a:solidFill>
                  <a:srgbClr val="1B2024"/>
                </a:solidFill>
                <a:latin typeface="Hiragino Sans W7" panose="020B0400000000000000" pitchFamily="34" charset="-128"/>
                <a:ea typeface="Hiragino Sans W7" panose="020B0400000000000000" pitchFamily="34" charset="-128"/>
              </a:rPr>
              <a:t>回</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endParaRPr lang="en-US" altLang="ja-JP" sz="800" b="1" dirty="0">
              <a:solidFill>
                <a:srgbClr val="FF0000"/>
              </a:solidFill>
              <a:latin typeface="Hiragino Sans W7" panose="020B0400000000000000" pitchFamily="34" charset="-128"/>
              <a:ea typeface="Hiragino Sans W7" panose="020B0400000000000000" pitchFamily="34" charset="-128"/>
            </a:endParaRPr>
          </a:p>
          <a:p>
            <a:pPr algn="ctr" fontAlgn="ctr"/>
            <a:r>
              <a:rPr lang="ja-JP" altLang="en-US" sz="800">
                <a:solidFill>
                  <a:srgbClr val="1B2024"/>
                </a:solidFill>
                <a:latin typeface="Hiragino Sans W3" panose="020B0300000000000000" pitchFamily="34" charset="-128"/>
                <a:ea typeface="Hiragino Sans W3" panose="020B0300000000000000" pitchFamily="34" charset="-128"/>
              </a:rPr>
              <a:t>最低保障率</a:t>
            </a:r>
            <a:r>
              <a:rPr lang="en-US" altLang="ja-JP" sz="800" dirty="0">
                <a:solidFill>
                  <a:srgbClr val="1B2024"/>
                </a:solidFill>
                <a:latin typeface="Hiragino Sans W3" panose="020B0300000000000000" pitchFamily="34" charset="-128"/>
                <a:ea typeface="Hiragino Sans W3" panose="020B0300000000000000" pitchFamily="34" charset="-128"/>
              </a:rPr>
              <a:t>90%</a:t>
            </a:r>
            <a:endParaRPr lang="en-US" altLang="zh-TW" sz="800" dirty="0">
              <a:solidFill>
                <a:srgbClr val="1B2024"/>
              </a:solidFill>
              <a:latin typeface="Hiragino Sans W3" panose="020B0300000000000000" pitchFamily="34" charset="-128"/>
              <a:ea typeface="Hiragino Sans W3" panose="020B0300000000000000" pitchFamily="34" charset="-128"/>
            </a:endParaRPr>
          </a:p>
        </p:txBody>
      </p:sp>
      <p:sp>
        <p:nvSpPr>
          <p:cNvPr id="83" name="正方形/長方形 82">
            <a:extLst>
              <a:ext uri="{FF2B5EF4-FFF2-40B4-BE49-F238E27FC236}">
                <a16:creationId xmlns:a16="http://schemas.microsoft.com/office/drawing/2014/main" id="{858B7BAE-1EFD-0742-8B0B-01832ED2FECC}"/>
              </a:ext>
            </a:extLst>
          </p:cNvPr>
          <p:cNvSpPr/>
          <p:nvPr/>
        </p:nvSpPr>
        <p:spPr>
          <a:xfrm>
            <a:off x="9788517" y="4269977"/>
            <a:ext cx="1121798" cy="584775"/>
          </a:xfrm>
          <a:prstGeom prst="rect">
            <a:avLst/>
          </a:prstGeom>
        </p:spPr>
        <p:txBody>
          <a:bodyPr wrap="square">
            <a:spAutoFit/>
          </a:bodyPr>
          <a:lstStyle/>
          <a:p>
            <a:pPr algn="ctr" fontAlgn="ctr"/>
            <a:r>
              <a:rPr lang="zh-TW" altLang="en-US" sz="1600" b="1" dirty="0">
                <a:solidFill>
                  <a:srgbClr val="1B2024"/>
                </a:solidFill>
                <a:latin typeface="Hiragino Sans W7" panose="020B0400000000000000" pitchFamily="34" charset="-128"/>
                <a:ea typeface="Hiragino Sans W7" panose="020B0400000000000000" pitchFamily="34" charset="-128"/>
              </a:rPr>
              <a:t>広告到達</a:t>
            </a:r>
            <a:endParaRPr lang="en-US" altLang="zh-TW" sz="16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1600" b="1" dirty="0">
                <a:solidFill>
                  <a:srgbClr val="1B2024"/>
                </a:solidFill>
                <a:latin typeface="Hiragino Sans W7" panose="020B0400000000000000" pitchFamily="34" charset="-128"/>
                <a:ea typeface="Hiragino Sans W7" panose="020B0400000000000000" pitchFamily="34" charset="-128"/>
              </a:rPr>
              <a:t>人数</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84" name="正方形/長方形 83">
            <a:extLst>
              <a:ext uri="{FF2B5EF4-FFF2-40B4-BE49-F238E27FC236}">
                <a16:creationId xmlns:a16="http://schemas.microsoft.com/office/drawing/2014/main" id="{A224A0E9-1C33-B54F-84E1-19755FE07782}"/>
              </a:ext>
            </a:extLst>
          </p:cNvPr>
          <p:cNvSpPr/>
          <p:nvPr/>
        </p:nvSpPr>
        <p:spPr>
          <a:xfrm>
            <a:off x="9750742" y="4953617"/>
            <a:ext cx="1259299" cy="523220"/>
          </a:xfrm>
          <a:prstGeom prst="rect">
            <a:avLst/>
          </a:prstGeom>
        </p:spPr>
        <p:txBody>
          <a:bodyPr wrap="square">
            <a:spAutoFit/>
          </a:bodyPr>
          <a:lstStyle/>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2,690,323</a:t>
            </a:r>
            <a:r>
              <a:rPr lang="ja-JP" altLang="en-US" sz="1200" b="1">
                <a:solidFill>
                  <a:srgbClr val="1B2024"/>
                </a:solidFill>
                <a:latin typeface="Hiragino Sans W7" panose="020B0400000000000000" pitchFamily="34" charset="-128"/>
                <a:ea typeface="Hiragino Sans W7" panose="020B0400000000000000" pitchFamily="34" charset="-128"/>
              </a:rPr>
              <a:t>人</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endParaRPr lang="en-US" altLang="ja-JP" sz="800" b="1" dirty="0">
              <a:solidFill>
                <a:srgbClr val="FF0000"/>
              </a:solidFill>
              <a:latin typeface="Hiragino Sans W7" panose="020B0400000000000000" pitchFamily="34" charset="-128"/>
              <a:ea typeface="Hiragino Sans W7" panose="020B0400000000000000" pitchFamily="34" charset="-128"/>
            </a:endParaRPr>
          </a:p>
          <a:p>
            <a:pPr algn="ctr" fontAlgn="ctr"/>
            <a:r>
              <a:rPr lang="en-US" altLang="ja-JP" sz="800" dirty="0">
                <a:solidFill>
                  <a:srgbClr val="1B2024"/>
                </a:solidFill>
                <a:latin typeface="Hiragino Sans W3" panose="020B0300000000000000" pitchFamily="34" charset="-128"/>
                <a:ea typeface="Hiragino Sans W3" panose="020B0300000000000000" pitchFamily="34" charset="-128"/>
              </a:rPr>
              <a:t>※1</a:t>
            </a:r>
            <a:endParaRPr lang="en-US" altLang="zh-TW" sz="800" dirty="0">
              <a:solidFill>
                <a:srgbClr val="1B2024"/>
              </a:solidFill>
              <a:latin typeface="Hiragino Sans W3" panose="020B0300000000000000" pitchFamily="34" charset="-128"/>
              <a:ea typeface="Hiragino Sans W3" panose="020B0300000000000000" pitchFamily="34" charset="-128"/>
            </a:endParaRPr>
          </a:p>
        </p:txBody>
      </p:sp>
    </p:spTree>
    <p:extLst>
      <p:ext uri="{BB962C8B-B14F-4D97-AF65-F5344CB8AC3E}">
        <p14:creationId xmlns:p14="http://schemas.microsoft.com/office/powerpoint/2010/main" val="1924277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56502AB-10EF-0B4A-B1ED-84CE4435F0FC}"/>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D3238E59-3301-8A45-B7C7-143E9AA9990D}"/>
              </a:ext>
            </a:extLst>
          </p:cNvPr>
          <p:cNvPicPr>
            <a:picLocks noChangeAspect="1"/>
          </p:cNvPicPr>
          <p:nvPr/>
        </p:nvPicPr>
        <p:blipFill>
          <a:blip r:embed="rId2"/>
          <a:stretch>
            <a:fillRect/>
          </a:stretch>
        </p:blipFill>
        <p:spPr>
          <a:xfrm>
            <a:off x="179558" y="157721"/>
            <a:ext cx="2248192" cy="709955"/>
          </a:xfrm>
          <a:prstGeom prst="rect">
            <a:avLst/>
          </a:prstGeom>
        </p:spPr>
      </p:pic>
      <p:pic>
        <p:nvPicPr>
          <p:cNvPr id="52" name="図 51">
            <a:extLst>
              <a:ext uri="{FF2B5EF4-FFF2-40B4-BE49-F238E27FC236}">
                <a16:creationId xmlns:a16="http://schemas.microsoft.com/office/drawing/2014/main" id="{125C6486-5533-B748-B8C9-305E154930FA}"/>
              </a:ext>
            </a:extLst>
          </p:cNvPr>
          <p:cNvPicPr>
            <a:picLocks noChangeAspect="1"/>
          </p:cNvPicPr>
          <p:nvPr/>
        </p:nvPicPr>
        <p:blipFill>
          <a:blip r:embed="rId3"/>
          <a:stretch>
            <a:fillRect/>
          </a:stretch>
        </p:blipFill>
        <p:spPr>
          <a:xfrm>
            <a:off x="328215" y="980793"/>
            <a:ext cx="11640415" cy="4685635"/>
          </a:xfrm>
          <a:prstGeom prst="rect">
            <a:avLst/>
          </a:prstGeom>
        </p:spPr>
      </p:pic>
      <p:sp>
        <p:nvSpPr>
          <p:cNvPr id="55" name="正方形/長方形 54">
            <a:extLst>
              <a:ext uri="{FF2B5EF4-FFF2-40B4-BE49-F238E27FC236}">
                <a16:creationId xmlns:a16="http://schemas.microsoft.com/office/drawing/2014/main" id="{EA0468ED-876A-8540-B0E2-3769B21D7355}"/>
              </a:ext>
            </a:extLst>
          </p:cNvPr>
          <p:cNvSpPr/>
          <p:nvPr/>
        </p:nvSpPr>
        <p:spPr>
          <a:xfrm>
            <a:off x="1458196" y="1941234"/>
            <a:ext cx="1722783" cy="523220"/>
          </a:xfrm>
          <a:prstGeom prst="rect">
            <a:avLst/>
          </a:prstGeom>
        </p:spPr>
        <p:txBody>
          <a:bodyPr wrap="square">
            <a:spAutoFit/>
          </a:bodyPr>
          <a:lstStyle/>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動画 音声あり</a:t>
            </a:r>
            <a:br>
              <a:rPr lang="ja-JP" altLang="en-US" sz="1200" b="1">
                <a:solidFill>
                  <a:srgbClr val="1B2024"/>
                </a:solidFill>
                <a:latin typeface="Hiragino Sans W7" panose="020B0400000000000000" pitchFamily="34" charset="-128"/>
                <a:ea typeface="Hiragino Sans W7" panose="020B0400000000000000" pitchFamily="34" charset="-128"/>
              </a:rPr>
            </a:br>
            <a:r>
              <a:rPr lang="ja-JP" altLang="en-US" sz="1600" b="1">
                <a:solidFill>
                  <a:srgbClr val="1B2024"/>
                </a:solidFill>
                <a:latin typeface="Hiragino Sans W7" panose="020B0400000000000000" pitchFamily="34" charset="-128"/>
                <a:ea typeface="Hiragino Sans W7" panose="020B0400000000000000" pitchFamily="34" charset="-128"/>
              </a:rPr>
              <a:t>最大</a:t>
            </a:r>
            <a:r>
              <a:rPr lang="en-US" altLang="ja-JP" sz="1600" b="1" dirty="0">
                <a:solidFill>
                  <a:srgbClr val="1B2024"/>
                </a:solidFill>
                <a:latin typeface="Hiragino Sans W7" panose="020B0400000000000000" pitchFamily="34" charset="-128"/>
                <a:ea typeface="Hiragino Sans W7" panose="020B0400000000000000" pitchFamily="34" charset="-128"/>
              </a:rPr>
              <a:t>60</a:t>
            </a:r>
            <a:r>
              <a:rPr lang="ja-JP" altLang="en-US" sz="1600" b="1">
                <a:solidFill>
                  <a:srgbClr val="1B2024"/>
                </a:solidFill>
                <a:latin typeface="Hiragino Sans W7" panose="020B0400000000000000" pitchFamily="34" charset="-128"/>
                <a:ea typeface="Hiragino Sans W7" panose="020B0400000000000000" pitchFamily="34" charset="-128"/>
              </a:rPr>
              <a:t>秒</a:t>
            </a:r>
            <a:endParaRPr lang="ja-JP" altLang="en-US" sz="1200" b="1">
              <a:solidFill>
                <a:srgbClr val="1B2024"/>
              </a:solidFill>
              <a:latin typeface="Hiragino Sans W7" panose="020B0400000000000000" pitchFamily="34" charset="-128"/>
              <a:ea typeface="Hiragino Sans W7" panose="020B0400000000000000" pitchFamily="34" charset="-128"/>
            </a:endParaRPr>
          </a:p>
        </p:txBody>
      </p:sp>
      <p:sp>
        <p:nvSpPr>
          <p:cNvPr id="56" name="正方形/長方形 55">
            <a:extLst>
              <a:ext uri="{FF2B5EF4-FFF2-40B4-BE49-F238E27FC236}">
                <a16:creationId xmlns:a16="http://schemas.microsoft.com/office/drawing/2014/main" id="{7C43420E-C84B-F641-9111-E23FC02300DB}"/>
              </a:ext>
            </a:extLst>
          </p:cNvPr>
          <p:cNvSpPr/>
          <p:nvPr/>
        </p:nvSpPr>
        <p:spPr>
          <a:xfrm>
            <a:off x="1455292" y="4013967"/>
            <a:ext cx="1722783" cy="523220"/>
          </a:xfrm>
          <a:prstGeom prst="rect">
            <a:avLst/>
          </a:prstGeom>
        </p:spPr>
        <p:txBody>
          <a:bodyPr wrap="square">
            <a:spAutoFit/>
          </a:bodyPr>
          <a:lstStyle/>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動画 音声あり</a:t>
            </a:r>
            <a:br>
              <a:rPr lang="ja-JP" altLang="en-US" sz="1200" b="1">
                <a:solidFill>
                  <a:srgbClr val="1B2024"/>
                </a:solidFill>
                <a:latin typeface="Hiragino Sans W7" panose="020B0400000000000000" pitchFamily="34" charset="-128"/>
                <a:ea typeface="Hiragino Sans W7" panose="020B0400000000000000" pitchFamily="34" charset="-128"/>
              </a:rPr>
            </a:br>
            <a:r>
              <a:rPr lang="ja-JP" altLang="en-US" sz="1600" b="1">
                <a:solidFill>
                  <a:srgbClr val="1B2024"/>
                </a:solidFill>
                <a:latin typeface="Hiragino Sans W7" panose="020B0400000000000000" pitchFamily="34" charset="-128"/>
                <a:ea typeface="Hiragino Sans W7" panose="020B0400000000000000" pitchFamily="34" charset="-128"/>
              </a:rPr>
              <a:t>最大</a:t>
            </a:r>
            <a:r>
              <a:rPr lang="en-US" altLang="ja-JP" sz="1600" b="1" dirty="0">
                <a:solidFill>
                  <a:srgbClr val="1B2024"/>
                </a:solidFill>
                <a:latin typeface="Hiragino Sans W7" panose="020B0400000000000000" pitchFamily="34" charset="-128"/>
                <a:ea typeface="Hiragino Sans W7" panose="020B0400000000000000" pitchFamily="34" charset="-128"/>
              </a:rPr>
              <a:t>30</a:t>
            </a:r>
            <a:r>
              <a:rPr lang="ja-JP" altLang="en-US" sz="1600" b="1">
                <a:solidFill>
                  <a:srgbClr val="1B2024"/>
                </a:solidFill>
                <a:latin typeface="Hiragino Sans W7" panose="020B0400000000000000" pitchFamily="34" charset="-128"/>
                <a:ea typeface="Hiragino Sans W7" panose="020B0400000000000000" pitchFamily="34" charset="-128"/>
              </a:rPr>
              <a:t>秒</a:t>
            </a:r>
            <a:endParaRPr lang="ja-JP" altLang="en-US" sz="1200" b="1">
              <a:solidFill>
                <a:srgbClr val="1B2024"/>
              </a:solidFill>
              <a:latin typeface="Hiragino Sans W7" panose="020B0400000000000000" pitchFamily="34" charset="-128"/>
              <a:ea typeface="Hiragino Sans W7" panose="020B0400000000000000" pitchFamily="34" charset="-128"/>
            </a:endParaRPr>
          </a:p>
        </p:txBody>
      </p:sp>
      <p:sp>
        <p:nvSpPr>
          <p:cNvPr id="57" name="正方形/長方形 56">
            <a:extLst>
              <a:ext uri="{FF2B5EF4-FFF2-40B4-BE49-F238E27FC236}">
                <a16:creationId xmlns:a16="http://schemas.microsoft.com/office/drawing/2014/main" id="{9E1861BD-9AF2-D141-9865-9B393C8643C6}"/>
              </a:ext>
            </a:extLst>
          </p:cNvPr>
          <p:cNvSpPr/>
          <p:nvPr/>
        </p:nvSpPr>
        <p:spPr>
          <a:xfrm>
            <a:off x="2762102" y="1953933"/>
            <a:ext cx="1722783" cy="492443"/>
          </a:xfrm>
          <a:prstGeom prst="rect">
            <a:avLst/>
          </a:prstGeom>
        </p:spPr>
        <p:txBody>
          <a:bodyPr wrap="square">
            <a:spAutoFit/>
          </a:bodyPr>
          <a:lstStyle/>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乗車直後</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1</a:t>
            </a:r>
            <a:r>
              <a:rPr lang="ja-JP" altLang="en-US" sz="1400" b="1">
                <a:solidFill>
                  <a:srgbClr val="1B2024"/>
                </a:solidFill>
                <a:latin typeface="Hiragino Sans W7" panose="020B0400000000000000" pitchFamily="34" charset="-128"/>
                <a:ea typeface="Hiragino Sans W7" panose="020B0400000000000000" pitchFamily="34" charset="-128"/>
              </a:rPr>
              <a:t>本目</a:t>
            </a:r>
          </a:p>
        </p:txBody>
      </p:sp>
      <p:sp>
        <p:nvSpPr>
          <p:cNvPr id="58" name="正方形/長方形 57">
            <a:extLst>
              <a:ext uri="{FF2B5EF4-FFF2-40B4-BE49-F238E27FC236}">
                <a16:creationId xmlns:a16="http://schemas.microsoft.com/office/drawing/2014/main" id="{B68D3775-0B66-A24D-A57A-FD9F1DD527B9}"/>
              </a:ext>
            </a:extLst>
          </p:cNvPr>
          <p:cNvSpPr/>
          <p:nvPr/>
        </p:nvSpPr>
        <p:spPr>
          <a:xfrm>
            <a:off x="2762102" y="3254237"/>
            <a:ext cx="1722783" cy="677108"/>
          </a:xfrm>
          <a:prstGeom prst="rect">
            <a:avLst/>
          </a:prstGeom>
        </p:spPr>
        <p:txBody>
          <a:bodyPr wrap="square">
            <a:spAutoFit/>
          </a:bodyPr>
          <a:lstStyle/>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FIRST VIEW</a:t>
            </a:r>
          </a:p>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終了後</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2-6</a:t>
            </a:r>
            <a:r>
              <a:rPr lang="ja-JP" altLang="en-US" sz="1400" b="1">
                <a:solidFill>
                  <a:srgbClr val="1B2024"/>
                </a:solidFill>
                <a:latin typeface="Hiragino Sans W7" panose="020B0400000000000000" pitchFamily="34" charset="-128"/>
                <a:ea typeface="Hiragino Sans W7" panose="020B0400000000000000" pitchFamily="34" charset="-128"/>
              </a:rPr>
              <a:t>本目</a:t>
            </a:r>
          </a:p>
        </p:txBody>
      </p:sp>
      <p:sp>
        <p:nvSpPr>
          <p:cNvPr id="59" name="正方形/長方形 58">
            <a:extLst>
              <a:ext uri="{FF2B5EF4-FFF2-40B4-BE49-F238E27FC236}">
                <a16:creationId xmlns:a16="http://schemas.microsoft.com/office/drawing/2014/main" id="{195A4EBF-62CC-CA48-BF86-8D3ABEFB2940}"/>
              </a:ext>
            </a:extLst>
          </p:cNvPr>
          <p:cNvSpPr/>
          <p:nvPr/>
        </p:nvSpPr>
        <p:spPr>
          <a:xfrm>
            <a:off x="2762102" y="4655446"/>
            <a:ext cx="1722783" cy="646331"/>
          </a:xfrm>
          <a:prstGeom prst="rect">
            <a:avLst/>
          </a:prstGeom>
        </p:spPr>
        <p:txBody>
          <a:bodyPr wrap="square">
            <a:spAutoFit/>
          </a:bodyPr>
          <a:lstStyle/>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BUSINESS</a:t>
            </a:r>
          </a:p>
          <a:p>
            <a:pPr algn="ctr" fontAlgn="ctr"/>
            <a:r>
              <a:rPr lang="en-US" altLang="ja-JP" sz="1200" b="1" dirty="0">
                <a:solidFill>
                  <a:srgbClr val="1B2024"/>
                </a:solidFill>
                <a:latin typeface="Hiragino Sans W7" panose="020B0400000000000000" pitchFamily="34" charset="-128"/>
                <a:ea typeface="Hiragino Sans W7" panose="020B0400000000000000" pitchFamily="34" charset="-128"/>
              </a:rPr>
              <a:t>VIEW</a:t>
            </a:r>
          </a:p>
          <a:p>
            <a:pPr algn="ctr" fontAlgn="ctr"/>
            <a:r>
              <a:rPr lang="ja-JP" altLang="en-US" sz="1200" b="1">
                <a:solidFill>
                  <a:srgbClr val="1B2024"/>
                </a:solidFill>
                <a:latin typeface="Hiragino Sans W7" panose="020B0400000000000000" pitchFamily="34" charset="-128"/>
                <a:ea typeface="Hiragino Sans W7" panose="020B0400000000000000" pitchFamily="34" charset="-128"/>
              </a:rPr>
              <a:t>終了後</a:t>
            </a:r>
            <a:endParaRPr lang="en-US" altLang="ja-JP" sz="1200" b="1" dirty="0">
              <a:solidFill>
                <a:srgbClr val="1B2024"/>
              </a:solidFill>
              <a:latin typeface="Hiragino Sans W7" panose="020B0400000000000000" pitchFamily="34" charset="-128"/>
              <a:ea typeface="Hiragino Sans W7" panose="020B0400000000000000" pitchFamily="34" charset="-128"/>
            </a:endParaRPr>
          </a:p>
        </p:txBody>
      </p:sp>
      <p:sp>
        <p:nvSpPr>
          <p:cNvPr id="60" name="正方形/長方形 59">
            <a:extLst>
              <a:ext uri="{FF2B5EF4-FFF2-40B4-BE49-F238E27FC236}">
                <a16:creationId xmlns:a16="http://schemas.microsoft.com/office/drawing/2014/main" id="{E23513D0-4AF4-1743-8824-A79407A6B69D}"/>
              </a:ext>
            </a:extLst>
          </p:cNvPr>
          <p:cNvSpPr/>
          <p:nvPr/>
        </p:nvSpPr>
        <p:spPr>
          <a:xfrm>
            <a:off x="2108200" y="3073096"/>
            <a:ext cx="6096000" cy="830997"/>
          </a:xfrm>
          <a:prstGeom prst="rect">
            <a:avLst/>
          </a:prstGeom>
        </p:spPr>
        <p:txBody>
          <a:bodyPr>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札幌・名古屋</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京都・滋賀対象</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2000" b="1" dirty="0">
                <a:solidFill>
                  <a:srgbClr val="1B2024"/>
                </a:solidFill>
                <a:latin typeface="Hiragino Sans W7" panose="020B0400000000000000" pitchFamily="34" charset="-128"/>
                <a:ea typeface="Hiragino Sans W7" panose="020B0400000000000000" pitchFamily="34" charset="-128"/>
              </a:rPr>
              <a:t>1,000</a:t>
            </a:r>
            <a:r>
              <a:rPr lang="ja-JP" altLang="en-US" sz="2000" b="1">
                <a:solidFill>
                  <a:srgbClr val="1B2024"/>
                </a:solidFill>
                <a:latin typeface="Hiragino Sans W7" panose="020B0400000000000000" pitchFamily="34" charset="-128"/>
                <a:ea typeface="Hiragino Sans W7" panose="020B0400000000000000" pitchFamily="34" charset="-128"/>
              </a:rPr>
              <a:t>台</a:t>
            </a:r>
            <a:endParaRPr lang="en-US" altLang="ja-JP" sz="2000" b="1" dirty="0">
              <a:solidFill>
                <a:srgbClr val="1B2024"/>
              </a:solidFill>
              <a:latin typeface="Hiragino Sans W7" panose="020B0400000000000000" pitchFamily="34" charset="-128"/>
              <a:ea typeface="Hiragino Sans W7" panose="020B0400000000000000" pitchFamily="34" charset="-128"/>
            </a:endParaRPr>
          </a:p>
        </p:txBody>
      </p:sp>
      <p:sp>
        <p:nvSpPr>
          <p:cNvPr id="61" name="正方形/長方形 60">
            <a:extLst>
              <a:ext uri="{FF2B5EF4-FFF2-40B4-BE49-F238E27FC236}">
                <a16:creationId xmlns:a16="http://schemas.microsoft.com/office/drawing/2014/main" id="{D3A0539D-527B-7E4D-AB36-9E9914CD9024}"/>
              </a:ext>
            </a:extLst>
          </p:cNvPr>
          <p:cNvSpPr/>
          <p:nvPr/>
        </p:nvSpPr>
        <p:spPr>
          <a:xfrm>
            <a:off x="5973400" y="3430021"/>
            <a:ext cx="939800" cy="461665"/>
          </a:xfrm>
          <a:prstGeom prst="rect">
            <a:avLst/>
          </a:prstGeom>
        </p:spPr>
        <p:txBody>
          <a:bodyPr wrap="square">
            <a:spAutoFit/>
          </a:bodyPr>
          <a:lstStyle/>
          <a:p>
            <a:pPr algn="ctr" fontAlgn="ctr"/>
            <a:r>
              <a:rPr lang="zh-TW" altLang="en-US" sz="1200" b="1" dirty="0">
                <a:solidFill>
                  <a:srgbClr val="1B2024"/>
                </a:solidFill>
                <a:latin typeface="Hiragino Sans W7" panose="020B0400000000000000" pitchFamily="34" charset="-128"/>
                <a:ea typeface="Hiragino Sans W7" panose="020B0400000000000000" pitchFamily="34" charset="-128"/>
              </a:rPr>
              <a:t>期間</a:t>
            </a:r>
            <a:br>
              <a:rPr lang="zh-TW" altLang="en-US" sz="1200" b="1" dirty="0">
                <a:solidFill>
                  <a:srgbClr val="1B2024"/>
                </a:solidFill>
                <a:latin typeface="Hiragino Sans W7" panose="020B0400000000000000" pitchFamily="34" charset="-128"/>
                <a:ea typeface="Hiragino Sans W7" panose="020B0400000000000000" pitchFamily="34" charset="-128"/>
              </a:rPr>
            </a:br>
            <a:r>
              <a:rPr lang="zh-TW" altLang="en-US" sz="1200" b="1" dirty="0">
                <a:solidFill>
                  <a:srgbClr val="1B2024"/>
                </a:solidFill>
                <a:latin typeface="Hiragino Sans W7" panose="020B0400000000000000" pitchFamily="34" charset="-128"/>
                <a:ea typeface="Hiragino Sans W7" panose="020B0400000000000000" pitchFamily="34" charset="-128"/>
              </a:rPr>
              <a:t>掲載保証</a:t>
            </a:r>
          </a:p>
        </p:txBody>
      </p:sp>
      <p:sp>
        <p:nvSpPr>
          <p:cNvPr id="62" name="正方形/長方形 61">
            <a:extLst>
              <a:ext uri="{FF2B5EF4-FFF2-40B4-BE49-F238E27FC236}">
                <a16:creationId xmlns:a16="http://schemas.microsoft.com/office/drawing/2014/main" id="{28A2044A-5E53-AF40-BE9A-ED3D7CEFC0FB}"/>
              </a:ext>
            </a:extLst>
          </p:cNvPr>
          <p:cNvSpPr/>
          <p:nvPr/>
        </p:nvSpPr>
        <p:spPr>
          <a:xfrm>
            <a:off x="6925900" y="3060943"/>
            <a:ext cx="1009009" cy="1077218"/>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a:t>
            </a:r>
            <a:r>
              <a:rPr lang="zh-TW" altLang="en-US" sz="1600" b="1" dirty="0">
                <a:solidFill>
                  <a:srgbClr val="1B2024"/>
                </a:solidFill>
                <a:latin typeface="Hiragino Sans W7" panose="020B0400000000000000" pitchFamily="34" charset="-128"/>
                <a:ea typeface="Hiragino Sans W7" panose="020B0400000000000000" pitchFamily="34" charset="-128"/>
              </a:rPr>
              <a:t>週間</a:t>
            </a:r>
            <a:br>
              <a:rPr lang="zh-TW" altLang="en-US" sz="1200" b="1" dirty="0">
                <a:solidFill>
                  <a:srgbClr val="1B2024"/>
                </a:solidFill>
                <a:latin typeface="Hiragino Sans W7" panose="020B0400000000000000" pitchFamily="34" charset="-128"/>
                <a:ea typeface="Hiragino Sans W7" panose="020B0400000000000000" pitchFamily="34" charset="-128"/>
              </a:rPr>
            </a:b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1200" b="1" dirty="0">
                <a:solidFill>
                  <a:srgbClr val="1B2024"/>
                </a:solidFill>
                <a:latin typeface="Hiragino Sans W7" panose="020B0400000000000000" pitchFamily="34" charset="-128"/>
                <a:ea typeface="Hiragino Sans W7" panose="020B0400000000000000" pitchFamily="34" charset="-128"/>
              </a:rPr>
              <a:t>月曜日 </a:t>
            </a:r>
            <a:br>
              <a:rPr lang="zh-TW" altLang="en-US" sz="1200" b="1" dirty="0">
                <a:solidFill>
                  <a:srgbClr val="1B2024"/>
                </a:solidFill>
                <a:latin typeface="Hiragino Sans W7" panose="020B0400000000000000" pitchFamily="34" charset="-128"/>
                <a:ea typeface="Hiragino Sans W7" panose="020B0400000000000000" pitchFamily="34" charset="-128"/>
              </a:rPr>
            </a:br>
            <a:r>
              <a:rPr lang="zh-TW" altLang="en-US" sz="1200" b="1" dirty="0">
                <a:solidFill>
                  <a:srgbClr val="1B2024"/>
                </a:solidFill>
                <a:latin typeface="Hiragino Sans W7" panose="020B0400000000000000" pitchFamily="34" charset="-128"/>
                <a:ea typeface="Hiragino Sans W7" panose="020B0400000000000000" pitchFamily="34" charset="-128"/>
              </a:rPr>
              <a:t>午前</a:t>
            </a:r>
            <a:r>
              <a:rPr lang="en-US" altLang="zh-TW" sz="1200" b="1" dirty="0">
                <a:solidFill>
                  <a:srgbClr val="1B2024"/>
                </a:solidFill>
                <a:latin typeface="Hiragino Sans W7" panose="020B0400000000000000" pitchFamily="34" charset="-128"/>
                <a:ea typeface="Hiragino Sans W7" panose="020B0400000000000000" pitchFamily="34" charset="-128"/>
              </a:rPr>
              <a:t>0</a:t>
            </a:r>
            <a:r>
              <a:rPr lang="zh-TW" altLang="en-US" sz="1200" b="1" dirty="0">
                <a:solidFill>
                  <a:srgbClr val="1B2024"/>
                </a:solidFill>
                <a:latin typeface="Hiragino Sans W7" panose="020B0400000000000000" pitchFamily="34" charset="-128"/>
                <a:ea typeface="Hiragino Sans W7" panose="020B0400000000000000" pitchFamily="34" charset="-128"/>
              </a:rPr>
              <a:t>時</a:t>
            </a:r>
            <a:endParaRPr lang="en-US" altLang="zh-TW" sz="1200" b="1" dirty="0">
              <a:solidFill>
                <a:srgbClr val="1B2024"/>
              </a:solidFill>
              <a:latin typeface="Hiragino Sans W7" panose="020B0400000000000000" pitchFamily="34" charset="-128"/>
              <a:ea typeface="Hiragino Sans W7" panose="020B0400000000000000" pitchFamily="34" charset="-128"/>
            </a:endParaRPr>
          </a:p>
          <a:p>
            <a:pPr algn="ctr" fontAlgn="ctr"/>
            <a:r>
              <a:rPr lang="zh-TW" altLang="en-US" sz="1200" b="1" dirty="0">
                <a:solidFill>
                  <a:srgbClr val="1B2024"/>
                </a:solidFill>
                <a:latin typeface="Hiragino Sans W7" panose="020B0400000000000000" pitchFamily="34" charset="-128"/>
                <a:ea typeface="Hiragino Sans W7" panose="020B0400000000000000" pitchFamily="34" charset="-128"/>
              </a:rPr>
              <a:t>掲載開始</a:t>
            </a:r>
            <a:endParaRPr lang="en-US" altLang="zh-TW" sz="1200" b="1" dirty="0">
              <a:solidFill>
                <a:srgbClr val="1B2024"/>
              </a:solidFill>
              <a:latin typeface="Hiragino Sans W7" panose="020B0400000000000000" pitchFamily="34" charset="-128"/>
              <a:ea typeface="Hiragino Sans W7" panose="020B0400000000000000" pitchFamily="34" charset="-128"/>
            </a:endParaRPr>
          </a:p>
        </p:txBody>
      </p:sp>
      <p:sp>
        <p:nvSpPr>
          <p:cNvPr id="63" name="正方形/長方形 62">
            <a:extLst>
              <a:ext uri="{FF2B5EF4-FFF2-40B4-BE49-F238E27FC236}">
                <a16:creationId xmlns:a16="http://schemas.microsoft.com/office/drawing/2014/main" id="{25E7C4F1-A134-DC45-9D57-B393EC14C460}"/>
              </a:ext>
            </a:extLst>
          </p:cNvPr>
          <p:cNvSpPr/>
          <p:nvPr/>
        </p:nvSpPr>
        <p:spPr>
          <a:xfrm>
            <a:off x="9576464" y="2068118"/>
            <a:ext cx="742285" cy="338554"/>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a:t>
            </a:r>
            <a:r>
              <a:rPr lang="zh-TW" altLang="en-US" sz="1600" b="1" dirty="0">
                <a:solidFill>
                  <a:srgbClr val="1B2024"/>
                </a:solidFill>
                <a:latin typeface="Hiragino Sans W7" panose="020B0400000000000000" pitchFamily="34" charset="-128"/>
                <a:ea typeface="Hiragino Sans W7" panose="020B0400000000000000" pitchFamily="34" charset="-128"/>
              </a:rPr>
              <a:t>枠</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64" name="正方形/長方形 63">
            <a:extLst>
              <a:ext uri="{FF2B5EF4-FFF2-40B4-BE49-F238E27FC236}">
                <a16:creationId xmlns:a16="http://schemas.microsoft.com/office/drawing/2014/main" id="{32AA35BE-209C-424A-B861-9D21B2259CDD}"/>
              </a:ext>
            </a:extLst>
          </p:cNvPr>
          <p:cNvSpPr/>
          <p:nvPr/>
        </p:nvSpPr>
        <p:spPr>
          <a:xfrm>
            <a:off x="9576464" y="3400253"/>
            <a:ext cx="742285" cy="338554"/>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5</a:t>
            </a:r>
            <a:r>
              <a:rPr lang="zh-TW" altLang="en-US" sz="1600" b="1" dirty="0">
                <a:solidFill>
                  <a:srgbClr val="1B2024"/>
                </a:solidFill>
                <a:latin typeface="Hiragino Sans W7" panose="020B0400000000000000" pitchFamily="34" charset="-128"/>
                <a:ea typeface="Hiragino Sans W7" panose="020B0400000000000000" pitchFamily="34" charset="-128"/>
              </a:rPr>
              <a:t>枠</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65" name="正方形/長方形 64">
            <a:extLst>
              <a:ext uri="{FF2B5EF4-FFF2-40B4-BE49-F238E27FC236}">
                <a16:creationId xmlns:a16="http://schemas.microsoft.com/office/drawing/2014/main" id="{F12038FF-7777-2144-95C2-7C116CC4F535}"/>
              </a:ext>
            </a:extLst>
          </p:cNvPr>
          <p:cNvSpPr/>
          <p:nvPr/>
        </p:nvSpPr>
        <p:spPr>
          <a:xfrm>
            <a:off x="9506614" y="4757125"/>
            <a:ext cx="881985" cy="338554"/>
          </a:xfrm>
          <a:prstGeom prst="rect">
            <a:avLst/>
          </a:prstGeom>
        </p:spPr>
        <p:txBody>
          <a:bodyPr wrap="square">
            <a:spAutoFit/>
          </a:bodyPr>
          <a:lstStyle/>
          <a:p>
            <a:pPr algn="ctr" fontAlgn="ctr"/>
            <a:r>
              <a:rPr lang="en-US" altLang="zh-TW" sz="1600" b="1" dirty="0">
                <a:solidFill>
                  <a:srgbClr val="1B2024"/>
                </a:solidFill>
                <a:latin typeface="Hiragino Sans W7" panose="020B0400000000000000" pitchFamily="34" charset="-128"/>
                <a:ea typeface="Hiragino Sans W7" panose="020B0400000000000000" pitchFamily="34" charset="-128"/>
              </a:rPr>
              <a:t>10</a:t>
            </a:r>
            <a:r>
              <a:rPr lang="zh-TW" altLang="en-US" sz="1600" b="1" dirty="0">
                <a:solidFill>
                  <a:srgbClr val="1B2024"/>
                </a:solidFill>
                <a:latin typeface="Hiragino Sans W7" panose="020B0400000000000000" pitchFamily="34" charset="-128"/>
                <a:ea typeface="Hiragino Sans W7" panose="020B0400000000000000" pitchFamily="34" charset="-128"/>
              </a:rPr>
              <a:t>枠</a:t>
            </a:r>
            <a:endParaRPr lang="en-US" altLang="zh-TW" sz="1600" b="1" dirty="0">
              <a:solidFill>
                <a:srgbClr val="1B2024"/>
              </a:solidFill>
              <a:latin typeface="Hiragino Sans W7" panose="020B0400000000000000" pitchFamily="34" charset="-128"/>
              <a:ea typeface="Hiragino Sans W7" panose="020B0400000000000000" pitchFamily="34" charset="-128"/>
            </a:endParaRPr>
          </a:p>
        </p:txBody>
      </p:sp>
      <p:sp>
        <p:nvSpPr>
          <p:cNvPr id="67" name="正方形/長方形 66">
            <a:extLst>
              <a:ext uri="{FF2B5EF4-FFF2-40B4-BE49-F238E27FC236}">
                <a16:creationId xmlns:a16="http://schemas.microsoft.com/office/drawing/2014/main" id="{B7A7C485-4E80-DA4C-B379-8649D708F72A}"/>
              </a:ext>
            </a:extLst>
          </p:cNvPr>
          <p:cNvSpPr/>
          <p:nvPr/>
        </p:nvSpPr>
        <p:spPr>
          <a:xfrm>
            <a:off x="7936231" y="2059768"/>
            <a:ext cx="1423669" cy="307777"/>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120,000</a:t>
            </a:r>
            <a:r>
              <a:rPr lang="ja-JP" altLang="en-US" sz="1400" b="1">
                <a:solidFill>
                  <a:srgbClr val="1B2024"/>
                </a:solidFill>
                <a:latin typeface="Hiragino Sans W7" panose="020B0400000000000000" pitchFamily="34" charset="-128"/>
                <a:ea typeface="Hiragino Sans W7" panose="020B0400000000000000" pitchFamily="34" charset="-128"/>
              </a:rPr>
              <a:t>回</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68" name="正方形/長方形 67">
            <a:extLst>
              <a:ext uri="{FF2B5EF4-FFF2-40B4-BE49-F238E27FC236}">
                <a16:creationId xmlns:a16="http://schemas.microsoft.com/office/drawing/2014/main" id="{A62D9FF7-3B79-664F-991E-1FA1B1986109}"/>
              </a:ext>
            </a:extLst>
          </p:cNvPr>
          <p:cNvSpPr/>
          <p:nvPr/>
        </p:nvSpPr>
        <p:spPr>
          <a:xfrm>
            <a:off x="7953580" y="3406161"/>
            <a:ext cx="1423669" cy="307777"/>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100,000</a:t>
            </a:r>
            <a:r>
              <a:rPr lang="ja-JP" altLang="en-US" sz="1400" b="1">
                <a:solidFill>
                  <a:srgbClr val="1B2024"/>
                </a:solidFill>
                <a:latin typeface="Hiragino Sans W7" panose="020B0400000000000000" pitchFamily="34" charset="-128"/>
                <a:ea typeface="Hiragino Sans W7" panose="020B0400000000000000" pitchFamily="34" charset="-128"/>
              </a:rPr>
              <a:t>回</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69" name="正方形/長方形 68">
            <a:extLst>
              <a:ext uri="{FF2B5EF4-FFF2-40B4-BE49-F238E27FC236}">
                <a16:creationId xmlns:a16="http://schemas.microsoft.com/office/drawing/2014/main" id="{9C8D2BFD-9699-1844-8491-3F01172A6A19}"/>
              </a:ext>
            </a:extLst>
          </p:cNvPr>
          <p:cNvSpPr/>
          <p:nvPr/>
        </p:nvSpPr>
        <p:spPr>
          <a:xfrm>
            <a:off x="8164356" y="4780029"/>
            <a:ext cx="1120967" cy="307777"/>
          </a:xfrm>
          <a:prstGeom prst="rect">
            <a:avLst/>
          </a:prstGeom>
        </p:spPr>
        <p:txBody>
          <a:bodyPr wrap="square">
            <a:spAutoFit/>
          </a:bodyPr>
          <a:lstStyle/>
          <a:p>
            <a:pPr fontAlgn="ctr"/>
            <a:r>
              <a:rPr lang="en-US" altLang="ja-JP" sz="1400" b="1" dirty="0">
                <a:solidFill>
                  <a:srgbClr val="1B2024"/>
                </a:solidFill>
                <a:latin typeface="Hiragino Sans W7" panose="020B0400000000000000" pitchFamily="34" charset="-128"/>
                <a:ea typeface="Hiragino Sans W7" panose="020B0400000000000000" pitchFamily="34" charset="-128"/>
              </a:rPr>
              <a:t>80,000</a:t>
            </a:r>
            <a:r>
              <a:rPr lang="ja-JP" altLang="en-US" sz="1400" b="1">
                <a:solidFill>
                  <a:srgbClr val="1B2024"/>
                </a:solidFill>
                <a:latin typeface="Hiragino Sans W7" panose="020B0400000000000000" pitchFamily="34" charset="-128"/>
                <a:ea typeface="Hiragino Sans W7" panose="020B0400000000000000" pitchFamily="34" charset="-128"/>
              </a:rPr>
              <a:t>回</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70" name="正方形/長方形 69">
            <a:extLst>
              <a:ext uri="{FF2B5EF4-FFF2-40B4-BE49-F238E27FC236}">
                <a16:creationId xmlns:a16="http://schemas.microsoft.com/office/drawing/2014/main" id="{D047AA5C-1851-E647-92F7-68A408E62454}"/>
              </a:ext>
            </a:extLst>
          </p:cNvPr>
          <p:cNvSpPr/>
          <p:nvPr/>
        </p:nvSpPr>
        <p:spPr>
          <a:xfrm>
            <a:off x="10706625" y="1948968"/>
            <a:ext cx="1084167" cy="3385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60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71" name="正方形/長方形 70">
            <a:extLst>
              <a:ext uri="{FF2B5EF4-FFF2-40B4-BE49-F238E27FC236}">
                <a16:creationId xmlns:a16="http://schemas.microsoft.com/office/drawing/2014/main" id="{46EBBE18-38CF-F848-8AF4-F446E1D548B2}"/>
              </a:ext>
            </a:extLst>
          </p:cNvPr>
          <p:cNvSpPr/>
          <p:nvPr/>
        </p:nvSpPr>
        <p:spPr>
          <a:xfrm>
            <a:off x="10706625" y="3333598"/>
            <a:ext cx="1084167" cy="3385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40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EB58F6D4-30D3-1646-92D9-85D4DB44CE54}"/>
              </a:ext>
            </a:extLst>
          </p:cNvPr>
          <p:cNvSpPr/>
          <p:nvPr/>
        </p:nvSpPr>
        <p:spPr>
          <a:xfrm>
            <a:off x="10719325" y="4641437"/>
            <a:ext cx="1084167" cy="3385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20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p:txBody>
      </p:sp>
      <p:sp>
        <p:nvSpPr>
          <p:cNvPr id="31" name="正方形/長方形 30">
            <a:extLst>
              <a:ext uri="{FF2B5EF4-FFF2-40B4-BE49-F238E27FC236}">
                <a16:creationId xmlns:a16="http://schemas.microsoft.com/office/drawing/2014/main" id="{864ABFBA-5A43-0046-8F97-693C3DB47337}"/>
              </a:ext>
            </a:extLst>
          </p:cNvPr>
          <p:cNvSpPr/>
          <p:nvPr/>
        </p:nvSpPr>
        <p:spPr>
          <a:xfrm>
            <a:off x="258665" y="5733866"/>
            <a:ext cx="11724977" cy="461665"/>
          </a:xfrm>
          <a:prstGeom prst="rect">
            <a:avLst/>
          </a:prstGeom>
        </p:spPr>
        <p:txBody>
          <a:bodyPr wrap="square">
            <a:spAutoFit/>
          </a:bodyPr>
          <a:lstStyle/>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記載広告料金はグロス金額となります。（手数料込み）（税抜き）</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記載表示回数は目安となり、営業台数・稼働状況によって変動する可能性がございます。予めご了承ください。</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放映内容は</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申し込みにつき、</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商品・</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サービスが基本となります。</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放映内容に関しては、事前の広告主審査・クリエイティブ審査がございます。</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導入台数の増加による、枠数変更の可能性がございます。</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※BUSINESS</a:t>
            </a:r>
            <a:r>
              <a:rPr lang="ja-JP" altLang="en-US" sz="800">
                <a:solidFill>
                  <a:srgbClr val="1B2024"/>
                </a:solidFill>
                <a:latin typeface="Hiragino Sans W3" panose="020B0300000000000000" pitchFamily="34" charset="-128"/>
                <a:ea typeface="Hiragino Sans W3" panose="020B0300000000000000" pitchFamily="34" charset="-128"/>
              </a:rPr>
              <a:t>・</a:t>
            </a:r>
            <a:r>
              <a:rPr lang="en-US" altLang="ja-JP" sz="800" dirty="0">
                <a:solidFill>
                  <a:srgbClr val="1B2024"/>
                </a:solidFill>
                <a:latin typeface="Hiragino Sans W3" panose="020B0300000000000000" pitchFamily="34" charset="-128"/>
                <a:ea typeface="Hiragino Sans W3" panose="020B0300000000000000" pitchFamily="34" charset="-128"/>
              </a:rPr>
              <a:t>ECONOMY VIEW</a:t>
            </a:r>
            <a:r>
              <a:rPr lang="ja-JP" altLang="en-US" sz="800">
                <a:solidFill>
                  <a:srgbClr val="1B2024"/>
                </a:solidFill>
                <a:latin typeface="Hiragino Sans W3" panose="020B0300000000000000" pitchFamily="34" charset="-128"/>
                <a:ea typeface="Hiragino Sans W3" panose="020B0300000000000000" pitchFamily="34" charset="-128"/>
              </a:rPr>
              <a:t>にて同一週に</a:t>
            </a:r>
            <a:r>
              <a:rPr lang="en-US" altLang="ja-JP" sz="800" dirty="0">
                <a:solidFill>
                  <a:srgbClr val="1B2024"/>
                </a:solidFill>
                <a:latin typeface="Hiragino Sans W3" panose="020B0300000000000000" pitchFamily="34" charset="-128"/>
                <a:ea typeface="Hiragino Sans W3" panose="020B0300000000000000" pitchFamily="34" charset="-128"/>
              </a:rPr>
              <a:t>2</a:t>
            </a:r>
            <a:r>
              <a:rPr lang="ja-JP" altLang="en-US" sz="800">
                <a:solidFill>
                  <a:srgbClr val="1B2024"/>
                </a:solidFill>
                <a:latin typeface="Hiragino Sans W3" panose="020B0300000000000000" pitchFamily="34" charset="-128"/>
                <a:ea typeface="Hiragino Sans W3" panose="020B0300000000000000" pitchFamily="34" charset="-128"/>
              </a:rPr>
              <a:t>枠申し込みの場合、最大</a:t>
            </a:r>
            <a:r>
              <a:rPr lang="en-US" altLang="ja-JP" sz="800" dirty="0">
                <a:solidFill>
                  <a:srgbClr val="1B2024"/>
                </a:solidFill>
                <a:latin typeface="Hiragino Sans W3" panose="020B0300000000000000" pitchFamily="34" charset="-128"/>
                <a:ea typeface="Hiragino Sans W3" panose="020B0300000000000000" pitchFamily="34" charset="-128"/>
              </a:rPr>
              <a:t>60</a:t>
            </a:r>
            <a:r>
              <a:rPr lang="ja-JP" altLang="en-US" sz="800">
                <a:solidFill>
                  <a:srgbClr val="1B2024"/>
                </a:solidFill>
                <a:latin typeface="Hiragino Sans W3" panose="020B0300000000000000" pitchFamily="34" charset="-128"/>
                <a:ea typeface="Hiragino Sans W3" panose="020B0300000000000000" pitchFamily="34" charset="-128"/>
              </a:rPr>
              <a:t>秒までのクリエイティブ訴求可能。</a:t>
            </a:r>
            <a:r>
              <a:rPr lang="en-US" altLang="ja-JP" sz="800" dirty="0">
                <a:solidFill>
                  <a:srgbClr val="1B2024"/>
                </a:solidFill>
                <a:latin typeface="Hiragino Sans W3" panose="020B0300000000000000" pitchFamily="34" charset="-128"/>
                <a:ea typeface="Hiragino Sans W3" panose="020B0300000000000000" pitchFamily="34" charset="-128"/>
              </a:rPr>
              <a:t>※FIRST VIEW</a:t>
            </a:r>
            <a:r>
              <a:rPr lang="ja-JP" altLang="en-US" sz="800">
                <a:solidFill>
                  <a:srgbClr val="1B2024"/>
                </a:solidFill>
                <a:latin typeface="Hiragino Sans W3" panose="020B0300000000000000" pitchFamily="34" charset="-128"/>
                <a:ea typeface="Hiragino Sans W3" panose="020B0300000000000000" pitchFamily="34" charset="-128"/>
              </a:rPr>
              <a:t>の同一クリエイティブの放映は最大</a:t>
            </a:r>
            <a:r>
              <a:rPr lang="en-US" altLang="ja-JP" sz="800" dirty="0">
                <a:solidFill>
                  <a:srgbClr val="1B2024"/>
                </a:solidFill>
                <a:latin typeface="Hiragino Sans W3" panose="020B0300000000000000" pitchFamily="34" charset="-128"/>
                <a:ea typeface="Hiragino Sans W3" panose="020B0300000000000000" pitchFamily="34" charset="-128"/>
              </a:rPr>
              <a:t>4</a:t>
            </a:r>
            <a:r>
              <a:rPr lang="ja-JP" altLang="en-US" sz="800">
                <a:solidFill>
                  <a:srgbClr val="1B2024"/>
                </a:solidFill>
                <a:latin typeface="Hiragino Sans W3" panose="020B0300000000000000" pitchFamily="34" charset="-128"/>
                <a:ea typeface="Hiragino Sans W3" panose="020B0300000000000000" pitchFamily="34" charset="-128"/>
              </a:rPr>
              <a:t>週間までとします。</a:t>
            </a:r>
          </a:p>
        </p:txBody>
      </p:sp>
      <p:sp>
        <p:nvSpPr>
          <p:cNvPr id="32" name="正方形/長方形 31">
            <a:extLst>
              <a:ext uri="{FF2B5EF4-FFF2-40B4-BE49-F238E27FC236}">
                <a16:creationId xmlns:a16="http://schemas.microsoft.com/office/drawing/2014/main" id="{1D521611-D1DB-F649-8453-63F28DE2EF1E}"/>
              </a:ext>
            </a:extLst>
          </p:cNvPr>
          <p:cNvSpPr/>
          <p:nvPr/>
        </p:nvSpPr>
        <p:spPr>
          <a:xfrm>
            <a:off x="10481796" y="2274200"/>
            <a:ext cx="1538683" cy="369332"/>
          </a:xfrm>
          <a:prstGeom prst="rect">
            <a:avLst/>
          </a:prstGeom>
        </p:spPr>
        <p:txBody>
          <a:bodyPr wrap="square">
            <a:spAutoFit/>
          </a:bodyPr>
          <a:lstStyle/>
          <a:p>
            <a:pPr algn="ctr"/>
            <a:r>
              <a:rPr lang="ja-JP" altLang="en-US" sz="900" b="1">
                <a:solidFill>
                  <a:srgbClr val="1B2024"/>
                </a:solidFill>
                <a:latin typeface="Hiragino Sans W6" panose="020B0400000000000000" pitchFamily="34" charset="-128"/>
                <a:ea typeface="Hiragino Sans W6" panose="020B0400000000000000" pitchFamily="34" charset="-128"/>
              </a:rPr>
              <a:t>想定再生単価</a:t>
            </a:r>
            <a:endParaRPr lang="en-US" altLang="ja-JP" sz="900" b="1" dirty="0">
              <a:solidFill>
                <a:srgbClr val="1B2024"/>
              </a:solidFill>
              <a:latin typeface="Hiragino Sans W6" panose="020B0400000000000000" pitchFamily="34" charset="-128"/>
              <a:ea typeface="Hiragino Sans W6" panose="020B0400000000000000" pitchFamily="34" charset="-128"/>
            </a:endParaRPr>
          </a:p>
          <a:p>
            <a:pPr algn="ctr"/>
            <a:r>
              <a:rPr lang="en-US" altLang="ja-JP" sz="900" b="1" dirty="0">
                <a:solidFill>
                  <a:srgbClr val="1B2024"/>
                </a:solidFill>
                <a:latin typeface="Hiragino Sans W6" panose="020B0400000000000000" pitchFamily="34" charset="-128"/>
                <a:ea typeface="Hiragino Sans W6" panose="020B0400000000000000" pitchFamily="34" charset="-128"/>
              </a:rPr>
              <a:t>5.0</a:t>
            </a:r>
            <a:r>
              <a:rPr lang="ja-JP" altLang="en-US" sz="900" b="1">
                <a:solidFill>
                  <a:srgbClr val="1B2024"/>
                </a:solidFill>
                <a:latin typeface="Hiragino Sans W6" panose="020B0400000000000000" pitchFamily="34" charset="-128"/>
                <a:ea typeface="Hiragino Sans W6" panose="020B0400000000000000" pitchFamily="34" charset="-128"/>
              </a:rPr>
              <a:t>円</a:t>
            </a:r>
          </a:p>
        </p:txBody>
      </p:sp>
      <p:sp>
        <p:nvSpPr>
          <p:cNvPr id="33" name="正方形/長方形 32">
            <a:extLst>
              <a:ext uri="{FF2B5EF4-FFF2-40B4-BE49-F238E27FC236}">
                <a16:creationId xmlns:a16="http://schemas.microsoft.com/office/drawing/2014/main" id="{24AFA8CF-C040-A143-B7BA-4B90DA2438E3}"/>
              </a:ext>
            </a:extLst>
          </p:cNvPr>
          <p:cNvSpPr/>
          <p:nvPr/>
        </p:nvSpPr>
        <p:spPr>
          <a:xfrm>
            <a:off x="10491398" y="3662275"/>
            <a:ext cx="1538683" cy="369332"/>
          </a:xfrm>
          <a:prstGeom prst="rect">
            <a:avLst/>
          </a:prstGeom>
        </p:spPr>
        <p:txBody>
          <a:bodyPr wrap="square">
            <a:spAutoFit/>
          </a:bodyPr>
          <a:lstStyle/>
          <a:p>
            <a:pPr algn="ctr"/>
            <a:r>
              <a:rPr lang="ja-JP" altLang="en-US" sz="900" b="1">
                <a:solidFill>
                  <a:srgbClr val="1B2024"/>
                </a:solidFill>
                <a:latin typeface="Hiragino Sans W6" panose="020B0400000000000000" pitchFamily="34" charset="-128"/>
                <a:ea typeface="Hiragino Sans W6" panose="020B0400000000000000" pitchFamily="34" charset="-128"/>
              </a:rPr>
              <a:t>想定再生単価</a:t>
            </a:r>
            <a:endParaRPr lang="en-US" altLang="ja-JP" sz="900" b="1" dirty="0">
              <a:solidFill>
                <a:srgbClr val="1B2024"/>
              </a:solidFill>
              <a:latin typeface="Hiragino Sans W6" panose="020B0400000000000000" pitchFamily="34" charset="-128"/>
              <a:ea typeface="Hiragino Sans W6" panose="020B0400000000000000" pitchFamily="34" charset="-128"/>
            </a:endParaRPr>
          </a:p>
          <a:p>
            <a:pPr algn="ctr"/>
            <a:r>
              <a:rPr lang="en-US" altLang="ja-JP" sz="900" b="1" dirty="0">
                <a:solidFill>
                  <a:srgbClr val="1B2024"/>
                </a:solidFill>
                <a:latin typeface="Hiragino Sans W6" panose="020B0400000000000000" pitchFamily="34" charset="-128"/>
                <a:ea typeface="Hiragino Sans W6" panose="020B0400000000000000" pitchFamily="34" charset="-128"/>
              </a:rPr>
              <a:t>4.0</a:t>
            </a:r>
            <a:r>
              <a:rPr lang="ja-JP" altLang="en-US" sz="900" b="1">
                <a:solidFill>
                  <a:srgbClr val="1B2024"/>
                </a:solidFill>
                <a:latin typeface="Hiragino Sans W6" panose="020B0400000000000000" pitchFamily="34" charset="-128"/>
                <a:ea typeface="Hiragino Sans W6" panose="020B0400000000000000" pitchFamily="34" charset="-128"/>
              </a:rPr>
              <a:t>円</a:t>
            </a:r>
          </a:p>
        </p:txBody>
      </p:sp>
      <p:sp>
        <p:nvSpPr>
          <p:cNvPr id="34" name="正方形/長方形 33">
            <a:extLst>
              <a:ext uri="{FF2B5EF4-FFF2-40B4-BE49-F238E27FC236}">
                <a16:creationId xmlns:a16="http://schemas.microsoft.com/office/drawing/2014/main" id="{1962BDD3-4B2E-044B-9E3F-D78F17F01D18}"/>
              </a:ext>
            </a:extLst>
          </p:cNvPr>
          <p:cNvSpPr/>
          <p:nvPr/>
        </p:nvSpPr>
        <p:spPr>
          <a:xfrm>
            <a:off x="10487654" y="4948476"/>
            <a:ext cx="1538683" cy="369332"/>
          </a:xfrm>
          <a:prstGeom prst="rect">
            <a:avLst/>
          </a:prstGeom>
        </p:spPr>
        <p:txBody>
          <a:bodyPr wrap="square">
            <a:spAutoFit/>
          </a:bodyPr>
          <a:lstStyle/>
          <a:p>
            <a:pPr algn="ctr"/>
            <a:r>
              <a:rPr lang="ja-JP" altLang="en-US" sz="900" b="1">
                <a:solidFill>
                  <a:srgbClr val="1B2024"/>
                </a:solidFill>
                <a:latin typeface="Hiragino Sans W6" panose="020B0400000000000000" pitchFamily="34" charset="-128"/>
                <a:ea typeface="Hiragino Sans W6" panose="020B0400000000000000" pitchFamily="34" charset="-128"/>
              </a:rPr>
              <a:t>想定再生単価</a:t>
            </a:r>
            <a:endParaRPr lang="en-US" altLang="ja-JP" sz="900" b="1" dirty="0">
              <a:solidFill>
                <a:srgbClr val="1B2024"/>
              </a:solidFill>
              <a:latin typeface="Hiragino Sans W6" panose="020B0400000000000000" pitchFamily="34" charset="-128"/>
              <a:ea typeface="Hiragino Sans W6" panose="020B0400000000000000" pitchFamily="34" charset="-128"/>
            </a:endParaRPr>
          </a:p>
          <a:p>
            <a:pPr algn="ctr"/>
            <a:r>
              <a:rPr lang="en-US" altLang="ja-JP" sz="900" b="1" dirty="0">
                <a:solidFill>
                  <a:srgbClr val="1B2024"/>
                </a:solidFill>
                <a:latin typeface="Hiragino Sans W6" panose="020B0400000000000000" pitchFamily="34" charset="-128"/>
                <a:ea typeface="Hiragino Sans W6" panose="020B0400000000000000" pitchFamily="34" charset="-128"/>
              </a:rPr>
              <a:t>2.5</a:t>
            </a:r>
            <a:r>
              <a:rPr lang="ja-JP" altLang="en-US" sz="900" b="1">
                <a:solidFill>
                  <a:srgbClr val="1B2024"/>
                </a:solidFill>
                <a:latin typeface="Hiragino Sans W6" panose="020B0400000000000000" pitchFamily="34" charset="-128"/>
                <a:ea typeface="Hiragino Sans W6" panose="020B0400000000000000" pitchFamily="34" charset="-128"/>
              </a:rPr>
              <a:t>円</a:t>
            </a:r>
          </a:p>
        </p:txBody>
      </p:sp>
      <p:sp>
        <p:nvSpPr>
          <p:cNvPr id="35" name="正方形/長方形 34">
            <a:extLst>
              <a:ext uri="{FF2B5EF4-FFF2-40B4-BE49-F238E27FC236}">
                <a16:creationId xmlns:a16="http://schemas.microsoft.com/office/drawing/2014/main" id="{23676597-134E-364F-ACB1-44BDBC26089E}"/>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地方版広告メニュー</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36" name="図 35">
            <a:extLst>
              <a:ext uri="{FF2B5EF4-FFF2-40B4-BE49-F238E27FC236}">
                <a16:creationId xmlns:a16="http://schemas.microsoft.com/office/drawing/2014/main" id="{F0F4F149-50B7-554C-9E6F-8A78CBA7CCA0}"/>
              </a:ext>
            </a:extLst>
          </p:cNvPr>
          <p:cNvPicPr>
            <a:picLocks noChangeAspect="1"/>
          </p:cNvPicPr>
          <p:nvPr/>
        </p:nvPicPr>
        <p:blipFill rotWithShape="1">
          <a:blip r:embed="rId4"/>
          <a:srcRect l="16543" t="-12374" r="31644" b="1"/>
          <a:stretch/>
        </p:blipFill>
        <p:spPr>
          <a:xfrm>
            <a:off x="2185059" y="5989320"/>
            <a:ext cx="6075021" cy="734709"/>
          </a:xfrm>
          <a:prstGeom prst="rect">
            <a:avLst/>
          </a:prstGeom>
        </p:spPr>
      </p:pic>
      <p:pic>
        <p:nvPicPr>
          <p:cNvPr id="38" name="図 37">
            <a:extLst>
              <a:ext uri="{FF2B5EF4-FFF2-40B4-BE49-F238E27FC236}">
                <a16:creationId xmlns:a16="http://schemas.microsoft.com/office/drawing/2014/main" id="{DAC38A60-F273-794B-948F-D25F095C950D}"/>
              </a:ext>
            </a:extLst>
          </p:cNvPr>
          <p:cNvPicPr>
            <a:picLocks noChangeAspect="1"/>
          </p:cNvPicPr>
          <p:nvPr/>
        </p:nvPicPr>
        <p:blipFill>
          <a:blip r:embed="rId5"/>
          <a:stretch>
            <a:fillRect/>
          </a:stretch>
        </p:blipFill>
        <p:spPr>
          <a:xfrm>
            <a:off x="270809" y="6373248"/>
            <a:ext cx="1647513" cy="357371"/>
          </a:xfrm>
          <a:prstGeom prst="rect">
            <a:avLst/>
          </a:prstGeom>
        </p:spPr>
      </p:pic>
      <p:sp>
        <p:nvSpPr>
          <p:cNvPr id="39" name="正方形/長方形 38">
            <a:extLst>
              <a:ext uri="{FF2B5EF4-FFF2-40B4-BE49-F238E27FC236}">
                <a16:creationId xmlns:a16="http://schemas.microsoft.com/office/drawing/2014/main" id="{B8197E06-4EF6-5549-8A10-30723C6589FC}"/>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40" name="図 39">
            <a:extLst>
              <a:ext uri="{FF2B5EF4-FFF2-40B4-BE49-F238E27FC236}">
                <a16:creationId xmlns:a16="http://schemas.microsoft.com/office/drawing/2014/main" id="{B1520423-EA8E-9646-B32D-85E894A1E4F9}"/>
              </a:ext>
            </a:extLst>
          </p:cNvPr>
          <p:cNvPicPr>
            <a:picLocks noChangeAspect="1"/>
          </p:cNvPicPr>
          <p:nvPr/>
        </p:nvPicPr>
        <p:blipFill rotWithShape="1">
          <a:blip r:embed="rId4"/>
          <a:srcRect l="89802" t="-7712"/>
          <a:stretch/>
        </p:blipFill>
        <p:spPr>
          <a:xfrm>
            <a:off x="10774680" y="6019800"/>
            <a:ext cx="1195646" cy="704229"/>
          </a:xfrm>
          <a:prstGeom prst="rect">
            <a:avLst/>
          </a:prstGeom>
        </p:spPr>
      </p:pic>
      <p:sp>
        <p:nvSpPr>
          <p:cNvPr id="41" name="スライド番号プレースホルダ 3">
            <a:extLst>
              <a:ext uri="{FF2B5EF4-FFF2-40B4-BE49-F238E27FC236}">
                <a16:creationId xmlns:a16="http://schemas.microsoft.com/office/drawing/2014/main" id="{29C15BF2-D3B9-E341-9C10-2F7AD0006B58}"/>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17</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pic>
        <p:nvPicPr>
          <p:cNvPr id="2" name="図 1">
            <a:extLst>
              <a:ext uri="{FF2B5EF4-FFF2-40B4-BE49-F238E27FC236}">
                <a16:creationId xmlns:a16="http://schemas.microsoft.com/office/drawing/2014/main" id="{F3DC00C7-CEF0-F94F-8E10-40443CD8A224}"/>
              </a:ext>
            </a:extLst>
          </p:cNvPr>
          <p:cNvPicPr>
            <a:picLocks noChangeAspect="1"/>
          </p:cNvPicPr>
          <p:nvPr/>
        </p:nvPicPr>
        <p:blipFill>
          <a:blip r:embed="rId6"/>
          <a:stretch>
            <a:fillRect/>
          </a:stretch>
        </p:blipFill>
        <p:spPr>
          <a:xfrm>
            <a:off x="4616443" y="3913071"/>
            <a:ext cx="1088227" cy="323314"/>
          </a:xfrm>
          <a:prstGeom prst="rect">
            <a:avLst/>
          </a:prstGeom>
        </p:spPr>
      </p:pic>
      <p:sp>
        <p:nvSpPr>
          <p:cNvPr id="37" name="正方形/長方形 36">
            <a:extLst>
              <a:ext uri="{FF2B5EF4-FFF2-40B4-BE49-F238E27FC236}">
                <a16:creationId xmlns:a16="http://schemas.microsoft.com/office/drawing/2014/main" id="{E6AB1BCD-3CDA-DF4D-97C4-88CE121BB578}"/>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95704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4089E94-D523-6444-B17C-FB10CA262076}"/>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E91DDCB3-DD16-7045-BB06-AC41758E2C97}"/>
              </a:ext>
            </a:extLst>
          </p:cNvPr>
          <p:cNvPicPr>
            <a:picLocks noChangeAspect="1"/>
          </p:cNvPicPr>
          <p:nvPr/>
        </p:nvPicPr>
        <p:blipFill>
          <a:blip r:embed="rId2"/>
          <a:stretch>
            <a:fillRect/>
          </a:stretch>
        </p:blipFill>
        <p:spPr>
          <a:xfrm>
            <a:off x="179558" y="157721"/>
            <a:ext cx="2248192" cy="709955"/>
          </a:xfrm>
          <a:prstGeom prst="rect">
            <a:avLst/>
          </a:prstGeom>
        </p:spPr>
      </p:pic>
      <p:sp>
        <p:nvSpPr>
          <p:cNvPr id="7" name="正方形/長方形 6">
            <a:extLst>
              <a:ext uri="{FF2B5EF4-FFF2-40B4-BE49-F238E27FC236}">
                <a16:creationId xmlns:a16="http://schemas.microsoft.com/office/drawing/2014/main" id="{3B4C2DBE-B30C-BC44-91E5-6AAAFBDF846A}"/>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地方版変更点</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A291928F-A896-3149-B021-819C96E70866}"/>
              </a:ext>
            </a:extLst>
          </p:cNvPr>
          <p:cNvPicPr>
            <a:picLocks noChangeAspect="1"/>
          </p:cNvPicPr>
          <p:nvPr/>
        </p:nvPicPr>
        <p:blipFill rotWithShape="1">
          <a:blip r:embed="rId3"/>
          <a:srcRect l="16543" t="-12374" r="31644" b="1"/>
          <a:stretch/>
        </p:blipFill>
        <p:spPr>
          <a:xfrm>
            <a:off x="2185059" y="5989320"/>
            <a:ext cx="6075021" cy="734709"/>
          </a:xfrm>
          <a:prstGeom prst="rect">
            <a:avLst/>
          </a:prstGeom>
        </p:spPr>
      </p:pic>
      <p:pic>
        <p:nvPicPr>
          <p:cNvPr id="16" name="図 15">
            <a:extLst>
              <a:ext uri="{FF2B5EF4-FFF2-40B4-BE49-F238E27FC236}">
                <a16:creationId xmlns:a16="http://schemas.microsoft.com/office/drawing/2014/main" id="{AC48F933-95D0-3F42-BD5C-A2AA65A3E891}"/>
              </a:ext>
            </a:extLst>
          </p:cNvPr>
          <p:cNvPicPr>
            <a:picLocks noChangeAspect="1"/>
          </p:cNvPicPr>
          <p:nvPr/>
        </p:nvPicPr>
        <p:blipFill>
          <a:blip r:embed="rId4"/>
          <a:stretch>
            <a:fillRect/>
          </a:stretch>
        </p:blipFill>
        <p:spPr>
          <a:xfrm>
            <a:off x="270809" y="6373248"/>
            <a:ext cx="1647513" cy="357371"/>
          </a:xfrm>
          <a:prstGeom prst="rect">
            <a:avLst/>
          </a:prstGeom>
        </p:spPr>
      </p:pic>
      <p:sp>
        <p:nvSpPr>
          <p:cNvPr id="17" name="正方形/長方形 16">
            <a:extLst>
              <a:ext uri="{FF2B5EF4-FFF2-40B4-BE49-F238E27FC236}">
                <a16:creationId xmlns:a16="http://schemas.microsoft.com/office/drawing/2014/main" id="{2C887FC0-A5EE-0C48-B683-4820119682EB}"/>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18" name="図 17">
            <a:extLst>
              <a:ext uri="{FF2B5EF4-FFF2-40B4-BE49-F238E27FC236}">
                <a16:creationId xmlns:a16="http://schemas.microsoft.com/office/drawing/2014/main" id="{025B490E-706A-9743-9180-A694D0ECF49A}"/>
              </a:ext>
            </a:extLst>
          </p:cNvPr>
          <p:cNvPicPr>
            <a:picLocks noChangeAspect="1"/>
          </p:cNvPicPr>
          <p:nvPr/>
        </p:nvPicPr>
        <p:blipFill rotWithShape="1">
          <a:blip r:embed="rId3"/>
          <a:srcRect l="89802" t="-7712"/>
          <a:stretch/>
        </p:blipFill>
        <p:spPr>
          <a:xfrm>
            <a:off x="10774680" y="6019800"/>
            <a:ext cx="1195646" cy="704229"/>
          </a:xfrm>
          <a:prstGeom prst="rect">
            <a:avLst/>
          </a:prstGeom>
        </p:spPr>
      </p:pic>
      <p:sp>
        <p:nvSpPr>
          <p:cNvPr id="19" name="スライド番号プレースホルダ 3">
            <a:extLst>
              <a:ext uri="{FF2B5EF4-FFF2-40B4-BE49-F238E27FC236}">
                <a16:creationId xmlns:a16="http://schemas.microsoft.com/office/drawing/2014/main" id="{365F11BF-53EF-C549-B7A4-91AF1CD0C234}"/>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18</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1" name="正方形/長方形 20">
            <a:extLst>
              <a:ext uri="{FF2B5EF4-FFF2-40B4-BE49-F238E27FC236}">
                <a16:creationId xmlns:a16="http://schemas.microsoft.com/office/drawing/2014/main" id="{1E6F250F-DD6B-BF4B-A074-25A3A7E04D58}"/>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pic>
        <p:nvPicPr>
          <p:cNvPr id="20" name="図 19">
            <a:extLst>
              <a:ext uri="{FF2B5EF4-FFF2-40B4-BE49-F238E27FC236}">
                <a16:creationId xmlns:a16="http://schemas.microsoft.com/office/drawing/2014/main" id="{1527AD02-ABC2-E347-A95C-3DC1D2BDDD26}"/>
              </a:ext>
            </a:extLst>
          </p:cNvPr>
          <p:cNvPicPr>
            <a:picLocks noChangeAspect="1"/>
          </p:cNvPicPr>
          <p:nvPr/>
        </p:nvPicPr>
        <p:blipFill rotWithShape="1">
          <a:blip r:embed="rId5"/>
          <a:srcRect t="16798"/>
          <a:stretch/>
        </p:blipFill>
        <p:spPr>
          <a:xfrm>
            <a:off x="505038" y="1717538"/>
            <a:ext cx="11446359" cy="4465524"/>
          </a:xfrm>
          <a:prstGeom prst="rect">
            <a:avLst/>
          </a:prstGeom>
        </p:spPr>
      </p:pic>
      <p:sp>
        <p:nvSpPr>
          <p:cNvPr id="22" name="正方形/長方形 21">
            <a:extLst>
              <a:ext uri="{FF2B5EF4-FFF2-40B4-BE49-F238E27FC236}">
                <a16:creationId xmlns:a16="http://schemas.microsoft.com/office/drawing/2014/main" id="{FF5A0388-3EB2-8543-AABE-4891007344E9}"/>
              </a:ext>
            </a:extLst>
          </p:cNvPr>
          <p:cNvSpPr/>
          <p:nvPr/>
        </p:nvSpPr>
        <p:spPr>
          <a:xfrm>
            <a:off x="772243" y="2721848"/>
            <a:ext cx="10531799" cy="2893100"/>
          </a:xfrm>
          <a:prstGeom prst="rect">
            <a:avLst/>
          </a:prstGeom>
        </p:spPr>
        <p:txBody>
          <a:bodyPr wrap="square">
            <a:spAutoFit/>
          </a:bodyPr>
          <a:lstStyle/>
          <a:p>
            <a:r>
              <a:rPr lang="ja-JP" altLang="en-US" sz="1400">
                <a:solidFill>
                  <a:schemeClr val="bg1"/>
                </a:solidFill>
                <a:latin typeface="Hiragino Sans W3" panose="020B0300000000000000" pitchFamily="34" charset="-128"/>
                <a:ea typeface="Hiragino Sans W3" panose="020B0300000000000000" pitchFamily="34" charset="-128"/>
              </a:rPr>
              <a:t>・放映基本メニュー構成は同様ですが、時間帯・曜日指定が可能な</a:t>
            </a:r>
            <a:r>
              <a:rPr lang="en-US" altLang="ja-JP" sz="1400" dirty="0">
                <a:solidFill>
                  <a:schemeClr val="bg1"/>
                </a:solidFill>
                <a:latin typeface="Hiragino Sans W3" panose="020B0300000000000000" pitchFamily="34" charset="-128"/>
                <a:ea typeface="Hiragino Sans W3" panose="020B0300000000000000" pitchFamily="34" charset="-128"/>
              </a:rPr>
              <a:t>TARGET VIEW</a:t>
            </a:r>
            <a:r>
              <a:rPr lang="ja-JP" altLang="en-US" sz="1400">
                <a:solidFill>
                  <a:schemeClr val="bg1"/>
                </a:solidFill>
                <a:latin typeface="Hiragino Sans W3" panose="020B0300000000000000" pitchFamily="34" charset="-128"/>
                <a:ea typeface="Hiragino Sans W3" panose="020B0300000000000000" pitchFamily="34" charset="-128"/>
              </a:rPr>
              <a:t>は実施不可となります。</a:t>
            </a:r>
          </a:p>
          <a:p>
            <a:endParaRPr lang="ja-JP" altLang="en-US" sz="1400">
              <a:solidFill>
                <a:schemeClr val="bg1"/>
              </a:solidFill>
              <a:latin typeface="Hiragino Sans W3" panose="020B0300000000000000" pitchFamily="34" charset="-128"/>
              <a:ea typeface="Hiragino Sans W3" panose="020B0300000000000000" pitchFamily="34" charset="-128"/>
            </a:endParaRPr>
          </a:p>
          <a:p>
            <a:r>
              <a:rPr lang="ja-JP" altLang="en-US" sz="1400">
                <a:solidFill>
                  <a:schemeClr val="bg1"/>
                </a:solidFill>
                <a:latin typeface="Hiragino Sans W3" panose="020B0300000000000000" pitchFamily="34" charset="-128"/>
                <a:ea typeface="Hiragino Sans W3" panose="020B0300000000000000" pitchFamily="34" charset="-128"/>
              </a:rPr>
              <a:t>・音量ボタンはユーザーが任意でボリュームメーターより設定が可能になります。初期設定の音量は東京版と変更ございません。</a:t>
            </a:r>
            <a:endParaRPr lang="en-US" altLang="ja-JP" sz="1400" dirty="0">
              <a:solidFill>
                <a:schemeClr val="bg1"/>
              </a:solidFill>
              <a:latin typeface="Hiragino Sans W3" panose="020B0300000000000000" pitchFamily="34" charset="-128"/>
              <a:ea typeface="Hiragino Sans W3" panose="020B0300000000000000" pitchFamily="34" charset="-128"/>
            </a:endParaRPr>
          </a:p>
          <a:p>
            <a:r>
              <a:rPr lang="ja-JP" altLang="en-US" sz="1400">
                <a:solidFill>
                  <a:schemeClr val="bg1"/>
                </a:solidFill>
                <a:latin typeface="Hiragino Sans W3" panose="020B0300000000000000" pitchFamily="34" charset="-128"/>
                <a:ea typeface="Hiragino Sans W3" panose="020B0300000000000000" pitchFamily="34" charset="-128"/>
              </a:rPr>
              <a:t>　降車後初期値に戻ります。深夜</a:t>
            </a:r>
            <a:r>
              <a:rPr lang="en-US" altLang="ja-JP" sz="1400" dirty="0">
                <a:solidFill>
                  <a:schemeClr val="bg1"/>
                </a:solidFill>
                <a:latin typeface="Hiragino Sans W3" panose="020B0300000000000000" pitchFamily="34" charset="-128"/>
                <a:ea typeface="Hiragino Sans W3" panose="020B0300000000000000" pitchFamily="34" charset="-128"/>
              </a:rPr>
              <a:t>22</a:t>
            </a:r>
            <a:r>
              <a:rPr lang="ja-JP" altLang="en-US" sz="1400">
                <a:solidFill>
                  <a:schemeClr val="bg1"/>
                </a:solidFill>
                <a:latin typeface="Hiragino Sans W3" panose="020B0300000000000000" pitchFamily="34" charset="-128"/>
                <a:ea typeface="Hiragino Sans W3" panose="020B0300000000000000" pitchFamily="34" charset="-128"/>
              </a:rPr>
              <a:t>時から朝</a:t>
            </a:r>
            <a:r>
              <a:rPr lang="en-US" altLang="ja-JP" sz="1400" dirty="0">
                <a:solidFill>
                  <a:schemeClr val="bg1"/>
                </a:solidFill>
                <a:latin typeface="Hiragino Sans W3" panose="020B0300000000000000" pitchFamily="34" charset="-128"/>
                <a:ea typeface="Hiragino Sans W3" panose="020B0300000000000000" pitchFamily="34" charset="-128"/>
              </a:rPr>
              <a:t>6</a:t>
            </a:r>
            <a:r>
              <a:rPr lang="ja-JP" altLang="en-US" sz="1400">
                <a:solidFill>
                  <a:schemeClr val="bg1"/>
                </a:solidFill>
                <a:latin typeface="Hiragino Sans W3" panose="020B0300000000000000" pitchFamily="34" charset="-128"/>
                <a:ea typeface="Hiragino Sans W3" panose="020B0300000000000000" pitchFamily="34" charset="-128"/>
              </a:rPr>
              <a:t>時まではデフォルト設定で音声</a:t>
            </a:r>
            <a:r>
              <a:rPr lang="en-US" altLang="ja-JP" sz="1400" dirty="0">
                <a:solidFill>
                  <a:schemeClr val="bg1"/>
                </a:solidFill>
                <a:latin typeface="Hiragino Sans W3" panose="020B0300000000000000" pitchFamily="34" charset="-128"/>
                <a:ea typeface="Hiragino Sans W3" panose="020B0300000000000000" pitchFamily="34" charset="-128"/>
              </a:rPr>
              <a:t>OFF</a:t>
            </a:r>
            <a:r>
              <a:rPr lang="ja-JP" altLang="en-US" sz="1400">
                <a:solidFill>
                  <a:schemeClr val="bg1"/>
                </a:solidFill>
                <a:latin typeface="Hiragino Sans W3" panose="020B0300000000000000" pitchFamily="34" charset="-128"/>
                <a:ea typeface="Hiragino Sans W3" panose="020B0300000000000000" pitchFamily="34" charset="-128"/>
              </a:rPr>
              <a:t>となります。　</a:t>
            </a:r>
          </a:p>
          <a:p>
            <a:r>
              <a:rPr lang="ja-JP" altLang="en-US" sz="1400">
                <a:solidFill>
                  <a:schemeClr val="bg1"/>
                </a:solidFill>
                <a:latin typeface="Hiragino Sans W3" panose="020B0300000000000000" pitchFamily="34" charset="-128"/>
                <a:ea typeface="Hiragino Sans W3" panose="020B0300000000000000" pitchFamily="34" charset="-128"/>
              </a:rPr>
              <a:t>　ボリュームメーターからの操作も不可となります。</a:t>
            </a:r>
          </a:p>
          <a:p>
            <a:endParaRPr lang="ja-JP" altLang="en-US" sz="1400">
              <a:solidFill>
                <a:schemeClr val="bg1"/>
              </a:solidFill>
              <a:latin typeface="Hiragino Sans W3" panose="020B0300000000000000" pitchFamily="34" charset="-128"/>
              <a:ea typeface="Hiragino Sans W3" panose="020B0300000000000000" pitchFamily="34" charset="-128"/>
            </a:endParaRPr>
          </a:p>
          <a:p>
            <a:r>
              <a:rPr lang="ja-JP" altLang="en-US" sz="1400">
                <a:solidFill>
                  <a:schemeClr val="bg1"/>
                </a:solidFill>
                <a:latin typeface="Hiragino Sans W3" panose="020B0300000000000000" pitchFamily="34" charset="-128"/>
                <a:ea typeface="Hiragino Sans W3" panose="020B0300000000000000" pitchFamily="34" charset="-128"/>
              </a:rPr>
              <a:t>・運転手席に設置されたタブレットより後方サイネージの画面</a:t>
            </a:r>
            <a:r>
              <a:rPr lang="en-US" altLang="ja-JP" sz="1400" dirty="0">
                <a:solidFill>
                  <a:schemeClr val="bg1"/>
                </a:solidFill>
                <a:latin typeface="Hiragino Sans W3" panose="020B0300000000000000" pitchFamily="34" charset="-128"/>
                <a:ea typeface="Hiragino Sans W3" panose="020B0300000000000000" pitchFamily="34" charset="-128"/>
              </a:rPr>
              <a:t>ON/OFF</a:t>
            </a:r>
            <a:r>
              <a:rPr lang="ja-JP" altLang="en-US" sz="1400">
                <a:solidFill>
                  <a:schemeClr val="bg1"/>
                </a:solidFill>
                <a:latin typeface="Hiragino Sans W3" panose="020B0300000000000000" pitchFamily="34" charset="-128"/>
                <a:ea typeface="Hiragino Sans W3" panose="020B0300000000000000" pitchFamily="34" charset="-128"/>
              </a:rPr>
              <a:t>を行う事が出来ます。</a:t>
            </a:r>
          </a:p>
          <a:p>
            <a:r>
              <a:rPr lang="ja-JP" altLang="en-US" sz="1400">
                <a:solidFill>
                  <a:schemeClr val="bg1"/>
                </a:solidFill>
                <a:latin typeface="Hiragino Sans W3" panose="020B0300000000000000" pitchFamily="34" charset="-128"/>
                <a:ea typeface="Hiragino Sans W3" panose="020B0300000000000000" pitchFamily="34" charset="-128"/>
              </a:rPr>
              <a:t>　通常時はサイネージ画面は</a:t>
            </a:r>
            <a:r>
              <a:rPr lang="en-US" altLang="ja-JP" sz="1400" dirty="0">
                <a:solidFill>
                  <a:schemeClr val="bg1"/>
                </a:solidFill>
                <a:latin typeface="Hiragino Sans W3" panose="020B0300000000000000" pitchFamily="34" charset="-128"/>
                <a:ea typeface="Hiragino Sans W3" panose="020B0300000000000000" pitchFamily="34" charset="-128"/>
              </a:rPr>
              <a:t>ON</a:t>
            </a:r>
            <a:r>
              <a:rPr lang="ja-JP" altLang="en-US" sz="1400">
                <a:solidFill>
                  <a:schemeClr val="bg1"/>
                </a:solidFill>
                <a:latin typeface="Hiragino Sans W3" panose="020B0300000000000000" pitchFamily="34" charset="-128"/>
                <a:ea typeface="Hiragino Sans W3" panose="020B0300000000000000" pitchFamily="34" charset="-128"/>
              </a:rPr>
              <a:t>状態ですが、</a:t>
            </a:r>
            <a:endParaRPr lang="en-US" altLang="ja-JP" sz="1400" dirty="0">
              <a:solidFill>
                <a:schemeClr val="bg1"/>
              </a:solidFill>
              <a:latin typeface="Hiragino Sans W3" panose="020B0300000000000000" pitchFamily="34" charset="-128"/>
              <a:ea typeface="Hiragino Sans W3" panose="020B0300000000000000" pitchFamily="34" charset="-128"/>
            </a:endParaRPr>
          </a:p>
          <a:p>
            <a:r>
              <a:rPr lang="ja-JP" altLang="en-US" sz="1400">
                <a:solidFill>
                  <a:schemeClr val="bg1"/>
                </a:solidFill>
                <a:latin typeface="Hiragino Sans W3" panose="020B0300000000000000" pitchFamily="34" charset="-128"/>
                <a:ea typeface="Hiragino Sans W3" panose="020B0300000000000000" pitchFamily="34" charset="-128"/>
              </a:rPr>
              <a:t>　冠婚葬祭時等のタクシー貸し切り時には画面</a:t>
            </a:r>
            <a:r>
              <a:rPr lang="en-US" altLang="ja-JP" sz="1400" dirty="0">
                <a:solidFill>
                  <a:schemeClr val="bg1"/>
                </a:solidFill>
                <a:latin typeface="Hiragino Sans W3" panose="020B0300000000000000" pitchFamily="34" charset="-128"/>
                <a:ea typeface="Hiragino Sans W3" panose="020B0300000000000000" pitchFamily="34" charset="-128"/>
              </a:rPr>
              <a:t>OFF</a:t>
            </a:r>
            <a:r>
              <a:rPr lang="ja-JP" altLang="en-US" sz="1400">
                <a:solidFill>
                  <a:schemeClr val="bg1"/>
                </a:solidFill>
                <a:latin typeface="Hiragino Sans W3" panose="020B0300000000000000" pitchFamily="34" charset="-128"/>
                <a:ea typeface="Hiragino Sans W3" panose="020B0300000000000000" pitchFamily="34" charset="-128"/>
              </a:rPr>
              <a:t>の状態で営業を行います。予めご了承ください。</a:t>
            </a:r>
            <a:endParaRPr lang="en-US" altLang="ja-JP" sz="1400" dirty="0">
              <a:solidFill>
                <a:schemeClr val="bg1"/>
              </a:solidFill>
              <a:latin typeface="Hiragino Sans W3" panose="020B0300000000000000" pitchFamily="34" charset="-128"/>
              <a:ea typeface="Hiragino Sans W3" panose="020B0300000000000000" pitchFamily="34" charset="-128"/>
            </a:endParaRPr>
          </a:p>
          <a:p>
            <a:endParaRPr lang="en-US" altLang="ja-JP" sz="1400" dirty="0">
              <a:solidFill>
                <a:schemeClr val="bg1"/>
              </a:solidFill>
              <a:latin typeface="Hiragino Sans W3" panose="020B0300000000000000" pitchFamily="34" charset="-128"/>
              <a:ea typeface="Hiragino Sans W3" panose="020B0300000000000000" pitchFamily="34" charset="-128"/>
            </a:endParaRPr>
          </a:p>
          <a:p>
            <a:r>
              <a:rPr lang="ja-JP" altLang="en-US" sz="1400">
                <a:solidFill>
                  <a:schemeClr val="bg1"/>
                </a:solidFill>
                <a:latin typeface="Hiragino Sans W3" panose="020B0300000000000000" pitchFamily="34" charset="-128"/>
                <a:ea typeface="Hiragino Sans W3" panose="020B0300000000000000" pitchFamily="34" charset="-128"/>
              </a:rPr>
              <a:t>・特定地域のみを指定した広告配信も可能になります。地域指定による料金変更はございません。</a:t>
            </a:r>
            <a:endParaRPr lang="en-US" altLang="ja-JP" sz="1400" dirty="0">
              <a:solidFill>
                <a:schemeClr val="bg1"/>
              </a:solidFill>
              <a:latin typeface="Hiragino Sans W3" panose="020B0300000000000000" pitchFamily="34" charset="-128"/>
              <a:ea typeface="Hiragino Sans W3" panose="020B0300000000000000" pitchFamily="34" charset="-128"/>
            </a:endParaRPr>
          </a:p>
          <a:p>
            <a:endParaRPr lang="en-US" altLang="ja-JP" sz="1400" dirty="0">
              <a:solidFill>
                <a:schemeClr val="bg1"/>
              </a:solidFill>
              <a:latin typeface="Hiragino Sans W3" panose="020B0300000000000000" pitchFamily="34" charset="-128"/>
              <a:ea typeface="Hiragino Sans W3" panose="020B0300000000000000" pitchFamily="34" charset="-128"/>
            </a:endParaRPr>
          </a:p>
          <a:p>
            <a:r>
              <a:rPr lang="ja-JP" altLang="en-US" sz="1400">
                <a:solidFill>
                  <a:schemeClr val="bg1"/>
                </a:solidFill>
                <a:latin typeface="Hiragino Sans W3" panose="020B0300000000000000" pitchFamily="34" charset="-128"/>
                <a:ea typeface="Hiragino Sans W3" panose="020B0300000000000000" pitchFamily="34" charset="-128"/>
              </a:rPr>
              <a:t>・空き枠確認は</a:t>
            </a:r>
            <a:r>
              <a:rPr lang="en-US" altLang="ja-JP" sz="1400" dirty="0">
                <a:solidFill>
                  <a:schemeClr val="bg1"/>
                </a:solidFill>
                <a:latin typeface="Hiragino Sans W3" panose="020B0300000000000000" pitchFamily="34" charset="-128"/>
                <a:ea typeface="Hiragino Sans W3" panose="020B0300000000000000" pitchFamily="34" charset="-128"/>
              </a:rPr>
              <a:t>taxiad@newstech.co.jp</a:t>
            </a:r>
            <a:r>
              <a:rPr lang="ja-JP" altLang="en-US" sz="1400">
                <a:solidFill>
                  <a:schemeClr val="bg1"/>
                </a:solidFill>
                <a:latin typeface="Hiragino Sans W3" panose="020B0300000000000000" pitchFamily="34" charset="-128"/>
                <a:ea typeface="Hiragino Sans W3" panose="020B0300000000000000" pitchFamily="34" charset="-128"/>
              </a:rPr>
              <a:t>までお問い合わせください。</a:t>
            </a:r>
          </a:p>
        </p:txBody>
      </p:sp>
      <p:pic>
        <p:nvPicPr>
          <p:cNvPr id="10" name="図 9">
            <a:extLst>
              <a:ext uri="{FF2B5EF4-FFF2-40B4-BE49-F238E27FC236}">
                <a16:creationId xmlns:a16="http://schemas.microsoft.com/office/drawing/2014/main" id="{5636AD8C-493D-C749-AC85-F3F6DC9F0EA1}"/>
              </a:ext>
            </a:extLst>
          </p:cNvPr>
          <p:cNvPicPr>
            <a:picLocks noChangeAspect="1"/>
          </p:cNvPicPr>
          <p:nvPr/>
        </p:nvPicPr>
        <p:blipFill rotWithShape="1">
          <a:blip r:embed="rId6"/>
          <a:srcRect t="29934"/>
          <a:stretch/>
        </p:blipFill>
        <p:spPr>
          <a:xfrm>
            <a:off x="240602" y="1113071"/>
            <a:ext cx="6021653" cy="1108343"/>
          </a:xfrm>
          <a:prstGeom prst="rect">
            <a:avLst/>
          </a:prstGeom>
        </p:spPr>
      </p:pic>
      <p:sp>
        <p:nvSpPr>
          <p:cNvPr id="11" name="テキスト ボックス 10">
            <a:extLst>
              <a:ext uri="{FF2B5EF4-FFF2-40B4-BE49-F238E27FC236}">
                <a16:creationId xmlns:a16="http://schemas.microsoft.com/office/drawing/2014/main" id="{529F0139-14AE-5645-BCBE-708DB2F71053}"/>
              </a:ext>
            </a:extLst>
          </p:cNvPr>
          <p:cNvSpPr txBox="1"/>
          <p:nvPr/>
        </p:nvSpPr>
        <p:spPr>
          <a:xfrm>
            <a:off x="622585" y="1275645"/>
            <a:ext cx="5473415" cy="830997"/>
          </a:xfrm>
          <a:prstGeom prst="rect">
            <a:avLst/>
          </a:prstGeom>
          <a:noFill/>
          <a:effectLst/>
        </p:spPr>
        <p:txBody>
          <a:bodyPr wrap="square" rtlCol="0">
            <a:spAutoFit/>
          </a:bodyPr>
          <a:lstStyle/>
          <a:p>
            <a:r>
              <a:rPr lang="ja-JP" altLang="en-US" sz="1600" b="1">
                <a:solidFill>
                  <a:srgbClr val="1B2024"/>
                </a:solidFill>
                <a:latin typeface="Hiragino Sans W6" panose="020B0400000000000000" pitchFamily="34" charset="-128"/>
                <a:ea typeface="Hiragino Sans W6" panose="020B0400000000000000" pitchFamily="34" charset="-128"/>
              </a:rPr>
              <a:t>東京都内と地方都市メニューでは一部仕様及び</a:t>
            </a:r>
            <a:endParaRPr lang="en-US" altLang="ja-JP" sz="1600" b="1" dirty="0">
              <a:solidFill>
                <a:srgbClr val="1B2024"/>
              </a:solidFill>
              <a:latin typeface="Hiragino Sans W6" panose="020B0400000000000000" pitchFamily="34" charset="-128"/>
              <a:ea typeface="Hiragino Sans W6" panose="020B0400000000000000" pitchFamily="34" charset="-128"/>
            </a:endParaRPr>
          </a:p>
          <a:p>
            <a:r>
              <a:rPr lang="ja-JP" altLang="en-US" sz="1600" b="1">
                <a:solidFill>
                  <a:srgbClr val="1B2024"/>
                </a:solidFill>
                <a:latin typeface="Hiragino Sans W6" panose="020B0400000000000000" pitchFamily="34" charset="-128"/>
                <a:ea typeface="Hiragino Sans W6" panose="020B0400000000000000" pitchFamily="34" charset="-128"/>
              </a:rPr>
              <a:t>配信メニューに変更点がございます。</a:t>
            </a:r>
            <a:endParaRPr lang="en-US" altLang="ja-JP" sz="1600" b="1" dirty="0">
              <a:solidFill>
                <a:srgbClr val="1B2024"/>
              </a:solidFill>
              <a:latin typeface="Hiragino Sans W6" panose="020B0400000000000000" pitchFamily="34" charset="-128"/>
              <a:ea typeface="Hiragino Sans W6" panose="020B0400000000000000" pitchFamily="34" charset="-128"/>
            </a:endParaRPr>
          </a:p>
          <a:p>
            <a:r>
              <a:rPr lang="ja-JP" altLang="en-US" sz="1600" b="1">
                <a:solidFill>
                  <a:srgbClr val="1B2024"/>
                </a:solidFill>
                <a:latin typeface="Hiragino Sans W6" panose="020B0400000000000000" pitchFamily="34" charset="-128"/>
                <a:ea typeface="Hiragino Sans W6" panose="020B0400000000000000" pitchFamily="34" charset="-128"/>
              </a:rPr>
              <a:t>下記予めご確認を頂けますと幸いです。</a:t>
            </a:r>
            <a:endParaRPr lang="en-US" altLang="ja-JP" sz="1600" b="1" dirty="0">
              <a:solidFill>
                <a:srgbClr val="1B2024"/>
              </a:solidFill>
              <a:latin typeface="Hiragino Sans W6" panose="020B0400000000000000" pitchFamily="34" charset="-128"/>
              <a:ea typeface="Hiragino Sans W6" panose="020B0400000000000000" pitchFamily="34" charset="-128"/>
            </a:endParaRPr>
          </a:p>
        </p:txBody>
      </p:sp>
      <p:pic>
        <p:nvPicPr>
          <p:cNvPr id="12" name="図 11">
            <a:extLst>
              <a:ext uri="{FF2B5EF4-FFF2-40B4-BE49-F238E27FC236}">
                <a16:creationId xmlns:a16="http://schemas.microsoft.com/office/drawing/2014/main" id="{06ED8D46-C603-8343-BF7C-AAFC36054677}"/>
              </a:ext>
            </a:extLst>
          </p:cNvPr>
          <p:cNvPicPr>
            <a:picLocks noChangeAspect="1"/>
          </p:cNvPicPr>
          <p:nvPr/>
        </p:nvPicPr>
        <p:blipFill rotWithShape="1">
          <a:blip r:embed="rId7"/>
          <a:srcRect r="-77588" b="58708"/>
          <a:stretch/>
        </p:blipFill>
        <p:spPr>
          <a:xfrm>
            <a:off x="427461" y="1251856"/>
            <a:ext cx="390247" cy="886433"/>
          </a:xfrm>
          <a:prstGeom prst="rect">
            <a:avLst/>
          </a:prstGeom>
        </p:spPr>
      </p:pic>
    </p:spTree>
    <p:extLst>
      <p:ext uri="{BB962C8B-B14F-4D97-AF65-F5344CB8AC3E}">
        <p14:creationId xmlns:p14="http://schemas.microsoft.com/office/powerpoint/2010/main" val="3469829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0A46D80-9400-6346-BBA5-62891EF8F9C3}"/>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0239E64F-152E-E342-B798-C49D0D968B40}"/>
              </a:ext>
            </a:extLst>
          </p:cNvPr>
          <p:cNvPicPr>
            <a:picLocks noChangeAspect="1"/>
          </p:cNvPicPr>
          <p:nvPr/>
        </p:nvPicPr>
        <p:blipFill>
          <a:blip r:embed="rId2"/>
          <a:stretch>
            <a:fillRect/>
          </a:stretch>
        </p:blipFill>
        <p:spPr>
          <a:xfrm>
            <a:off x="6847970" y="1113070"/>
            <a:ext cx="1143000" cy="1143000"/>
          </a:xfrm>
          <a:prstGeom prst="rect">
            <a:avLst/>
          </a:prstGeom>
        </p:spPr>
      </p:pic>
      <p:pic>
        <p:nvPicPr>
          <p:cNvPr id="6" name="図 5" descr="テレビの画面&#10;&#10;自動的に生成された説明">
            <a:extLst>
              <a:ext uri="{FF2B5EF4-FFF2-40B4-BE49-F238E27FC236}">
                <a16:creationId xmlns:a16="http://schemas.microsoft.com/office/drawing/2014/main" id="{933FC697-46A8-9644-BF26-14C6B4ECCC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9048" y="1289664"/>
            <a:ext cx="4845600" cy="4893398"/>
          </a:xfrm>
          <a:prstGeom prst="rect">
            <a:avLst/>
          </a:prstGeom>
        </p:spPr>
      </p:pic>
      <p:pic>
        <p:nvPicPr>
          <p:cNvPr id="9" name="図 8">
            <a:extLst>
              <a:ext uri="{FF2B5EF4-FFF2-40B4-BE49-F238E27FC236}">
                <a16:creationId xmlns:a16="http://schemas.microsoft.com/office/drawing/2014/main" id="{A27A17CC-07ED-0D44-9119-39B92BE5604E}"/>
              </a:ext>
            </a:extLst>
          </p:cNvPr>
          <p:cNvPicPr>
            <a:picLocks noChangeAspect="1"/>
          </p:cNvPicPr>
          <p:nvPr/>
        </p:nvPicPr>
        <p:blipFill>
          <a:blip r:embed="rId4"/>
          <a:stretch>
            <a:fillRect/>
          </a:stretch>
        </p:blipFill>
        <p:spPr>
          <a:xfrm>
            <a:off x="179558" y="157721"/>
            <a:ext cx="2248192" cy="709955"/>
          </a:xfrm>
          <a:prstGeom prst="rect">
            <a:avLst/>
          </a:prstGeom>
        </p:spPr>
      </p:pic>
      <p:sp>
        <p:nvSpPr>
          <p:cNvPr id="10" name="正方形/長方形 9">
            <a:extLst>
              <a:ext uri="{FF2B5EF4-FFF2-40B4-BE49-F238E27FC236}">
                <a16:creationId xmlns:a16="http://schemas.microsoft.com/office/drawing/2014/main" id="{B31F1B1F-C60B-8A4A-943C-8F13FF2C33A2}"/>
              </a:ext>
            </a:extLst>
          </p:cNvPr>
          <p:cNvSpPr/>
          <p:nvPr/>
        </p:nvSpPr>
        <p:spPr>
          <a:xfrm>
            <a:off x="280968" y="412455"/>
            <a:ext cx="2086516" cy="307777"/>
          </a:xfrm>
          <a:prstGeom prst="rect">
            <a:avLst/>
          </a:prstGeom>
        </p:spPr>
        <p:txBody>
          <a:bodyPr wrap="square">
            <a:spAutoFit/>
          </a:bodyPr>
          <a:lstStyle/>
          <a:p>
            <a:pPr algn="ctr"/>
            <a:r>
              <a:rPr lang="en-US" altLang="ja-JP" sz="1400" dirty="0">
                <a:solidFill>
                  <a:schemeClr val="bg1"/>
                </a:solidFill>
                <a:latin typeface="Hiragino Sans W5" panose="020B0400000000000000" pitchFamily="34" charset="-128"/>
                <a:ea typeface="Hiragino Sans W5" panose="020B0400000000000000" pitchFamily="34" charset="-128"/>
              </a:rPr>
              <a:t>FIRST VIEW</a:t>
            </a:r>
          </a:p>
        </p:txBody>
      </p:sp>
      <p:pic>
        <p:nvPicPr>
          <p:cNvPr id="11" name="図 10">
            <a:extLst>
              <a:ext uri="{FF2B5EF4-FFF2-40B4-BE49-F238E27FC236}">
                <a16:creationId xmlns:a16="http://schemas.microsoft.com/office/drawing/2014/main" id="{55A4B3CF-EC88-804A-8C7C-CB7B752E721B}"/>
              </a:ext>
            </a:extLst>
          </p:cNvPr>
          <p:cNvPicPr>
            <a:picLocks noChangeAspect="1"/>
          </p:cNvPicPr>
          <p:nvPr/>
        </p:nvPicPr>
        <p:blipFill>
          <a:blip r:embed="rId5"/>
          <a:stretch>
            <a:fillRect/>
          </a:stretch>
        </p:blipFill>
        <p:spPr>
          <a:xfrm>
            <a:off x="505039" y="1958952"/>
            <a:ext cx="6074210" cy="4207732"/>
          </a:xfrm>
          <a:prstGeom prst="rect">
            <a:avLst/>
          </a:prstGeom>
        </p:spPr>
      </p:pic>
      <p:pic>
        <p:nvPicPr>
          <p:cNvPr id="12" name="図 11">
            <a:extLst>
              <a:ext uri="{FF2B5EF4-FFF2-40B4-BE49-F238E27FC236}">
                <a16:creationId xmlns:a16="http://schemas.microsoft.com/office/drawing/2014/main" id="{F37E3444-3F8E-A341-AE19-2DCBFE6E655E}"/>
              </a:ext>
            </a:extLst>
          </p:cNvPr>
          <p:cNvPicPr>
            <a:picLocks noChangeAspect="1"/>
          </p:cNvPicPr>
          <p:nvPr/>
        </p:nvPicPr>
        <p:blipFill rotWithShape="1">
          <a:blip r:embed="rId6"/>
          <a:srcRect t="29934"/>
          <a:stretch/>
        </p:blipFill>
        <p:spPr>
          <a:xfrm>
            <a:off x="240602" y="1113071"/>
            <a:ext cx="6021653" cy="1260810"/>
          </a:xfrm>
          <a:prstGeom prst="rect">
            <a:avLst/>
          </a:prstGeom>
        </p:spPr>
      </p:pic>
      <p:sp>
        <p:nvSpPr>
          <p:cNvPr id="14" name="テキスト ボックス 13">
            <a:extLst>
              <a:ext uri="{FF2B5EF4-FFF2-40B4-BE49-F238E27FC236}">
                <a16:creationId xmlns:a16="http://schemas.microsoft.com/office/drawing/2014/main" id="{99506650-A6CE-1141-A6F8-7E936221D7CB}"/>
              </a:ext>
            </a:extLst>
          </p:cNvPr>
          <p:cNvSpPr txBox="1"/>
          <p:nvPr/>
        </p:nvSpPr>
        <p:spPr>
          <a:xfrm>
            <a:off x="622585" y="1299881"/>
            <a:ext cx="5509509" cy="943976"/>
          </a:xfrm>
          <a:prstGeom prst="rect">
            <a:avLst/>
          </a:prstGeom>
          <a:noFill/>
          <a:effectLst/>
        </p:spPr>
        <p:txBody>
          <a:bodyPr wrap="square" rtlCol="0">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最大</a:t>
            </a:r>
            <a:r>
              <a:rPr lang="en-US" altLang="ja-JP" sz="2400" b="1" dirty="0">
                <a:solidFill>
                  <a:srgbClr val="1B2024"/>
                </a:solidFill>
                <a:latin typeface="Hiragino Sans W6" panose="020B0400000000000000" pitchFamily="34" charset="-128"/>
                <a:ea typeface="Hiragino Sans W6" panose="020B0400000000000000" pitchFamily="34" charset="-128"/>
              </a:rPr>
              <a:t>60</a:t>
            </a:r>
            <a:r>
              <a:rPr lang="ja-JP" altLang="en-US" sz="2400" b="1">
                <a:solidFill>
                  <a:srgbClr val="1B2024"/>
                </a:solidFill>
                <a:latin typeface="Hiragino Sans W6" panose="020B0400000000000000" pitchFamily="34" charset="-128"/>
                <a:ea typeface="Hiragino Sans W6" panose="020B0400000000000000" pitchFamily="34" charset="-128"/>
              </a:rPr>
              <a:t>秒の映像体験を、乗車直後に。</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ビジネス層へ確実に深くリーチを実現。</a:t>
            </a:r>
            <a:endParaRPr lang="en-US" altLang="ja-JP" sz="2400" b="1" dirty="0">
              <a:solidFill>
                <a:srgbClr val="1B2024"/>
              </a:solidFill>
              <a:latin typeface="Hiragino Sans W6" panose="020B0400000000000000" pitchFamily="34" charset="-128"/>
              <a:ea typeface="Hiragino Sans W6" panose="020B0400000000000000" pitchFamily="34" charset="-128"/>
            </a:endParaRPr>
          </a:p>
        </p:txBody>
      </p:sp>
      <p:graphicFrame>
        <p:nvGraphicFramePr>
          <p:cNvPr id="22" name="表 21">
            <a:extLst>
              <a:ext uri="{FF2B5EF4-FFF2-40B4-BE49-F238E27FC236}">
                <a16:creationId xmlns:a16="http://schemas.microsoft.com/office/drawing/2014/main" id="{5C3BD120-8905-E84E-9AE8-10F256A257B0}"/>
              </a:ext>
            </a:extLst>
          </p:cNvPr>
          <p:cNvGraphicFramePr>
            <a:graphicFrameLocks noGrp="1"/>
          </p:cNvGraphicFramePr>
          <p:nvPr>
            <p:extLst>
              <p:ext uri="{D42A27DB-BD31-4B8C-83A1-F6EECF244321}">
                <p14:modId xmlns:p14="http://schemas.microsoft.com/office/powerpoint/2010/main" val="3173835372"/>
              </p:ext>
            </p:extLst>
          </p:nvPr>
        </p:nvGraphicFramePr>
        <p:xfrm>
          <a:off x="768456" y="2482679"/>
          <a:ext cx="5456929" cy="3367634"/>
        </p:xfrm>
        <a:graphic>
          <a:graphicData uri="http://schemas.openxmlformats.org/drawingml/2006/table">
            <a:tbl>
              <a:tblPr/>
              <a:tblGrid>
                <a:gridCol w="1030870">
                  <a:extLst>
                    <a:ext uri="{9D8B030D-6E8A-4147-A177-3AD203B41FA5}">
                      <a16:colId xmlns:a16="http://schemas.microsoft.com/office/drawing/2014/main" val="44524950"/>
                    </a:ext>
                  </a:extLst>
                </a:gridCol>
                <a:gridCol w="4426059">
                  <a:extLst>
                    <a:ext uri="{9D8B030D-6E8A-4147-A177-3AD203B41FA5}">
                      <a16:colId xmlns:a16="http://schemas.microsoft.com/office/drawing/2014/main" val="3366452706"/>
                    </a:ext>
                  </a:extLst>
                </a:gridCol>
              </a:tblGrid>
              <a:tr h="311036">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広告メニュー名</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1" lang="en-US"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FIRST VIEW</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716303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放映タイミング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乗車直後</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本目（料金メーター連動）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817736"/>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価格</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600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万円（グロス）</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573604"/>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枠数</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週</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枠</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4308770"/>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画面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10.1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インチ横型</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HD</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タッチパネル</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89601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映像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動画 最大</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60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秒まで＆任意エンドキャップ画像（＋</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秒）</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091164"/>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音声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あり</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深夜時間帯</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22:00-5:59</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はデフォルト音声</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OFF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0327120"/>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掲載期間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月曜日</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0:00〜</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日曜日</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23:59</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週間掲載）</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70705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保証形態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期間掲載保証</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imp</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課金型</a:t>
                      </a:r>
                      <a:endPar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7338358"/>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想定表示回数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1,500,000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回</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401934"/>
                  </a:ext>
                </a:extLst>
              </a:tr>
              <a:tr h="311036">
                <a:tc rowSpan="2">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入稿仕様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動画素材、エンドキャップ画像</a:t>
                      </a:r>
                      <a:endPar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endParaRPr>
                    </a:p>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詳細説明用画像、入稿</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URL</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、広告主名を入稿頂きます。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119499"/>
                  </a:ext>
                </a:extLst>
              </a:tr>
              <a:tr h="160231">
                <a:tc vMerge="1">
                  <a:txBody>
                    <a:bodyPr/>
                    <a:lstStyle/>
                    <a:p>
                      <a:endParaRPr kumimoji="1" lang="ja-JP" altLang="en-US"/>
                    </a:p>
                  </a:txBody>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詳細は入稿規定をご確認ください。</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1750613"/>
                  </a:ext>
                </a:extLst>
              </a:tr>
              <a:tr h="242424">
                <a:tc>
                  <a:txBody>
                    <a:bodyPr/>
                    <a:lstStyle/>
                    <a:p>
                      <a:pPr algn="l" fontAlgn="ctr"/>
                      <a:r>
                        <a:rPr lang="zh-CN" altLang="en-US" sz="1000" b="0" i="0" u="none" strike="noStrike" dirty="0">
                          <a:solidFill>
                            <a:schemeClr val="bg1"/>
                          </a:solidFill>
                          <a:effectLst/>
                          <a:latin typeface="Hiragino Sans W2" panose="020B0300000000000000" pitchFamily="34" charset="-128"/>
                          <a:ea typeface="Hiragino Sans W2" panose="020B0300000000000000" pitchFamily="34" charset="-128"/>
                        </a:rPr>
                        <a:t>最大入稿本数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最大</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セットまで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9372053"/>
                  </a:ext>
                </a:extLst>
              </a:tr>
              <a:tr h="242424">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途中差し替え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週間に</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回まで</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608692"/>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入稿期日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配信開始日の</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営業日前 </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17:00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まで</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9637176"/>
                  </a:ext>
                </a:extLst>
              </a:tr>
              <a:tr h="311036">
                <a:tc rowSpan="2">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レポート項目</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再生数・再生完了数・詳細タップ数・画面</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OFF</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率</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p>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出稿期間（デイリー・ウィークリー）</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365078"/>
                  </a:ext>
                </a:extLst>
              </a:tr>
              <a:tr h="160231">
                <a:tc vMerge="1">
                  <a:txBody>
                    <a:bodyPr/>
                    <a:lstStyle/>
                    <a:p>
                      <a:endParaRPr kumimoji="1" lang="ja-JP" altLang="en-US"/>
                    </a:p>
                  </a:txBody>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配信終了後</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営業日以内のレポート提出となります。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577418"/>
                  </a:ext>
                </a:extLst>
              </a:tr>
            </a:tbl>
          </a:graphicData>
        </a:graphic>
      </p:graphicFrame>
      <p:pic>
        <p:nvPicPr>
          <p:cNvPr id="23" name="図 22">
            <a:extLst>
              <a:ext uri="{FF2B5EF4-FFF2-40B4-BE49-F238E27FC236}">
                <a16:creationId xmlns:a16="http://schemas.microsoft.com/office/drawing/2014/main" id="{90D8ED64-00CE-6743-A313-26ADA276E55D}"/>
              </a:ext>
            </a:extLst>
          </p:cNvPr>
          <p:cNvPicPr>
            <a:picLocks noChangeAspect="1"/>
          </p:cNvPicPr>
          <p:nvPr/>
        </p:nvPicPr>
        <p:blipFill rotWithShape="1">
          <a:blip r:embed="rId7"/>
          <a:srcRect r="-77588" b="58708"/>
          <a:stretch/>
        </p:blipFill>
        <p:spPr>
          <a:xfrm>
            <a:off x="427461" y="1334981"/>
            <a:ext cx="390247" cy="886433"/>
          </a:xfrm>
          <a:prstGeom prst="rect">
            <a:avLst/>
          </a:prstGeom>
        </p:spPr>
      </p:pic>
      <p:sp>
        <p:nvSpPr>
          <p:cNvPr id="33" name="直角三角形 32">
            <a:extLst>
              <a:ext uri="{FF2B5EF4-FFF2-40B4-BE49-F238E27FC236}">
                <a16:creationId xmlns:a16="http://schemas.microsoft.com/office/drawing/2014/main" id="{5C643902-D78E-2649-A45F-30098B645414}"/>
              </a:ext>
            </a:extLst>
          </p:cNvPr>
          <p:cNvSpPr/>
          <p:nvPr/>
        </p:nvSpPr>
        <p:spPr>
          <a:xfrm flipH="1">
            <a:off x="10962715" y="5463922"/>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E3AFCF63-1111-994D-9E34-C46DCD9CE5F8}"/>
              </a:ext>
            </a:extLst>
          </p:cNvPr>
          <p:cNvPicPr>
            <a:picLocks noChangeAspect="1"/>
          </p:cNvPicPr>
          <p:nvPr/>
        </p:nvPicPr>
        <p:blipFill rotWithShape="1">
          <a:blip r:embed="rId8"/>
          <a:srcRect l="16543" t="-12374" r="31644" b="1"/>
          <a:stretch/>
        </p:blipFill>
        <p:spPr>
          <a:xfrm>
            <a:off x="2185059" y="5989320"/>
            <a:ext cx="6075021" cy="734709"/>
          </a:xfrm>
          <a:prstGeom prst="rect">
            <a:avLst/>
          </a:prstGeom>
        </p:spPr>
      </p:pic>
      <p:pic>
        <p:nvPicPr>
          <p:cNvPr id="18" name="図 17">
            <a:extLst>
              <a:ext uri="{FF2B5EF4-FFF2-40B4-BE49-F238E27FC236}">
                <a16:creationId xmlns:a16="http://schemas.microsoft.com/office/drawing/2014/main" id="{DC65FFC8-7D19-3542-AE82-23426579BDF6}"/>
              </a:ext>
            </a:extLst>
          </p:cNvPr>
          <p:cNvPicPr>
            <a:picLocks noChangeAspect="1"/>
          </p:cNvPicPr>
          <p:nvPr/>
        </p:nvPicPr>
        <p:blipFill>
          <a:blip r:embed="rId9"/>
          <a:stretch>
            <a:fillRect/>
          </a:stretch>
        </p:blipFill>
        <p:spPr>
          <a:xfrm>
            <a:off x="270809" y="6373248"/>
            <a:ext cx="1647513" cy="357371"/>
          </a:xfrm>
          <a:prstGeom prst="rect">
            <a:avLst/>
          </a:prstGeom>
        </p:spPr>
      </p:pic>
      <p:sp>
        <p:nvSpPr>
          <p:cNvPr id="19" name="正方形/長方形 18">
            <a:extLst>
              <a:ext uri="{FF2B5EF4-FFF2-40B4-BE49-F238E27FC236}">
                <a16:creationId xmlns:a16="http://schemas.microsoft.com/office/drawing/2014/main" id="{CE0E0C90-D7D6-FE45-8B81-D5AE5426750D}"/>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0" name="図 19">
            <a:extLst>
              <a:ext uri="{FF2B5EF4-FFF2-40B4-BE49-F238E27FC236}">
                <a16:creationId xmlns:a16="http://schemas.microsoft.com/office/drawing/2014/main" id="{0D49D5A9-6C13-B646-AE04-1039D1D8EE87}"/>
              </a:ext>
            </a:extLst>
          </p:cNvPr>
          <p:cNvPicPr>
            <a:picLocks noChangeAspect="1"/>
          </p:cNvPicPr>
          <p:nvPr/>
        </p:nvPicPr>
        <p:blipFill rotWithShape="1">
          <a:blip r:embed="rId8"/>
          <a:srcRect l="89802" t="-7712"/>
          <a:stretch/>
        </p:blipFill>
        <p:spPr>
          <a:xfrm>
            <a:off x="10774680" y="6019800"/>
            <a:ext cx="1195646" cy="704229"/>
          </a:xfrm>
          <a:prstGeom prst="rect">
            <a:avLst/>
          </a:prstGeom>
        </p:spPr>
      </p:pic>
      <p:sp>
        <p:nvSpPr>
          <p:cNvPr id="21" name="スライド番号プレースホルダ 3">
            <a:extLst>
              <a:ext uri="{FF2B5EF4-FFF2-40B4-BE49-F238E27FC236}">
                <a16:creationId xmlns:a16="http://schemas.microsoft.com/office/drawing/2014/main" id="{BA6313D5-CF55-974C-AF71-B6233A9A2223}"/>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19</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7" name="正方形/長方形 26">
            <a:extLst>
              <a:ext uri="{FF2B5EF4-FFF2-40B4-BE49-F238E27FC236}">
                <a16:creationId xmlns:a16="http://schemas.microsoft.com/office/drawing/2014/main" id="{CB72E55B-BD6E-9645-839E-89AA6BF67C56}"/>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397530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4089E94-D523-6444-B17C-FB10CA262076}"/>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A291928F-A896-3149-B021-819C96E70866}"/>
              </a:ext>
            </a:extLst>
          </p:cNvPr>
          <p:cNvPicPr>
            <a:picLocks noChangeAspect="1"/>
          </p:cNvPicPr>
          <p:nvPr/>
        </p:nvPicPr>
        <p:blipFill rotWithShape="1">
          <a:blip r:embed="rId2"/>
          <a:srcRect l="16543" t="-12374" r="31644" b="1"/>
          <a:stretch/>
        </p:blipFill>
        <p:spPr>
          <a:xfrm>
            <a:off x="2185059" y="5989320"/>
            <a:ext cx="6075021" cy="734709"/>
          </a:xfrm>
          <a:prstGeom prst="rect">
            <a:avLst/>
          </a:prstGeom>
        </p:spPr>
      </p:pic>
      <p:pic>
        <p:nvPicPr>
          <p:cNvPr id="16" name="図 15">
            <a:extLst>
              <a:ext uri="{FF2B5EF4-FFF2-40B4-BE49-F238E27FC236}">
                <a16:creationId xmlns:a16="http://schemas.microsoft.com/office/drawing/2014/main" id="{AC48F933-95D0-3F42-BD5C-A2AA65A3E891}"/>
              </a:ext>
            </a:extLst>
          </p:cNvPr>
          <p:cNvPicPr>
            <a:picLocks noChangeAspect="1"/>
          </p:cNvPicPr>
          <p:nvPr/>
        </p:nvPicPr>
        <p:blipFill>
          <a:blip r:embed="rId3"/>
          <a:stretch>
            <a:fillRect/>
          </a:stretch>
        </p:blipFill>
        <p:spPr>
          <a:xfrm>
            <a:off x="270809" y="6373248"/>
            <a:ext cx="1647513" cy="357371"/>
          </a:xfrm>
          <a:prstGeom prst="rect">
            <a:avLst/>
          </a:prstGeom>
        </p:spPr>
      </p:pic>
      <p:sp>
        <p:nvSpPr>
          <p:cNvPr id="17" name="正方形/長方形 16">
            <a:extLst>
              <a:ext uri="{FF2B5EF4-FFF2-40B4-BE49-F238E27FC236}">
                <a16:creationId xmlns:a16="http://schemas.microsoft.com/office/drawing/2014/main" id="{2C887FC0-A5EE-0C48-B683-4820119682EB}"/>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18" name="図 17">
            <a:extLst>
              <a:ext uri="{FF2B5EF4-FFF2-40B4-BE49-F238E27FC236}">
                <a16:creationId xmlns:a16="http://schemas.microsoft.com/office/drawing/2014/main" id="{025B490E-706A-9743-9180-A694D0ECF49A}"/>
              </a:ext>
            </a:extLst>
          </p:cNvPr>
          <p:cNvPicPr>
            <a:picLocks noChangeAspect="1"/>
          </p:cNvPicPr>
          <p:nvPr/>
        </p:nvPicPr>
        <p:blipFill rotWithShape="1">
          <a:blip r:embed="rId2"/>
          <a:srcRect l="89802" t="-7712"/>
          <a:stretch/>
        </p:blipFill>
        <p:spPr>
          <a:xfrm>
            <a:off x="10774680" y="6019800"/>
            <a:ext cx="1195646" cy="704229"/>
          </a:xfrm>
          <a:prstGeom prst="rect">
            <a:avLst/>
          </a:prstGeom>
        </p:spPr>
      </p:pic>
      <p:sp>
        <p:nvSpPr>
          <p:cNvPr id="19" name="スライド番号プレースホルダ 3">
            <a:extLst>
              <a:ext uri="{FF2B5EF4-FFF2-40B4-BE49-F238E27FC236}">
                <a16:creationId xmlns:a16="http://schemas.microsoft.com/office/drawing/2014/main" id="{365F11BF-53EF-C549-B7A4-91AF1CD0C234}"/>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pic>
        <p:nvPicPr>
          <p:cNvPr id="35" name="図 34">
            <a:extLst>
              <a:ext uri="{FF2B5EF4-FFF2-40B4-BE49-F238E27FC236}">
                <a16:creationId xmlns:a16="http://schemas.microsoft.com/office/drawing/2014/main" id="{F6259F9C-7095-784B-BCEB-5011A749EA84}"/>
              </a:ext>
            </a:extLst>
          </p:cNvPr>
          <p:cNvPicPr>
            <a:picLocks noChangeAspect="1"/>
          </p:cNvPicPr>
          <p:nvPr/>
        </p:nvPicPr>
        <p:blipFill rotWithShape="1">
          <a:blip r:embed="rId4"/>
          <a:srcRect t="16798"/>
          <a:stretch/>
        </p:blipFill>
        <p:spPr>
          <a:xfrm>
            <a:off x="751053" y="1484623"/>
            <a:ext cx="11218457" cy="4725744"/>
          </a:xfrm>
          <a:prstGeom prst="rect">
            <a:avLst/>
          </a:prstGeom>
        </p:spPr>
      </p:pic>
      <p:pic>
        <p:nvPicPr>
          <p:cNvPr id="36" name="図 35">
            <a:extLst>
              <a:ext uri="{FF2B5EF4-FFF2-40B4-BE49-F238E27FC236}">
                <a16:creationId xmlns:a16="http://schemas.microsoft.com/office/drawing/2014/main" id="{07F49549-2DB2-C748-9CED-13552210D9B0}"/>
              </a:ext>
            </a:extLst>
          </p:cNvPr>
          <p:cNvPicPr>
            <a:picLocks noChangeAspect="1"/>
          </p:cNvPicPr>
          <p:nvPr/>
        </p:nvPicPr>
        <p:blipFill>
          <a:blip r:embed="rId5"/>
          <a:stretch>
            <a:fillRect/>
          </a:stretch>
        </p:blipFill>
        <p:spPr>
          <a:xfrm>
            <a:off x="179558" y="157721"/>
            <a:ext cx="2248192" cy="709955"/>
          </a:xfrm>
          <a:prstGeom prst="rect">
            <a:avLst/>
          </a:prstGeom>
        </p:spPr>
      </p:pic>
      <p:sp>
        <p:nvSpPr>
          <p:cNvPr id="37" name="正方形/長方形 36">
            <a:extLst>
              <a:ext uri="{FF2B5EF4-FFF2-40B4-BE49-F238E27FC236}">
                <a16:creationId xmlns:a16="http://schemas.microsoft.com/office/drawing/2014/main" id="{21DBE6C2-CA4F-404D-9F39-20EE2CAFA7D5}"/>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媒体資料変更点</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38" name="図 37">
            <a:extLst>
              <a:ext uri="{FF2B5EF4-FFF2-40B4-BE49-F238E27FC236}">
                <a16:creationId xmlns:a16="http://schemas.microsoft.com/office/drawing/2014/main" id="{63902C28-487A-E14D-AD8D-C4EEB5099C8C}"/>
              </a:ext>
            </a:extLst>
          </p:cNvPr>
          <p:cNvPicPr>
            <a:picLocks noChangeAspect="1"/>
          </p:cNvPicPr>
          <p:nvPr/>
        </p:nvPicPr>
        <p:blipFill>
          <a:blip r:embed="rId6"/>
          <a:stretch>
            <a:fillRect/>
          </a:stretch>
        </p:blipFill>
        <p:spPr>
          <a:xfrm>
            <a:off x="245349" y="992934"/>
            <a:ext cx="10180520" cy="1582229"/>
          </a:xfrm>
          <a:prstGeom prst="rect">
            <a:avLst/>
          </a:prstGeom>
        </p:spPr>
      </p:pic>
      <p:pic>
        <p:nvPicPr>
          <p:cNvPr id="39" name="図 38">
            <a:extLst>
              <a:ext uri="{FF2B5EF4-FFF2-40B4-BE49-F238E27FC236}">
                <a16:creationId xmlns:a16="http://schemas.microsoft.com/office/drawing/2014/main" id="{28ED1507-D95B-1349-9CE4-943DAD947DB9}"/>
              </a:ext>
            </a:extLst>
          </p:cNvPr>
          <p:cNvPicPr>
            <a:picLocks noChangeAspect="1"/>
          </p:cNvPicPr>
          <p:nvPr/>
        </p:nvPicPr>
        <p:blipFill rotWithShape="1">
          <a:blip r:embed="rId7"/>
          <a:srcRect l="-1" r="-43915" b="45721"/>
          <a:stretch/>
        </p:blipFill>
        <p:spPr>
          <a:xfrm>
            <a:off x="427461" y="1163461"/>
            <a:ext cx="316251" cy="1165229"/>
          </a:xfrm>
          <a:prstGeom prst="rect">
            <a:avLst/>
          </a:prstGeom>
        </p:spPr>
      </p:pic>
      <p:sp>
        <p:nvSpPr>
          <p:cNvPr id="25" name="正方形/長方形 24">
            <a:extLst>
              <a:ext uri="{FF2B5EF4-FFF2-40B4-BE49-F238E27FC236}">
                <a16:creationId xmlns:a16="http://schemas.microsoft.com/office/drawing/2014/main" id="{6EEFB782-6C50-8245-ABBC-28EF88A0A00A}"/>
              </a:ext>
            </a:extLst>
          </p:cNvPr>
          <p:cNvSpPr/>
          <p:nvPr/>
        </p:nvSpPr>
        <p:spPr>
          <a:xfrm>
            <a:off x="1102667" y="2822263"/>
            <a:ext cx="10217051" cy="338554"/>
          </a:xfrm>
          <a:prstGeom prst="rect">
            <a:avLst/>
          </a:prstGeom>
        </p:spPr>
        <p:txBody>
          <a:bodyPr wrap="square">
            <a:spAutoFit/>
          </a:bodyPr>
          <a:lstStyle/>
          <a:p>
            <a:r>
              <a:rPr lang="en-US" altLang="ja-JP" sz="1600" dirty="0">
                <a:solidFill>
                  <a:schemeClr val="bg1"/>
                </a:solidFill>
                <a:latin typeface="Hiragino Sans W5" panose="020B0400000000000000" pitchFamily="34" charset="-128"/>
                <a:ea typeface="Hiragino Sans W5" panose="020B0400000000000000" pitchFamily="34" charset="-128"/>
              </a:rPr>
              <a:t>1.</a:t>
            </a:r>
            <a:r>
              <a:rPr lang="ja-JP" altLang="en-US" sz="1600">
                <a:solidFill>
                  <a:schemeClr val="bg1"/>
                </a:solidFill>
                <a:latin typeface="Hiragino Sans W5" panose="020B0400000000000000" pitchFamily="34" charset="-128"/>
                <a:ea typeface="Hiragino Sans W5" panose="020B0400000000000000" pitchFamily="34" charset="-128"/>
              </a:rPr>
              <a:t>東京版広告メニュー価格改定（</a:t>
            </a:r>
            <a:r>
              <a:rPr lang="en-US" altLang="ja-JP" sz="1600" dirty="0">
                <a:solidFill>
                  <a:schemeClr val="bg1"/>
                </a:solidFill>
                <a:latin typeface="Hiragino Sans W5" panose="020B0400000000000000" pitchFamily="34" charset="-128"/>
                <a:ea typeface="Hiragino Sans W5" panose="020B0400000000000000" pitchFamily="34" charset="-128"/>
              </a:rPr>
              <a:t>P.13</a:t>
            </a:r>
            <a:r>
              <a:rPr lang="ja-JP" altLang="en-US" sz="1600">
                <a:solidFill>
                  <a:schemeClr val="bg1"/>
                </a:solidFill>
                <a:latin typeface="Hiragino Sans W5" panose="020B0400000000000000" pitchFamily="34" charset="-128"/>
                <a:ea typeface="Hiragino Sans W5" panose="020B0400000000000000" pitchFamily="34" charset="-128"/>
              </a:rPr>
              <a:t>）</a:t>
            </a:r>
          </a:p>
        </p:txBody>
      </p:sp>
      <p:sp>
        <p:nvSpPr>
          <p:cNvPr id="34" name="正方形/長方形 33">
            <a:extLst>
              <a:ext uri="{FF2B5EF4-FFF2-40B4-BE49-F238E27FC236}">
                <a16:creationId xmlns:a16="http://schemas.microsoft.com/office/drawing/2014/main" id="{9C5847DC-AA0A-844B-A5A1-B7A568F3CC8C}"/>
              </a:ext>
            </a:extLst>
          </p:cNvPr>
          <p:cNvSpPr/>
          <p:nvPr/>
        </p:nvSpPr>
        <p:spPr>
          <a:xfrm>
            <a:off x="1132669" y="3195670"/>
            <a:ext cx="10157047" cy="261610"/>
          </a:xfrm>
          <a:prstGeom prst="rect">
            <a:avLst/>
          </a:prstGeom>
        </p:spPr>
        <p:txBody>
          <a:bodyPr wrap="square">
            <a:spAutoFit/>
          </a:bodyPr>
          <a:lstStyle/>
          <a:p>
            <a:r>
              <a:rPr lang="en-US" altLang="ja-JP" sz="1100" dirty="0">
                <a:solidFill>
                  <a:schemeClr val="bg1"/>
                </a:solidFill>
                <a:latin typeface="Hiragino Sans W3" panose="020B0300000000000000" pitchFamily="34" charset="-128"/>
                <a:ea typeface="Hiragino Sans W3" panose="020B0300000000000000" pitchFamily="34" charset="-128"/>
              </a:rPr>
              <a:t>2020</a:t>
            </a:r>
            <a:r>
              <a:rPr lang="ja-JP" altLang="en-US" sz="1100">
                <a:solidFill>
                  <a:schemeClr val="bg1"/>
                </a:solidFill>
                <a:latin typeface="Hiragino Sans W3" panose="020B0300000000000000" pitchFamily="34" charset="-128"/>
                <a:ea typeface="Hiragino Sans W3" panose="020B0300000000000000" pitchFamily="34" charset="-128"/>
              </a:rPr>
              <a:t>年</a:t>
            </a:r>
            <a:r>
              <a:rPr lang="en-US" altLang="ja-JP" sz="1100" dirty="0">
                <a:solidFill>
                  <a:schemeClr val="bg1"/>
                </a:solidFill>
                <a:latin typeface="Hiragino Sans W3" panose="020B0300000000000000" pitchFamily="34" charset="-128"/>
                <a:ea typeface="Hiragino Sans W3" panose="020B0300000000000000" pitchFamily="34" charset="-128"/>
              </a:rPr>
              <a:t>10</a:t>
            </a:r>
            <a:r>
              <a:rPr lang="ja-JP" altLang="en-US" sz="1100">
                <a:solidFill>
                  <a:schemeClr val="bg1"/>
                </a:solidFill>
                <a:latin typeface="Hiragino Sans W3" panose="020B0300000000000000" pitchFamily="34" charset="-128"/>
                <a:ea typeface="Hiragino Sans W3" panose="020B0300000000000000" pitchFamily="34" charset="-128"/>
              </a:rPr>
              <a:t>月</a:t>
            </a:r>
            <a:r>
              <a:rPr lang="en-US" altLang="ja-JP" sz="1100" dirty="0">
                <a:solidFill>
                  <a:schemeClr val="bg1"/>
                </a:solidFill>
                <a:latin typeface="Hiragino Sans W3" panose="020B0300000000000000" pitchFamily="34" charset="-128"/>
                <a:ea typeface="Hiragino Sans W3" panose="020B0300000000000000" pitchFamily="34" charset="-128"/>
              </a:rPr>
              <a:t>5</a:t>
            </a:r>
            <a:r>
              <a:rPr lang="ja-JP" altLang="en-US" sz="1100">
                <a:solidFill>
                  <a:schemeClr val="bg1"/>
                </a:solidFill>
                <a:latin typeface="Hiragino Sans W3" panose="020B0300000000000000" pitchFamily="34" charset="-128"/>
                <a:ea typeface="Hiragino Sans W3" panose="020B0300000000000000" pitchFamily="34" charset="-128"/>
              </a:rPr>
              <a:t>日週</a:t>
            </a:r>
            <a:r>
              <a:rPr lang="en-US" altLang="ja-JP" sz="1100" dirty="0">
                <a:solidFill>
                  <a:schemeClr val="bg1"/>
                </a:solidFill>
                <a:latin typeface="Hiragino Sans W3" panose="020B0300000000000000" pitchFamily="34" charset="-128"/>
                <a:ea typeface="Hiragino Sans W3" panose="020B0300000000000000" pitchFamily="34" charset="-128"/>
              </a:rPr>
              <a:t>-12</a:t>
            </a:r>
            <a:r>
              <a:rPr lang="ja-JP" altLang="en-US" sz="1100">
                <a:solidFill>
                  <a:schemeClr val="bg1"/>
                </a:solidFill>
                <a:latin typeface="Hiragino Sans W3" panose="020B0300000000000000" pitchFamily="34" charset="-128"/>
                <a:ea typeface="Hiragino Sans W3" panose="020B0300000000000000" pitchFamily="34" charset="-128"/>
              </a:rPr>
              <a:t>月</a:t>
            </a:r>
            <a:r>
              <a:rPr lang="en-US" altLang="ja-JP" sz="1100" dirty="0">
                <a:solidFill>
                  <a:schemeClr val="bg1"/>
                </a:solidFill>
                <a:latin typeface="Hiragino Sans W3" panose="020B0300000000000000" pitchFamily="34" charset="-128"/>
                <a:ea typeface="Hiragino Sans W3" panose="020B0300000000000000" pitchFamily="34" charset="-128"/>
              </a:rPr>
              <a:t>28</a:t>
            </a:r>
            <a:r>
              <a:rPr lang="ja-JP" altLang="en-US" sz="1100">
                <a:solidFill>
                  <a:schemeClr val="bg1"/>
                </a:solidFill>
                <a:latin typeface="Hiragino Sans W3" panose="020B0300000000000000" pitchFamily="34" charset="-128"/>
                <a:ea typeface="Hiragino Sans W3" panose="020B0300000000000000" pitchFamily="34" charset="-128"/>
              </a:rPr>
              <a:t>日週において、広告枠料金の改定がございます。</a:t>
            </a:r>
            <a:endParaRPr lang="en-US" altLang="ja-JP" sz="1100" dirty="0">
              <a:solidFill>
                <a:schemeClr val="bg1"/>
              </a:solidFill>
              <a:latin typeface="Hiragino Sans W3" panose="020B0300000000000000" pitchFamily="34" charset="-128"/>
              <a:ea typeface="Hiragino Sans W3" panose="020B0300000000000000" pitchFamily="34" charset="-128"/>
            </a:endParaRPr>
          </a:p>
        </p:txBody>
      </p:sp>
      <p:sp>
        <p:nvSpPr>
          <p:cNvPr id="41" name="正方形/長方形 40">
            <a:extLst>
              <a:ext uri="{FF2B5EF4-FFF2-40B4-BE49-F238E27FC236}">
                <a16:creationId xmlns:a16="http://schemas.microsoft.com/office/drawing/2014/main" id="{69B90295-1C62-E641-9E6F-7F631E82585B}"/>
              </a:ext>
            </a:extLst>
          </p:cNvPr>
          <p:cNvSpPr/>
          <p:nvPr/>
        </p:nvSpPr>
        <p:spPr>
          <a:xfrm>
            <a:off x="1102667" y="3631787"/>
            <a:ext cx="10475498" cy="338554"/>
          </a:xfrm>
          <a:prstGeom prst="rect">
            <a:avLst/>
          </a:prstGeom>
        </p:spPr>
        <p:txBody>
          <a:bodyPr wrap="square">
            <a:spAutoFit/>
          </a:bodyPr>
          <a:lstStyle/>
          <a:p>
            <a:r>
              <a:rPr lang="en-US" altLang="ja-JP" sz="1600" dirty="0">
                <a:solidFill>
                  <a:schemeClr val="bg1"/>
                </a:solidFill>
                <a:latin typeface="Hiragino Sans W5" panose="020B0400000000000000" pitchFamily="34" charset="-128"/>
                <a:ea typeface="Hiragino Sans W5" panose="020B0400000000000000" pitchFamily="34" charset="-128"/>
              </a:rPr>
              <a:t>2.</a:t>
            </a:r>
            <a:r>
              <a:rPr lang="ja-JP" altLang="en-US" sz="1600">
                <a:solidFill>
                  <a:schemeClr val="bg1"/>
                </a:solidFill>
                <a:latin typeface="Hiragino Sans W5" panose="020B0400000000000000" pitchFamily="34" charset="-128"/>
                <a:ea typeface="Hiragino Sans W5" panose="020B0400000000000000" pitchFamily="34" charset="-128"/>
              </a:rPr>
              <a:t>東京版広告メニュー想定表示回数の見直し（</a:t>
            </a:r>
            <a:r>
              <a:rPr lang="en-US" altLang="ja-JP" sz="1600" dirty="0">
                <a:solidFill>
                  <a:schemeClr val="bg1"/>
                </a:solidFill>
                <a:latin typeface="Hiragino Sans W5" panose="020B0400000000000000" pitchFamily="34" charset="-128"/>
                <a:ea typeface="Hiragino Sans W5" panose="020B0400000000000000" pitchFamily="34" charset="-128"/>
              </a:rPr>
              <a:t>P</a:t>
            </a:r>
            <a:r>
              <a:rPr lang="en-US" altLang="ja-JP" sz="1600">
                <a:solidFill>
                  <a:schemeClr val="bg1"/>
                </a:solidFill>
                <a:latin typeface="Hiragino Sans W5" panose="020B0400000000000000" pitchFamily="34" charset="-128"/>
                <a:ea typeface="Hiragino Sans W5" panose="020B0400000000000000" pitchFamily="34" charset="-128"/>
              </a:rPr>
              <a:t>.13</a:t>
            </a:r>
            <a:r>
              <a:rPr lang="ja-JP" altLang="en-US" sz="1600">
                <a:solidFill>
                  <a:schemeClr val="bg1"/>
                </a:solidFill>
                <a:latin typeface="Hiragino Sans W5" panose="020B0400000000000000" pitchFamily="34" charset="-128"/>
                <a:ea typeface="Hiragino Sans W5" panose="020B0400000000000000" pitchFamily="34" charset="-128"/>
              </a:rPr>
              <a:t>）</a:t>
            </a:r>
          </a:p>
        </p:txBody>
      </p:sp>
      <p:sp>
        <p:nvSpPr>
          <p:cNvPr id="42" name="正方形/長方形 41">
            <a:extLst>
              <a:ext uri="{FF2B5EF4-FFF2-40B4-BE49-F238E27FC236}">
                <a16:creationId xmlns:a16="http://schemas.microsoft.com/office/drawing/2014/main" id="{760FE6F8-7778-C040-BA96-4CE018E0C8AD}"/>
              </a:ext>
            </a:extLst>
          </p:cNvPr>
          <p:cNvSpPr/>
          <p:nvPr/>
        </p:nvSpPr>
        <p:spPr>
          <a:xfrm>
            <a:off x="1132669" y="4005194"/>
            <a:ext cx="10157047" cy="261610"/>
          </a:xfrm>
          <a:prstGeom prst="rect">
            <a:avLst/>
          </a:prstGeom>
        </p:spPr>
        <p:txBody>
          <a:bodyPr wrap="square">
            <a:spAutoFit/>
          </a:bodyPr>
          <a:lstStyle/>
          <a:p>
            <a:r>
              <a:rPr lang="en-US" altLang="ja-JP" sz="1100" dirty="0">
                <a:solidFill>
                  <a:schemeClr val="bg1"/>
                </a:solidFill>
                <a:latin typeface="Hiragino Sans W3" panose="020B0300000000000000" pitchFamily="34" charset="-128"/>
                <a:ea typeface="Hiragino Sans W3" panose="020B0300000000000000" pitchFamily="34" charset="-128"/>
              </a:rPr>
              <a:t>2020</a:t>
            </a:r>
            <a:r>
              <a:rPr lang="ja-JP" altLang="en-US" sz="1100">
                <a:solidFill>
                  <a:schemeClr val="bg1"/>
                </a:solidFill>
                <a:latin typeface="Hiragino Sans W3" panose="020B0300000000000000" pitchFamily="34" charset="-128"/>
                <a:ea typeface="Hiragino Sans W3" panose="020B0300000000000000" pitchFamily="34" charset="-128"/>
              </a:rPr>
              <a:t>年</a:t>
            </a:r>
            <a:r>
              <a:rPr lang="en-US" altLang="ja-JP" sz="1100" dirty="0">
                <a:solidFill>
                  <a:schemeClr val="bg1"/>
                </a:solidFill>
                <a:latin typeface="Hiragino Sans W3" panose="020B0300000000000000" pitchFamily="34" charset="-128"/>
                <a:ea typeface="Hiragino Sans W3" panose="020B0300000000000000" pitchFamily="34" charset="-128"/>
              </a:rPr>
              <a:t>10</a:t>
            </a:r>
            <a:r>
              <a:rPr lang="ja-JP" altLang="en-US" sz="1100">
                <a:solidFill>
                  <a:schemeClr val="bg1"/>
                </a:solidFill>
                <a:latin typeface="Hiragino Sans W3" panose="020B0300000000000000" pitchFamily="34" charset="-128"/>
                <a:ea typeface="Hiragino Sans W3" panose="020B0300000000000000" pitchFamily="34" charset="-128"/>
              </a:rPr>
              <a:t>月</a:t>
            </a:r>
            <a:r>
              <a:rPr lang="en-US" altLang="ja-JP" sz="1100" dirty="0">
                <a:solidFill>
                  <a:schemeClr val="bg1"/>
                </a:solidFill>
                <a:latin typeface="Hiragino Sans W3" panose="020B0300000000000000" pitchFamily="34" charset="-128"/>
                <a:ea typeface="Hiragino Sans W3" panose="020B0300000000000000" pitchFamily="34" charset="-128"/>
              </a:rPr>
              <a:t>5</a:t>
            </a:r>
            <a:r>
              <a:rPr lang="ja-JP" altLang="en-US" sz="1100">
                <a:solidFill>
                  <a:schemeClr val="bg1"/>
                </a:solidFill>
                <a:latin typeface="Hiragino Sans W3" panose="020B0300000000000000" pitchFamily="34" charset="-128"/>
                <a:ea typeface="Hiragino Sans W3" panose="020B0300000000000000" pitchFamily="34" charset="-128"/>
              </a:rPr>
              <a:t>日週</a:t>
            </a:r>
            <a:r>
              <a:rPr lang="en-US" altLang="ja-JP" sz="1100" dirty="0">
                <a:solidFill>
                  <a:schemeClr val="bg1"/>
                </a:solidFill>
                <a:latin typeface="Hiragino Sans W3" panose="020B0300000000000000" pitchFamily="34" charset="-128"/>
                <a:ea typeface="Hiragino Sans W3" panose="020B0300000000000000" pitchFamily="34" charset="-128"/>
              </a:rPr>
              <a:t>-12</a:t>
            </a:r>
            <a:r>
              <a:rPr lang="ja-JP" altLang="en-US" sz="1100">
                <a:solidFill>
                  <a:schemeClr val="bg1"/>
                </a:solidFill>
                <a:latin typeface="Hiragino Sans W3" panose="020B0300000000000000" pitchFamily="34" charset="-128"/>
                <a:ea typeface="Hiragino Sans W3" panose="020B0300000000000000" pitchFamily="34" charset="-128"/>
              </a:rPr>
              <a:t>月</a:t>
            </a:r>
            <a:r>
              <a:rPr lang="en-US" altLang="ja-JP" sz="1100" dirty="0">
                <a:solidFill>
                  <a:schemeClr val="bg1"/>
                </a:solidFill>
                <a:latin typeface="Hiragino Sans W3" panose="020B0300000000000000" pitchFamily="34" charset="-128"/>
                <a:ea typeface="Hiragino Sans W3" panose="020B0300000000000000" pitchFamily="34" charset="-128"/>
              </a:rPr>
              <a:t>28</a:t>
            </a:r>
            <a:r>
              <a:rPr lang="ja-JP" altLang="en-US" sz="1100">
                <a:solidFill>
                  <a:schemeClr val="bg1"/>
                </a:solidFill>
                <a:latin typeface="Hiragino Sans W3" panose="020B0300000000000000" pitchFamily="34" charset="-128"/>
                <a:ea typeface="Hiragino Sans W3" panose="020B0300000000000000" pitchFamily="34" charset="-128"/>
              </a:rPr>
              <a:t>日週において、想定表示回数の見直しを行いました。</a:t>
            </a:r>
            <a:endParaRPr lang="en-US" altLang="ja-JP" sz="1100" dirty="0">
              <a:solidFill>
                <a:schemeClr val="bg1"/>
              </a:solidFill>
              <a:latin typeface="Hiragino Sans W3" panose="020B0300000000000000" pitchFamily="34" charset="-128"/>
              <a:ea typeface="Hiragino Sans W3" panose="020B0300000000000000" pitchFamily="34" charset="-128"/>
            </a:endParaRPr>
          </a:p>
        </p:txBody>
      </p:sp>
      <p:sp>
        <p:nvSpPr>
          <p:cNvPr id="45" name="テキスト ボックス 44">
            <a:extLst>
              <a:ext uri="{FF2B5EF4-FFF2-40B4-BE49-F238E27FC236}">
                <a16:creationId xmlns:a16="http://schemas.microsoft.com/office/drawing/2014/main" id="{F900BDE7-74FA-934C-BA07-3EB47A428F59}"/>
              </a:ext>
            </a:extLst>
          </p:cNvPr>
          <p:cNvSpPr txBox="1"/>
          <p:nvPr/>
        </p:nvSpPr>
        <p:spPr>
          <a:xfrm>
            <a:off x="562762" y="1186735"/>
            <a:ext cx="9355277" cy="1200329"/>
          </a:xfrm>
          <a:prstGeom prst="rect">
            <a:avLst/>
          </a:prstGeom>
          <a:noFill/>
          <a:effectLst/>
        </p:spPr>
        <p:txBody>
          <a:bodyPr wrap="square" rtlCol="0">
            <a:spAutoFit/>
          </a:bodyPr>
          <a:lstStyle/>
          <a:p>
            <a:r>
              <a:rPr lang="en-US" altLang="ja-JP" sz="2400" b="1" dirty="0">
                <a:solidFill>
                  <a:srgbClr val="1B2024"/>
                </a:solidFill>
                <a:latin typeface="Hiragino Sans W6" panose="020B0400000000000000" pitchFamily="34" charset="-128"/>
                <a:ea typeface="Hiragino Sans W6" panose="020B0400000000000000" pitchFamily="34" charset="-128"/>
              </a:rPr>
              <a:t>2020</a:t>
            </a:r>
            <a:r>
              <a:rPr lang="ja-JP" altLang="en-US" sz="2400" b="1">
                <a:solidFill>
                  <a:srgbClr val="1B2024"/>
                </a:solidFill>
                <a:latin typeface="Hiragino Sans W6" panose="020B0400000000000000" pitchFamily="34" charset="-128"/>
                <a:ea typeface="Hiragino Sans W6" panose="020B0400000000000000" pitchFamily="34" charset="-128"/>
              </a:rPr>
              <a:t>年</a:t>
            </a:r>
            <a:r>
              <a:rPr lang="en-US" altLang="ja-JP" sz="2400" b="1" dirty="0">
                <a:solidFill>
                  <a:srgbClr val="1B2024"/>
                </a:solidFill>
                <a:latin typeface="Hiragino Sans W6" panose="020B0400000000000000" pitchFamily="34" charset="-128"/>
                <a:ea typeface="Hiragino Sans W6" panose="020B0400000000000000" pitchFamily="34" charset="-128"/>
              </a:rPr>
              <a:t>10</a:t>
            </a:r>
            <a:r>
              <a:rPr lang="ja-JP" altLang="en-US" sz="2400" b="1">
                <a:solidFill>
                  <a:srgbClr val="1B2024"/>
                </a:solidFill>
                <a:latin typeface="Hiragino Sans W6" panose="020B0400000000000000" pitchFamily="34" charset="-128"/>
                <a:ea typeface="Hiragino Sans W6" panose="020B0400000000000000" pitchFamily="34" charset="-128"/>
              </a:rPr>
              <a:t>月</a:t>
            </a:r>
            <a:r>
              <a:rPr lang="en-US" altLang="ja-JP" sz="2400" b="1" dirty="0">
                <a:solidFill>
                  <a:srgbClr val="1B2024"/>
                </a:solidFill>
                <a:latin typeface="Hiragino Sans W6" panose="020B0400000000000000" pitchFamily="34" charset="-128"/>
                <a:ea typeface="Hiragino Sans W6" panose="020B0400000000000000" pitchFamily="34" charset="-128"/>
              </a:rPr>
              <a:t>5</a:t>
            </a:r>
            <a:r>
              <a:rPr lang="ja-JP" altLang="en-US" sz="2400" b="1">
                <a:solidFill>
                  <a:srgbClr val="1B2024"/>
                </a:solidFill>
                <a:latin typeface="Hiragino Sans W6" panose="020B0400000000000000" pitchFamily="34" charset="-128"/>
                <a:ea typeface="Hiragino Sans W6" panose="020B0400000000000000" pitchFamily="34" charset="-128"/>
              </a:rPr>
              <a:t>日週</a:t>
            </a:r>
            <a:r>
              <a:rPr lang="en-US" altLang="ja-JP" sz="2400" b="1" dirty="0">
                <a:solidFill>
                  <a:srgbClr val="1B2024"/>
                </a:solidFill>
                <a:latin typeface="Hiragino Sans W6" panose="020B0400000000000000" pitchFamily="34" charset="-128"/>
                <a:ea typeface="Hiragino Sans W6" panose="020B0400000000000000" pitchFamily="34" charset="-128"/>
              </a:rPr>
              <a:t>-12</a:t>
            </a:r>
            <a:r>
              <a:rPr lang="ja-JP" altLang="en-US" sz="2400" b="1">
                <a:solidFill>
                  <a:srgbClr val="1B2024"/>
                </a:solidFill>
                <a:latin typeface="Hiragino Sans W6" panose="020B0400000000000000" pitchFamily="34" charset="-128"/>
                <a:ea typeface="Hiragino Sans W6" panose="020B0400000000000000" pitchFamily="34" charset="-128"/>
              </a:rPr>
              <a:t>月</a:t>
            </a:r>
            <a:r>
              <a:rPr lang="en-US" altLang="ja-JP" sz="2400" b="1" dirty="0">
                <a:solidFill>
                  <a:srgbClr val="1B2024"/>
                </a:solidFill>
                <a:latin typeface="Hiragino Sans W6" panose="020B0400000000000000" pitchFamily="34" charset="-128"/>
                <a:ea typeface="Hiragino Sans W6" panose="020B0400000000000000" pitchFamily="34" charset="-128"/>
              </a:rPr>
              <a:t>28</a:t>
            </a:r>
            <a:r>
              <a:rPr lang="ja-JP" altLang="en-US" sz="2400" b="1">
                <a:solidFill>
                  <a:srgbClr val="1B2024"/>
                </a:solidFill>
                <a:latin typeface="Hiragino Sans W6" panose="020B0400000000000000" pitchFamily="34" charset="-128"/>
                <a:ea typeface="Hiragino Sans W6" panose="020B0400000000000000" pitchFamily="34" charset="-128"/>
              </a:rPr>
              <a:t>日週の広告枠及び各種メニューに</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r>
              <a:rPr lang="ja-JP" altLang="en-US" sz="2400" b="1">
                <a:solidFill>
                  <a:srgbClr val="1B2024"/>
                </a:solidFill>
                <a:latin typeface="Hiragino Sans W6" panose="020B0400000000000000" pitchFamily="34" charset="-128"/>
                <a:ea typeface="Hiragino Sans W6" panose="020B0400000000000000" pitchFamily="34" charset="-128"/>
              </a:rPr>
              <a:t>新規追加・変更点がございます。</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r>
              <a:rPr lang="ja-JP" altLang="en-US" sz="2400" b="1">
                <a:solidFill>
                  <a:srgbClr val="1B2024"/>
                </a:solidFill>
                <a:latin typeface="Hiragino Sans W6" panose="020B0400000000000000" pitchFamily="34" charset="-128"/>
                <a:ea typeface="Hiragino Sans W6" panose="020B0400000000000000" pitchFamily="34" charset="-128"/>
              </a:rPr>
              <a:t>ご不明点ございましたら営業担当までお問い合わせください。</a:t>
            </a:r>
            <a:endParaRPr lang="en-US" altLang="ja-JP" sz="2400" b="1" dirty="0">
              <a:solidFill>
                <a:srgbClr val="1B2024"/>
              </a:solidFill>
              <a:latin typeface="Hiragino Sans W6" panose="020B0400000000000000" pitchFamily="34" charset="-128"/>
              <a:ea typeface="Hiragino Sans W6" panose="020B0400000000000000" pitchFamily="34" charset="-128"/>
            </a:endParaRPr>
          </a:p>
        </p:txBody>
      </p:sp>
      <p:sp>
        <p:nvSpPr>
          <p:cNvPr id="24" name="正方形/長方形 23">
            <a:extLst>
              <a:ext uri="{FF2B5EF4-FFF2-40B4-BE49-F238E27FC236}">
                <a16:creationId xmlns:a16="http://schemas.microsoft.com/office/drawing/2014/main" id="{F3BAD493-E9AB-6242-8159-C69F325094B0}"/>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05832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0A46D80-9400-6346-BBA5-62891EF8F9C3}"/>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0239E64F-152E-E342-B798-C49D0D968B40}"/>
              </a:ext>
            </a:extLst>
          </p:cNvPr>
          <p:cNvPicPr>
            <a:picLocks noChangeAspect="1"/>
          </p:cNvPicPr>
          <p:nvPr/>
        </p:nvPicPr>
        <p:blipFill>
          <a:blip r:embed="rId2"/>
          <a:stretch>
            <a:fillRect/>
          </a:stretch>
        </p:blipFill>
        <p:spPr>
          <a:xfrm>
            <a:off x="6847970" y="1113070"/>
            <a:ext cx="1143000" cy="1143000"/>
          </a:xfrm>
          <a:prstGeom prst="rect">
            <a:avLst/>
          </a:prstGeom>
        </p:spPr>
      </p:pic>
      <p:pic>
        <p:nvPicPr>
          <p:cNvPr id="24" name="図 23" descr="モニター, 電子機器, 座る, 屋内 が含まれている画像&#10;&#10;自動的に生成された説明">
            <a:extLst>
              <a:ext uri="{FF2B5EF4-FFF2-40B4-BE49-F238E27FC236}">
                <a16:creationId xmlns:a16="http://schemas.microsoft.com/office/drawing/2014/main" id="{A29B5F96-1AF8-C34B-93FA-CF6D3EDF45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0178" y="1292599"/>
            <a:ext cx="4845600" cy="4893399"/>
          </a:xfrm>
          <a:prstGeom prst="rect">
            <a:avLst/>
          </a:prstGeom>
        </p:spPr>
      </p:pic>
      <p:pic>
        <p:nvPicPr>
          <p:cNvPr id="9" name="図 8">
            <a:extLst>
              <a:ext uri="{FF2B5EF4-FFF2-40B4-BE49-F238E27FC236}">
                <a16:creationId xmlns:a16="http://schemas.microsoft.com/office/drawing/2014/main" id="{A27A17CC-07ED-0D44-9119-39B92BE5604E}"/>
              </a:ext>
            </a:extLst>
          </p:cNvPr>
          <p:cNvPicPr>
            <a:picLocks noChangeAspect="1"/>
          </p:cNvPicPr>
          <p:nvPr/>
        </p:nvPicPr>
        <p:blipFill>
          <a:blip r:embed="rId4"/>
          <a:stretch>
            <a:fillRect/>
          </a:stretch>
        </p:blipFill>
        <p:spPr>
          <a:xfrm>
            <a:off x="179558" y="157721"/>
            <a:ext cx="2248192" cy="709955"/>
          </a:xfrm>
          <a:prstGeom prst="rect">
            <a:avLst/>
          </a:prstGeom>
        </p:spPr>
      </p:pic>
      <p:sp>
        <p:nvSpPr>
          <p:cNvPr id="10" name="正方形/長方形 9">
            <a:extLst>
              <a:ext uri="{FF2B5EF4-FFF2-40B4-BE49-F238E27FC236}">
                <a16:creationId xmlns:a16="http://schemas.microsoft.com/office/drawing/2014/main" id="{B31F1B1F-C60B-8A4A-943C-8F13FF2C33A2}"/>
              </a:ext>
            </a:extLst>
          </p:cNvPr>
          <p:cNvSpPr/>
          <p:nvPr/>
        </p:nvSpPr>
        <p:spPr>
          <a:xfrm>
            <a:off x="280968" y="412455"/>
            <a:ext cx="2086516" cy="307777"/>
          </a:xfrm>
          <a:prstGeom prst="rect">
            <a:avLst/>
          </a:prstGeom>
        </p:spPr>
        <p:txBody>
          <a:bodyPr wrap="square">
            <a:spAutoFit/>
          </a:bodyPr>
          <a:lstStyle/>
          <a:p>
            <a:pPr algn="ctr"/>
            <a:r>
              <a:rPr lang="en-US" altLang="ja-JP" sz="1400" dirty="0">
                <a:solidFill>
                  <a:schemeClr val="bg1"/>
                </a:solidFill>
                <a:latin typeface="Hiragino Sans W5" panose="020B0400000000000000" pitchFamily="34" charset="-128"/>
                <a:ea typeface="Hiragino Sans W5" panose="020B0400000000000000" pitchFamily="34" charset="-128"/>
              </a:rPr>
              <a:t>BUSINESS VIEW</a:t>
            </a:r>
          </a:p>
        </p:txBody>
      </p:sp>
      <p:pic>
        <p:nvPicPr>
          <p:cNvPr id="11" name="図 10">
            <a:extLst>
              <a:ext uri="{FF2B5EF4-FFF2-40B4-BE49-F238E27FC236}">
                <a16:creationId xmlns:a16="http://schemas.microsoft.com/office/drawing/2014/main" id="{55A4B3CF-EC88-804A-8C7C-CB7B752E721B}"/>
              </a:ext>
            </a:extLst>
          </p:cNvPr>
          <p:cNvPicPr>
            <a:picLocks noChangeAspect="1"/>
          </p:cNvPicPr>
          <p:nvPr/>
        </p:nvPicPr>
        <p:blipFill>
          <a:blip r:embed="rId5"/>
          <a:stretch>
            <a:fillRect/>
          </a:stretch>
        </p:blipFill>
        <p:spPr>
          <a:xfrm>
            <a:off x="505039" y="1958952"/>
            <a:ext cx="6074210" cy="4207732"/>
          </a:xfrm>
          <a:prstGeom prst="rect">
            <a:avLst/>
          </a:prstGeom>
        </p:spPr>
      </p:pic>
      <p:pic>
        <p:nvPicPr>
          <p:cNvPr id="12" name="図 11">
            <a:extLst>
              <a:ext uri="{FF2B5EF4-FFF2-40B4-BE49-F238E27FC236}">
                <a16:creationId xmlns:a16="http://schemas.microsoft.com/office/drawing/2014/main" id="{F37E3444-3F8E-A341-AE19-2DCBFE6E655E}"/>
              </a:ext>
            </a:extLst>
          </p:cNvPr>
          <p:cNvPicPr>
            <a:picLocks noChangeAspect="1"/>
          </p:cNvPicPr>
          <p:nvPr/>
        </p:nvPicPr>
        <p:blipFill rotWithShape="1">
          <a:blip r:embed="rId6"/>
          <a:srcRect t="29934"/>
          <a:stretch/>
        </p:blipFill>
        <p:spPr>
          <a:xfrm>
            <a:off x="240602" y="1113071"/>
            <a:ext cx="6021653" cy="1260810"/>
          </a:xfrm>
          <a:prstGeom prst="rect">
            <a:avLst/>
          </a:prstGeom>
        </p:spPr>
      </p:pic>
      <p:sp>
        <p:nvSpPr>
          <p:cNvPr id="14" name="テキスト ボックス 13">
            <a:extLst>
              <a:ext uri="{FF2B5EF4-FFF2-40B4-BE49-F238E27FC236}">
                <a16:creationId xmlns:a16="http://schemas.microsoft.com/office/drawing/2014/main" id="{99506650-A6CE-1141-A6F8-7E936221D7CB}"/>
              </a:ext>
            </a:extLst>
          </p:cNvPr>
          <p:cNvSpPr txBox="1"/>
          <p:nvPr/>
        </p:nvSpPr>
        <p:spPr>
          <a:xfrm>
            <a:off x="622585" y="1299881"/>
            <a:ext cx="5509509" cy="931345"/>
          </a:xfrm>
          <a:prstGeom prst="rect">
            <a:avLst/>
          </a:prstGeom>
          <a:noFill/>
          <a:effectLst/>
        </p:spPr>
        <p:txBody>
          <a:bodyPr wrap="square" rtlCol="0">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ビジネス層へ</a:t>
            </a:r>
            <a:r>
              <a:rPr lang="en-US" altLang="ja-JP" sz="2400" b="1" dirty="0">
                <a:solidFill>
                  <a:srgbClr val="1B2024"/>
                </a:solidFill>
                <a:latin typeface="Hiragino Sans W6" panose="020B0400000000000000" pitchFamily="34" charset="-128"/>
                <a:ea typeface="Hiragino Sans W6" panose="020B0400000000000000" pitchFamily="34" charset="-128"/>
              </a:rPr>
              <a:t>30</a:t>
            </a:r>
            <a:r>
              <a:rPr lang="ja-JP" altLang="en-US" sz="2400" b="1">
                <a:solidFill>
                  <a:srgbClr val="1B2024"/>
                </a:solidFill>
                <a:latin typeface="Hiragino Sans W6" panose="020B0400000000000000" pitchFamily="34" charset="-128"/>
                <a:ea typeface="Hiragino Sans W6" panose="020B0400000000000000" pitchFamily="34" charset="-128"/>
              </a:rPr>
              <a:t>秒の映像体験を。</a:t>
            </a: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確実に届く、放映位置保証プラン。</a:t>
            </a:r>
          </a:p>
        </p:txBody>
      </p:sp>
      <p:sp>
        <p:nvSpPr>
          <p:cNvPr id="17" name="直角三角形 16">
            <a:extLst>
              <a:ext uri="{FF2B5EF4-FFF2-40B4-BE49-F238E27FC236}">
                <a16:creationId xmlns:a16="http://schemas.microsoft.com/office/drawing/2014/main" id="{0D0890FC-C515-614D-95F2-167F81585AA2}"/>
              </a:ext>
            </a:extLst>
          </p:cNvPr>
          <p:cNvSpPr/>
          <p:nvPr/>
        </p:nvSpPr>
        <p:spPr>
          <a:xfrm flipH="1">
            <a:off x="10981964" y="5491999"/>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表 21">
            <a:extLst>
              <a:ext uri="{FF2B5EF4-FFF2-40B4-BE49-F238E27FC236}">
                <a16:creationId xmlns:a16="http://schemas.microsoft.com/office/drawing/2014/main" id="{5C3BD120-8905-E84E-9AE8-10F256A257B0}"/>
              </a:ext>
            </a:extLst>
          </p:cNvPr>
          <p:cNvGraphicFramePr>
            <a:graphicFrameLocks noGrp="1"/>
          </p:cNvGraphicFramePr>
          <p:nvPr>
            <p:extLst>
              <p:ext uri="{D42A27DB-BD31-4B8C-83A1-F6EECF244321}">
                <p14:modId xmlns:p14="http://schemas.microsoft.com/office/powerpoint/2010/main" val="3913478635"/>
              </p:ext>
            </p:extLst>
          </p:nvPr>
        </p:nvGraphicFramePr>
        <p:xfrm>
          <a:off x="768456" y="2482679"/>
          <a:ext cx="5456929" cy="3367634"/>
        </p:xfrm>
        <a:graphic>
          <a:graphicData uri="http://schemas.openxmlformats.org/drawingml/2006/table">
            <a:tbl>
              <a:tblPr/>
              <a:tblGrid>
                <a:gridCol w="1030870">
                  <a:extLst>
                    <a:ext uri="{9D8B030D-6E8A-4147-A177-3AD203B41FA5}">
                      <a16:colId xmlns:a16="http://schemas.microsoft.com/office/drawing/2014/main" val="44524950"/>
                    </a:ext>
                  </a:extLst>
                </a:gridCol>
                <a:gridCol w="4426059">
                  <a:extLst>
                    <a:ext uri="{9D8B030D-6E8A-4147-A177-3AD203B41FA5}">
                      <a16:colId xmlns:a16="http://schemas.microsoft.com/office/drawing/2014/main" val="3366452706"/>
                    </a:ext>
                  </a:extLst>
                </a:gridCol>
              </a:tblGrid>
              <a:tr h="311036">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広告メニュー名</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BUSINESS</a:t>
                      </a:r>
                      <a:r>
                        <a:rPr kumimoji="1" lang="en-US"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VIEW</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716303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放映タイミング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乗車直後</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2-6</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本目</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817736"/>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価格</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400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万円（グロス）</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573604"/>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枠数</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週</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枠</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4308770"/>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画面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10.1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インチ横型</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HD</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タッチパネル</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89601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映像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動画 最大</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60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秒まで＆任意エンドキャップ画像（＋</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秒）</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091164"/>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音声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あり</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深夜時間帯</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22:00-5:59</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はデフォルト音声</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OFF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0327120"/>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掲載期間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月曜日</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0:00〜</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日曜日</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23:59</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週間掲載）</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70705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保証形態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期間掲載保証</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imp</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課金型</a:t>
                      </a:r>
                      <a:endPar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7338358"/>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想定表示回数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1,200,000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回</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401934"/>
                  </a:ext>
                </a:extLst>
              </a:tr>
              <a:tr h="311036">
                <a:tc rowSpan="2">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入稿仕様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動画素材、エンドキャップ画像</a:t>
                      </a:r>
                      <a:endPar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endParaRPr>
                    </a:p>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詳細説明用画像、入稿</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URL</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、広告主名を入稿頂きます。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119499"/>
                  </a:ext>
                </a:extLst>
              </a:tr>
              <a:tr h="160231">
                <a:tc vMerge="1">
                  <a:txBody>
                    <a:bodyPr/>
                    <a:lstStyle/>
                    <a:p>
                      <a:endParaRPr kumimoji="1" lang="ja-JP" altLang="en-US"/>
                    </a:p>
                  </a:txBody>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詳細は入稿規定をご確認ください。</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1750613"/>
                  </a:ext>
                </a:extLst>
              </a:tr>
              <a:tr h="242424">
                <a:tc>
                  <a:txBody>
                    <a:bodyPr/>
                    <a:lstStyle/>
                    <a:p>
                      <a:pPr algn="l" fontAlgn="ctr"/>
                      <a:r>
                        <a:rPr lang="zh-CN" altLang="en-US" sz="1000" b="0" i="0" u="none" strike="noStrike" dirty="0">
                          <a:solidFill>
                            <a:schemeClr val="bg1"/>
                          </a:solidFill>
                          <a:effectLst/>
                          <a:latin typeface="Hiragino Sans W2" panose="020B0300000000000000" pitchFamily="34" charset="-128"/>
                          <a:ea typeface="Hiragino Sans W2" panose="020B0300000000000000" pitchFamily="34" charset="-128"/>
                        </a:rPr>
                        <a:t>最大入稿本数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最大</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セットまで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9372053"/>
                  </a:ext>
                </a:extLst>
              </a:tr>
              <a:tr h="242424">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途中差し替え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週間に</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回まで</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608692"/>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入稿期日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配信開始日の</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営業日前 </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17:00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まで</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9637176"/>
                  </a:ext>
                </a:extLst>
              </a:tr>
              <a:tr h="311036">
                <a:tc rowSpan="2">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レポート項目</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再生数・再生完了数・詳細タップ数・画面</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OFF</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率</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p>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出稿期間（デイリー・ウィークリー）</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365078"/>
                  </a:ext>
                </a:extLst>
              </a:tr>
              <a:tr h="160231">
                <a:tc vMerge="1">
                  <a:txBody>
                    <a:bodyPr/>
                    <a:lstStyle/>
                    <a:p>
                      <a:endParaRPr kumimoji="1" lang="ja-JP" altLang="en-US"/>
                    </a:p>
                  </a:txBody>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配信終了後</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営業日以内のレポート提出となります。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577418"/>
                  </a:ext>
                </a:extLst>
              </a:tr>
            </a:tbl>
          </a:graphicData>
        </a:graphic>
      </p:graphicFrame>
      <p:pic>
        <p:nvPicPr>
          <p:cNvPr id="23" name="図 22">
            <a:extLst>
              <a:ext uri="{FF2B5EF4-FFF2-40B4-BE49-F238E27FC236}">
                <a16:creationId xmlns:a16="http://schemas.microsoft.com/office/drawing/2014/main" id="{90D8ED64-00CE-6743-A313-26ADA276E55D}"/>
              </a:ext>
            </a:extLst>
          </p:cNvPr>
          <p:cNvPicPr>
            <a:picLocks noChangeAspect="1"/>
          </p:cNvPicPr>
          <p:nvPr/>
        </p:nvPicPr>
        <p:blipFill rotWithShape="1">
          <a:blip r:embed="rId7"/>
          <a:srcRect r="-77588" b="58708"/>
          <a:stretch/>
        </p:blipFill>
        <p:spPr>
          <a:xfrm>
            <a:off x="427461" y="1334981"/>
            <a:ext cx="390247" cy="886433"/>
          </a:xfrm>
          <a:prstGeom prst="rect">
            <a:avLst/>
          </a:prstGeom>
        </p:spPr>
      </p:pic>
      <p:pic>
        <p:nvPicPr>
          <p:cNvPr id="18" name="図 17">
            <a:extLst>
              <a:ext uri="{FF2B5EF4-FFF2-40B4-BE49-F238E27FC236}">
                <a16:creationId xmlns:a16="http://schemas.microsoft.com/office/drawing/2014/main" id="{7533B5BC-9738-3346-A501-C839D369E8FB}"/>
              </a:ext>
            </a:extLst>
          </p:cNvPr>
          <p:cNvPicPr>
            <a:picLocks noChangeAspect="1"/>
          </p:cNvPicPr>
          <p:nvPr/>
        </p:nvPicPr>
        <p:blipFill rotWithShape="1">
          <a:blip r:embed="rId8"/>
          <a:srcRect l="16543" t="-12374" r="31644" b="1"/>
          <a:stretch/>
        </p:blipFill>
        <p:spPr>
          <a:xfrm>
            <a:off x="2185059" y="5989320"/>
            <a:ext cx="6075021" cy="734709"/>
          </a:xfrm>
          <a:prstGeom prst="rect">
            <a:avLst/>
          </a:prstGeom>
        </p:spPr>
      </p:pic>
      <p:pic>
        <p:nvPicPr>
          <p:cNvPr id="27" name="図 26">
            <a:extLst>
              <a:ext uri="{FF2B5EF4-FFF2-40B4-BE49-F238E27FC236}">
                <a16:creationId xmlns:a16="http://schemas.microsoft.com/office/drawing/2014/main" id="{AF0D2A41-4104-F34A-B046-DDD87F60C98F}"/>
              </a:ext>
            </a:extLst>
          </p:cNvPr>
          <p:cNvPicPr>
            <a:picLocks noChangeAspect="1"/>
          </p:cNvPicPr>
          <p:nvPr/>
        </p:nvPicPr>
        <p:blipFill>
          <a:blip r:embed="rId9"/>
          <a:stretch>
            <a:fillRect/>
          </a:stretch>
        </p:blipFill>
        <p:spPr>
          <a:xfrm>
            <a:off x="270809" y="6373248"/>
            <a:ext cx="1647513" cy="357371"/>
          </a:xfrm>
          <a:prstGeom prst="rect">
            <a:avLst/>
          </a:prstGeom>
        </p:spPr>
      </p:pic>
      <p:sp>
        <p:nvSpPr>
          <p:cNvPr id="28" name="正方形/長方形 27">
            <a:extLst>
              <a:ext uri="{FF2B5EF4-FFF2-40B4-BE49-F238E27FC236}">
                <a16:creationId xmlns:a16="http://schemas.microsoft.com/office/drawing/2014/main" id="{E5130C87-2D69-6148-999E-E9CEF49C4000}"/>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sp>
        <p:nvSpPr>
          <p:cNvPr id="20" name="直角三角形 19">
            <a:extLst>
              <a:ext uri="{FF2B5EF4-FFF2-40B4-BE49-F238E27FC236}">
                <a16:creationId xmlns:a16="http://schemas.microsoft.com/office/drawing/2014/main" id="{CCE1520E-5518-0B4C-ADE1-87EE038F6EEE}"/>
              </a:ext>
            </a:extLst>
          </p:cNvPr>
          <p:cNvSpPr/>
          <p:nvPr/>
        </p:nvSpPr>
        <p:spPr>
          <a:xfrm flipH="1">
            <a:off x="10962715" y="5463922"/>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6B17EABD-3EA3-B543-B435-042346016A90}"/>
              </a:ext>
            </a:extLst>
          </p:cNvPr>
          <p:cNvPicPr>
            <a:picLocks noChangeAspect="1"/>
          </p:cNvPicPr>
          <p:nvPr/>
        </p:nvPicPr>
        <p:blipFill rotWithShape="1">
          <a:blip r:embed="rId8"/>
          <a:srcRect l="89802" t="-7712"/>
          <a:stretch/>
        </p:blipFill>
        <p:spPr>
          <a:xfrm>
            <a:off x="10774680" y="6019800"/>
            <a:ext cx="1195646" cy="704229"/>
          </a:xfrm>
          <a:prstGeom prst="rect">
            <a:avLst/>
          </a:prstGeom>
        </p:spPr>
      </p:pic>
      <p:sp>
        <p:nvSpPr>
          <p:cNvPr id="30" name="スライド番号プレースホルダ 3">
            <a:extLst>
              <a:ext uri="{FF2B5EF4-FFF2-40B4-BE49-F238E27FC236}">
                <a16:creationId xmlns:a16="http://schemas.microsoft.com/office/drawing/2014/main" id="{E131611B-7860-684C-A00F-C6A382C3D130}"/>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20</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6" name="正方形/長方形 25">
            <a:extLst>
              <a:ext uri="{FF2B5EF4-FFF2-40B4-BE49-F238E27FC236}">
                <a16:creationId xmlns:a16="http://schemas.microsoft.com/office/drawing/2014/main" id="{BF03D654-C65C-904C-9E5A-29CC5E7C5451}"/>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1019551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0A46D80-9400-6346-BBA5-62891EF8F9C3}"/>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0239E64F-152E-E342-B798-C49D0D968B40}"/>
              </a:ext>
            </a:extLst>
          </p:cNvPr>
          <p:cNvPicPr>
            <a:picLocks noChangeAspect="1"/>
          </p:cNvPicPr>
          <p:nvPr/>
        </p:nvPicPr>
        <p:blipFill>
          <a:blip r:embed="rId2"/>
          <a:stretch>
            <a:fillRect/>
          </a:stretch>
        </p:blipFill>
        <p:spPr>
          <a:xfrm>
            <a:off x="6847970" y="1113070"/>
            <a:ext cx="1143000" cy="1143000"/>
          </a:xfrm>
          <a:prstGeom prst="rect">
            <a:avLst/>
          </a:prstGeom>
        </p:spPr>
      </p:pic>
      <p:pic>
        <p:nvPicPr>
          <p:cNvPr id="28" name="図 27" descr="モニター, 電子機器, 屋内, 座る が含まれている画像&#10;&#10;自動的に生成された説明">
            <a:extLst>
              <a:ext uri="{FF2B5EF4-FFF2-40B4-BE49-F238E27FC236}">
                <a16:creationId xmlns:a16="http://schemas.microsoft.com/office/drawing/2014/main" id="{E66EF727-141F-7742-96DD-5FB0015EDD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0376" y="1292599"/>
            <a:ext cx="4845600" cy="4893398"/>
          </a:xfrm>
          <a:prstGeom prst="rect">
            <a:avLst/>
          </a:prstGeom>
        </p:spPr>
      </p:pic>
      <p:pic>
        <p:nvPicPr>
          <p:cNvPr id="9" name="図 8">
            <a:extLst>
              <a:ext uri="{FF2B5EF4-FFF2-40B4-BE49-F238E27FC236}">
                <a16:creationId xmlns:a16="http://schemas.microsoft.com/office/drawing/2014/main" id="{A27A17CC-07ED-0D44-9119-39B92BE5604E}"/>
              </a:ext>
            </a:extLst>
          </p:cNvPr>
          <p:cNvPicPr>
            <a:picLocks noChangeAspect="1"/>
          </p:cNvPicPr>
          <p:nvPr/>
        </p:nvPicPr>
        <p:blipFill>
          <a:blip r:embed="rId4"/>
          <a:stretch>
            <a:fillRect/>
          </a:stretch>
        </p:blipFill>
        <p:spPr>
          <a:xfrm>
            <a:off x="179558" y="157721"/>
            <a:ext cx="2248192" cy="709955"/>
          </a:xfrm>
          <a:prstGeom prst="rect">
            <a:avLst/>
          </a:prstGeom>
        </p:spPr>
      </p:pic>
      <p:sp>
        <p:nvSpPr>
          <p:cNvPr id="10" name="正方形/長方形 9">
            <a:extLst>
              <a:ext uri="{FF2B5EF4-FFF2-40B4-BE49-F238E27FC236}">
                <a16:creationId xmlns:a16="http://schemas.microsoft.com/office/drawing/2014/main" id="{B31F1B1F-C60B-8A4A-943C-8F13FF2C33A2}"/>
              </a:ext>
            </a:extLst>
          </p:cNvPr>
          <p:cNvSpPr/>
          <p:nvPr/>
        </p:nvSpPr>
        <p:spPr>
          <a:xfrm>
            <a:off x="280968" y="412455"/>
            <a:ext cx="2086516" cy="307777"/>
          </a:xfrm>
          <a:prstGeom prst="rect">
            <a:avLst/>
          </a:prstGeom>
        </p:spPr>
        <p:txBody>
          <a:bodyPr wrap="square">
            <a:spAutoFit/>
          </a:bodyPr>
          <a:lstStyle/>
          <a:p>
            <a:pPr algn="ctr"/>
            <a:r>
              <a:rPr lang="en-US" altLang="ja-JP" sz="1400" dirty="0">
                <a:solidFill>
                  <a:schemeClr val="bg1"/>
                </a:solidFill>
                <a:latin typeface="Hiragino Sans W5" panose="020B0400000000000000" pitchFamily="34" charset="-128"/>
                <a:ea typeface="Hiragino Sans W5" panose="020B0400000000000000" pitchFamily="34" charset="-128"/>
              </a:rPr>
              <a:t>ECONOMY VIEW</a:t>
            </a:r>
          </a:p>
        </p:txBody>
      </p:sp>
      <p:pic>
        <p:nvPicPr>
          <p:cNvPr id="11" name="図 10">
            <a:extLst>
              <a:ext uri="{FF2B5EF4-FFF2-40B4-BE49-F238E27FC236}">
                <a16:creationId xmlns:a16="http://schemas.microsoft.com/office/drawing/2014/main" id="{55A4B3CF-EC88-804A-8C7C-CB7B752E721B}"/>
              </a:ext>
            </a:extLst>
          </p:cNvPr>
          <p:cNvPicPr>
            <a:picLocks noChangeAspect="1"/>
          </p:cNvPicPr>
          <p:nvPr/>
        </p:nvPicPr>
        <p:blipFill>
          <a:blip r:embed="rId5"/>
          <a:stretch>
            <a:fillRect/>
          </a:stretch>
        </p:blipFill>
        <p:spPr>
          <a:xfrm>
            <a:off x="505039" y="1958952"/>
            <a:ext cx="6074210" cy="4207732"/>
          </a:xfrm>
          <a:prstGeom prst="rect">
            <a:avLst/>
          </a:prstGeom>
        </p:spPr>
      </p:pic>
      <p:pic>
        <p:nvPicPr>
          <p:cNvPr id="12" name="図 11">
            <a:extLst>
              <a:ext uri="{FF2B5EF4-FFF2-40B4-BE49-F238E27FC236}">
                <a16:creationId xmlns:a16="http://schemas.microsoft.com/office/drawing/2014/main" id="{F37E3444-3F8E-A341-AE19-2DCBFE6E655E}"/>
              </a:ext>
            </a:extLst>
          </p:cNvPr>
          <p:cNvPicPr>
            <a:picLocks noChangeAspect="1"/>
          </p:cNvPicPr>
          <p:nvPr/>
        </p:nvPicPr>
        <p:blipFill rotWithShape="1">
          <a:blip r:embed="rId6"/>
          <a:srcRect t="29934"/>
          <a:stretch/>
        </p:blipFill>
        <p:spPr>
          <a:xfrm>
            <a:off x="240602" y="1113071"/>
            <a:ext cx="6021653" cy="1260810"/>
          </a:xfrm>
          <a:prstGeom prst="rect">
            <a:avLst/>
          </a:prstGeom>
        </p:spPr>
      </p:pic>
      <p:sp>
        <p:nvSpPr>
          <p:cNvPr id="14" name="テキスト ボックス 13">
            <a:extLst>
              <a:ext uri="{FF2B5EF4-FFF2-40B4-BE49-F238E27FC236}">
                <a16:creationId xmlns:a16="http://schemas.microsoft.com/office/drawing/2014/main" id="{99506650-A6CE-1141-A6F8-7E936221D7CB}"/>
              </a:ext>
            </a:extLst>
          </p:cNvPr>
          <p:cNvSpPr txBox="1"/>
          <p:nvPr/>
        </p:nvSpPr>
        <p:spPr>
          <a:xfrm>
            <a:off x="622585" y="1299881"/>
            <a:ext cx="5509509" cy="931345"/>
          </a:xfrm>
          <a:prstGeom prst="rect">
            <a:avLst/>
          </a:prstGeom>
          <a:noFill/>
          <a:effectLst/>
        </p:spPr>
        <p:txBody>
          <a:bodyPr wrap="square" rtlCol="0">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ライトな価格帯でアプローチ。</a:t>
            </a: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長期間の出稿向きで刷り込み認知獲得。</a:t>
            </a:r>
          </a:p>
        </p:txBody>
      </p:sp>
      <p:graphicFrame>
        <p:nvGraphicFramePr>
          <p:cNvPr id="22" name="表 21">
            <a:extLst>
              <a:ext uri="{FF2B5EF4-FFF2-40B4-BE49-F238E27FC236}">
                <a16:creationId xmlns:a16="http://schemas.microsoft.com/office/drawing/2014/main" id="{5C3BD120-8905-E84E-9AE8-10F256A257B0}"/>
              </a:ext>
            </a:extLst>
          </p:cNvPr>
          <p:cNvGraphicFramePr>
            <a:graphicFrameLocks noGrp="1"/>
          </p:cNvGraphicFramePr>
          <p:nvPr>
            <p:extLst>
              <p:ext uri="{D42A27DB-BD31-4B8C-83A1-F6EECF244321}">
                <p14:modId xmlns:p14="http://schemas.microsoft.com/office/powerpoint/2010/main" val="205447527"/>
              </p:ext>
            </p:extLst>
          </p:nvPr>
        </p:nvGraphicFramePr>
        <p:xfrm>
          <a:off x="768456" y="2482679"/>
          <a:ext cx="5456929" cy="3529559"/>
        </p:xfrm>
        <a:graphic>
          <a:graphicData uri="http://schemas.openxmlformats.org/drawingml/2006/table">
            <a:tbl>
              <a:tblPr/>
              <a:tblGrid>
                <a:gridCol w="1030870">
                  <a:extLst>
                    <a:ext uri="{9D8B030D-6E8A-4147-A177-3AD203B41FA5}">
                      <a16:colId xmlns:a16="http://schemas.microsoft.com/office/drawing/2014/main" val="44524950"/>
                    </a:ext>
                  </a:extLst>
                </a:gridCol>
                <a:gridCol w="4426059">
                  <a:extLst>
                    <a:ext uri="{9D8B030D-6E8A-4147-A177-3AD203B41FA5}">
                      <a16:colId xmlns:a16="http://schemas.microsoft.com/office/drawing/2014/main" val="3366452706"/>
                    </a:ext>
                  </a:extLst>
                </a:gridCol>
              </a:tblGrid>
              <a:tr h="311036">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広告メニュー名</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ECONOMY</a:t>
                      </a:r>
                      <a:r>
                        <a:rPr kumimoji="1" lang="en-US"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VIEW</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7163033"/>
                  </a:ext>
                </a:extLst>
              </a:tr>
              <a:tr h="160231">
                <a:tc rowSpan="2">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放映タイミング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BUSINESS VIEW</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終了後</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817736"/>
                  </a:ext>
                </a:extLst>
              </a:tr>
              <a:tr h="160231">
                <a:tc vMerge="1">
                  <a:txBody>
                    <a:bodyPr/>
                    <a:lstStyle/>
                    <a:p>
                      <a:endParaRPr kumimoji="1" lang="ja-JP" altLang="en-US"/>
                    </a:p>
                  </a:txBody>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※1080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秒を超える乗車の場合</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2</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回目以降も表示されます。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57674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価格</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200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万円（グロス）</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573604"/>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枠数</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週</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枠</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4308770"/>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画面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10.1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インチ横型</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HD</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タッチパネル</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89601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映像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動画 最大</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60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秒まで＆任意エンドキャップ画像（＋</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秒）</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091164"/>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音声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あり</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深夜時間帯</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22:00-5:59</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はデフォルト音声</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OFF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0327120"/>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掲載期間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月曜日</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0:00〜</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日曜日</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23:59</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a:t>
                      </a:r>
                      <a:r>
                        <a:rPr lang="en-US" altLang="zh-TW"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週間掲載）</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707053"/>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保証形態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rPr>
                        <a:t>期間掲載保証</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imp</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課金型</a:t>
                      </a:r>
                      <a:endParaRPr lang="zh-TW" altLang="en-US" sz="1000" b="0" i="0" u="none" strike="noStrike" dirty="0">
                        <a:solidFill>
                          <a:schemeClr val="bg1"/>
                        </a:solidFill>
                        <a:effectLst/>
                        <a:latin typeface="Hiragino Sans W2" panose="020B0300000000000000" pitchFamily="34" charset="-128"/>
                        <a:ea typeface="Hiragino Sans W2" panose="020B0300000000000000" pitchFamily="34"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7338358"/>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想定表示回数</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800,000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回</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4401934"/>
                  </a:ext>
                </a:extLst>
              </a:tr>
              <a:tr h="311036">
                <a:tc rowSpan="2">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入稿仕様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動画素材、エンドキャップ画像</a:t>
                      </a:r>
                      <a:endPar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endParaRPr>
                    </a:p>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詳細説明用画像、入稿</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URL</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、広告主名を入稿頂きます。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119499"/>
                  </a:ext>
                </a:extLst>
              </a:tr>
              <a:tr h="160231">
                <a:tc vMerge="1">
                  <a:txBody>
                    <a:bodyPr/>
                    <a:lstStyle/>
                    <a:p>
                      <a:endParaRPr kumimoji="1" lang="ja-JP" altLang="en-US"/>
                    </a:p>
                  </a:txBody>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詳細は入稿規定をご確認ください。</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1750613"/>
                  </a:ext>
                </a:extLst>
              </a:tr>
              <a:tr h="242424">
                <a:tc>
                  <a:txBody>
                    <a:bodyPr/>
                    <a:lstStyle/>
                    <a:p>
                      <a:pPr algn="l" fontAlgn="ctr"/>
                      <a:r>
                        <a:rPr lang="zh-CN" altLang="en-US" sz="1000" b="0" i="0" u="none" strike="noStrike" dirty="0">
                          <a:solidFill>
                            <a:schemeClr val="bg1"/>
                          </a:solidFill>
                          <a:effectLst/>
                          <a:latin typeface="Hiragino Sans W2" panose="020B0300000000000000" pitchFamily="34" charset="-128"/>
                          <a:ea typeface="Hiragino Sans W2" panose="020B0300000000000000" pitchFamily="34" charset="-128"/>
                        </a:rPr>
                        <a:t>最大入稿本数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最大</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セットまで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9372053"/>
                  </a:ext>
                </a:extLst>
              </a:tr>
              <a:tr h="242424">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途中差し替え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週間に</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回まで</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608692"/>
                  </a:ext>
                </a:extLst>
              </a:tr>
              <a:tr h="160231">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入稿期日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配信開始日の</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営業日前 </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17:00</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まで</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9637176"/>
                  </a:ext>
                </a:extLst>
              </a:tr>
              <a:tr h="311036">
                <a:tc rowSpan="2">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レポート項目</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再生数・再生完了数・詳細タップ数・画面</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OFF</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率</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a:t>
                      </a:r>
                    </a:p>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出稿期間（デイリー・ウィークリー）</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365078"/>
                  </a:ext>
                </a:extLst>
              </a:tr>
              <a:tr h="160231">
                <a:tc vMerge="1">
                  <a:txBody>
                    <a:bodyPr/>
                    <a:lstStyle/>
                    <a:p>
                      <a:endParaRPr kumimoji="1" lang="ja-JP" altLang="en-US"/>
                    </a:p>
                  </a:txBody>
                  <a:tcPr/>
                </a:tc>
                <a:tc>
                  <a:txBody>
                    <a:bodyPr/>
                    <a:lstStyle/>
                    <a:p>
                      <a:pPr algn="l" fontAlgn="ct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配信終了後</a:t>
                      </a:r>
                      <a:r>
                        <a:rPr lang="en-US" altLang="ja-JP" sz="1000" b="0" i="0" u="none" strike="noStrike" dirty="0">
                          <a:solidFill>
                            <a:schemeClr val="bg1"/>
                          </a:solidFill>
                          <a:effectLst/>
                          <a:latin typeface="Hiragino Sans W2" panose="020B0300000000000000" pitchFamily="34" charset="-128"/>
                          <a:ea typeface="Hiragino Sans W2" panose="020B0300000000000000" pitchFamily="34" charset="-128"/>
                        </a:rPr>
                        <a:t>5</a:t>
                      </a:r>
                      <a:r>
                        <a:rPr lang="ja-JP" altLang="en-US" sz="1000" b="0" i="0" u="none" strike="noStrike">
                          <a:solidFill>
                            <a:schemeClr val="bg1"/>
                          </a:solidFill>
                          <a:effectLst/>
                          <a:latin typeface="Hiragino Sans W2" panose="020B0300000000000000" pitchFamily="34" charset="-128"/>
                          <a:ea typeface="Hiragino Sans W2" panose="020B0300000000000000" pitchFamily="34" charset="-128"/>
                        </a:rPr>
                        <a:t>営業日以内のレポート提出となります。</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1577418"/>
                  </a:ext>
                </a:extLst>
              </a:tr>
            </a:tbl>
          </a:graphicData>
        </a:graphic>
      </p:graphicFrame>
      <p:pic>
        <p:nvPicPr>
          <p:cNvPr id="23" name="図 22">
            <a:extLst>
              <a:ext uri="{FF2B5EF4-FFF2-40B4-BE49-F238E27FC236}">
                <a16:creationId xmlns:a16="http://schemas.microsoft.com/office/drawing/2014/main" id="{90D8ED64-00CE-6743-A313-26ADA276E55D}"/>
              </a:ext>
            </a:extLst>
          </p:cNvPr>
          <p:cNvPicPr>
            <a:picLocks noChangeAspect="1"/>
          </p:cNvPicPr>
          <p:nvPr/>
        </p:nvPicPr>
        <p:blipFill rotWithShape="1">
          <a:blip r:embed="rId7"/>
          <a:srcRect r="-77588" b="58708"/>
          <a:stretch/>
        </p:blipFill>
        <p:spPr>
          <a:xfrm>
            <a:off x="427461" y="1334981"/>
            <a:ext cx="390247" cy="886433"/>
          </a:xfrm>
          <a:prstGeom prst="rect">
            <a:avLst/>
          </a:prstGeom>
        </p:spPr>
      </p:pic>
      <p:sp>
        <p:nvSpPr>
          <p:cNvPr id="21" name="直角三角形 20">
            <a:extLst>
              <a:ext uri="{FF2B5EF4-FFF2-40B4-BE49-F238E27FC236}">
                <a16:creationId xmlns:a16="http://schemas.microsoft.com/office/drawing/2014/main" id="{77229B88-3336-A847-BAB1-7288C9C18025}"/>
              </a:ext>
            </a:extLst>
          </p:cNvPr>
          <p:cNvSpPr/>
          <p:nvPr/>
        </p:nvSpPr>
        <p:spPr>
          <a:xfrm flipH="1">
            <a:off x="10962715" y="5463922"/>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ABD8522E-EA98-5242-AC4D-3D5214C985A8}"/>
              </a:ext>
            </a:extLst>
          </p:cNvPr>
          <p:cNvPicPr>
            <a:picLocks noChangeAspect="1"/>
          </p:cNvPicPr>
          <p:nvPr/>
        </p:nvPicPr>
        <p:blipFill rotWithShape="1">
          <a:blip r:embed="rId8"/>
          <a:srcRect l="16543" t="-12374" r="31644" b="1"/>
          <a:stretch/>
        </p:blipFill>
        <p:spPr>
          <a:xfrm>
            <a:off x="2185059" y="5989320"/>
            <a:ext cx="6075021" cy="734709"/>
          </a:xfrm>
          <a:prstGeom prst="rect">
            <a:avLst/>
          </a:prstGeom>
        </p:spPr>
      </p:pic>
      <p:pic>
        <p:nvPicPr>
          <p:cNvPr id="24" name="図 23">
            <a:extLst>
              <a:ext uri="{FF2B5EF4-FFF2-40B4-BE49-F238E27FC236}">
                <a16:creationId xmlns:a16="http://schemas.microsoft.com/office/drawing/2014/main" id="{88BB16ED-D053-584B-9F6B-CBB042B3A0DF}"/>
              </a:ext>
            </a:extLst>
          </p:cNvPr>
          <p:cNvPicPr>
            <a:picLocks noChangeAspect="1"/>
          </p:cNvPicPr>
          <p:nvPr/>
        </p:nvPicPr>
        <p:blipFill>
          <a:blip r:embed="rId9"/>
          <a:stretch>
            <a:fillRect/>
          </a:stretch>
        </p:blipFill>
        <p:spPr>
          <a:xfrm>
            <a:off x="270809" y="6373248"/>
            <a:ext cx="1647513" cy="357371"/>
          </a:xfrm>
          <a:prstGeom prst="rect">
            <a:avLst/>
          </a:prstGeom>
        </p:spPr>
      </p:pic>
      <p:sp>
        <p:nvSpPr>
          <p:cNvPr id="25" name="正方形/長方形 24">
            <a:extLst>
              <a:ext uri="{FF2B5EF4-FFF2-40B4-BE49-F238E27FC236}">
                <a16:creationId xmlns:a16="http://schemas.microsoft.com/office/drawing/2014/main" id="{1EA1119D-59EE-A142-879A-AD0D539C1B67}"/>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6" name="図 25">
            <a:extLst>
              <a:ext uri="{FF2B5EF4-FFF2-40B4-BE49-F238E27FC236}">
                <a16:creationId xmlns:a16="http://schemas.microsoft.com/office/drawing/2014/main" id="{E22C2D86-0BFF-BF4A-81BE-1E638E78BB55}"/>
              </a:ext>
            </a:extLst>
          </p:cNvPr>
          <p:cNvPicPr>
            <a:picLocks noChangeAspect="1"/>
          </p:cNvPicPr>
          <p:nvPr/>
        </p:nvPicPr>
        <p:blipFill rotWithShape="1">
          <a:blip r:embed="rId8"/>
          <a:srcRect l="89802" t="-7712"/>
          <a:stretch/>
        </p:blipFill>
        <p:spPr>
          <a:xfrm>
            <a:off x="10774680" y="6019800"/>
            <a:ext cx="1195646" cy="704229"/>
          </a:xfrm>
          <a:prstGeom prst="rect">
            <a:avLst/>
          </a:prstGeom>
        </p:spPr>
      </p:pic>
      <p:sp>
        <p:nvSpPr>
          <p:cNvPr id="27" name="スライド番号プレースホルダ 3">
            <a:extLst>
              <a:ext uri="{FF2B5EF4-FFF2-40B4-BE49-F238E27FC236}">
                <a16:creationId xmlns:a16="http://schemas.microsoft.com/office/drawing/2014/main" id="{707B0470-6655-4547-A732-BDEE9ABB7DEE}"/>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21</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9" name="正方形/長方形 28">
            <a:extLst>
              <a:ext uri="{FF2B5EF4-FFF2-40B4-BE49-F238E27FC236}">
                <a16:creationId xmlns:a16="http://schemas.microsoft.com/office/drawing/2014/main" id="{47139CEC-D5D5-6542-B797-5815ABE1C69E}"/>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30206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0A46D80-9400-6346-BBA5-62891EF8F9C3}"/>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0239E64F-152E-E342-B798-C49D0D968B40}"/>
              </a:ext>
            </a:extLst>
          </p:cNvPr>
          <p:cNvPicPr>
            <a:picLocks noChangeAspect="1"/>
          </p:cNvPicPr>
          <p:nvPr/>
        </p:nvPicPr>
        <p:blipFill>
          <a:blip r:embed="rId2"/>
          <a:stretch>
            <a:fillRect/>
          </a:stretch>
        </p:blipFill>
        <p:spPr>
          <a:xfrm>
            <a:off x="6847970" y="1113070"/>
            <a:ext cx="1143000" cy="1143000"/>
          </a:xfrm>
          <a:prstGeom prst="rect">
            <a:avLst/>
          </a:prstGeom>
        </p:spPr>
      </p:pic>
      <p:sp>
        <p:nvSpPr>
          <p:cNvPr id="37" name="直角三角形 36">
            <a:extLst>
              <a:ext uri="{FF2B5EF4-FFF2-40B4-BE49-F238E27FC236}">
                <a16:creationId xmlns:a16="http://schemas.microsoft.com/office/drawing/2014/main" id="{334AD1EA-4ED1-CF47-A233-9DCF072FC086}"/>
              </a:ext>
            </a:extLst>
          </p:cNvPr>
          <p:cNvSpPr/>
          <p:nvPr/>
        </p:nvSpPr>
        <p:spPr>
          <a:xfrm flipH="1">
            <a:off x="11193689" y="5432324"/>
            <a:ext cx="924331"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a:extLst>
              <a:ext uri="{FF2B5EF4-FFF2-40B4-BE49-F238E27FC236}">
                <a16:creationId xmlns:a16="http://schemas.microsoft.com/office/drawing/2014/main" id="{4DF6267D-9E22-5D46-B73D-7EFBD60FC804}"/>
              </a:ext>
            </a:extLst>
          </p:cNvPr>
          <p:cNvPicPr>
            <a:picLocks noChangeAspect="1"/>
          </p:cNvPicPr>
          <p:nvPr/>
        </p:nvPicPr>
        <p:blipFill>
          <a:blip r:embed="rId3"/>
          <a:stretch>
            <a:fillRect/>
          </a:stretch>
        </p:blipFill>
        <p:spPr>
          <a:xfrm>
            <a:off x="505039" y="1958952"/>
            <a:ext cx="6074210" cy="4207732"/>
          </a:xfrm>
          <a:prstGeom prst="rect">
            <a:avLst/>
          </a:prstGeom>
        </p:spPr>
      </p:pic>
      <p:pic>
        <p:nvPicPr>
          <p:cNvPr id="9" name="図 8">
            <a:extLst>
              <a:ext uri="{FF2B5EF4-FFF2-40B4-BE49-F238E27FC236}">
                <a16:creationId xmlns:a16="http://schemas.microsoft.com/office/drawing/2014/main" id="{A27A17CC-07ED-0D44-9119-39B92BE5604E}"/>
              </a:ext>
            </a:extLst>
          </p:cNvPr>
          <p:cNvPicPr>
            <a:picLocks noChangeAspect="1"/>
          </p:cNvPicPr>
          <p:nvPr/>
        </p:nvPicPr>
        <p:blipFill>
          <a:blip r:embed="rId4"/>
          <a:stretch>
            <a:fillRect/>
          </a:stretch>
        </p:blipFill>
        <p:spPr>
          <a:xfrm>
            <a:off x="179558" y="157721"/>
            <a:ext cx="2248192" cy="709955"/>
          </a:xfrm>
          <a:prstGeom prst="rect">
            <a:avLst/>
          </a:prstGeom>
        </p:spPr>
      </p:pic>
      <p:sp>
        <p:nvSpPr>
          <p:cNvPr id="10" name="正方形/長方形 9">
            <a:extLst>
              <a:ext uri="{FF2B5EF4-FFF2-40B4-BE49-F238E27FC236}">
                <a16:creationId xmlns:a16="http://schemas.microsoft.com/office/drawing/2014/main" id="{B31F1B1F-C60B-8A4A-943C-8F13FF2C33A2}"/>
              </a:ext>
            </a:extLst>
          </p:cNvPr>
          <p:cNvSpPr/>
          <p:nvPr/>
        </p:nvSpPr>
        <p:spPr>
          <a:xfrm>
            <a:off x="307863" y="421420"/>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サンプリングメニュー</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graphicFrame>
        <p:nvGraphicFramePr>
          <p:cNvPr id="35" name="表 34">
            <a:extLst>
              <a:ext uri="{FF2B5EF4-FFF2-40B4-BE49-F238E27FC236}">
                <a16:creationId xmlns:a16="http://schemas.microsoft.com/office/drawing/2014/main" id="{396A1896-2070-4B4C-861B-6E038687C1EB}"/>
              </a:ext>
            </a:extLst>
          </p:cNvPr>
          <p:cNvGraphicFramePr>
            <a:graphicFrameLocks noGrp="1"/>
          </p:cNvGraphicFramePr>
          <p:nvPr>
            <p:extLst>
              <p:ext uri="{D42A27DB-BD31-4B8C-83A1-F6EECF244321}">
                <p14:modId xmlns:p14="http://schemas.microsoft.com/office/powerpoint/2010/main" val="2248866456"/>
              </p:ext>
            </p:extLst>
          </p:nvPr>
        </p:nvGraphicFramePr>
        <p:xfrm>
          <a:off x="670770" y="3278931"/>
          <a:ext cx="5952452" cy="1950103"/>
        </p:xfrm>
        <a:graphic>
          <a:graphicData uri="http://schemas.openxmlformats.org/drawingml/2006/table">
            <a:tbl>
              <a:tblPr/>
              <a:tblGrid>
                <a:gridCol w="1411012">
                  <a:extLst>
                    <a:ext uri="{9D8B030D-6E8A-4147-A177-3AD203B41FA5}">
                      <a16:colId xmlns:a16="http://schemas.microsoft.com/office/drawing/2014/main" val="44524950"/>
                    </a:ext>
                  </a:extLst>
                </a:gridCol>
                <a:gridCol w="4541440">
                  <a:extLst>
                    <a:ext uri="{9D8B030D-6E8A-4147-A177-3AD203B41FA5}">
                      <a16:colId xmlns:a16="http://schemas.microsoft.com/office/drawing/2014/main" val="3366452706"/>
                    </a:ext>
                  </a:extLst>
                </a:gridCol>
              </a:tblGrid>
              <a:tr h="197232">
                <a:tc rowSpan="2">
                  <a:txBody>
                    <a:bodyPr/>
                    <a:lstStyle/>
                    <a:p>
                      <a:pPr marL="0" algn="l" defTabSz="914400" rtl="0" eaLnBrk="1" fontAlgn="ctr" latinLnBrk="0" hangingPunct="1"/>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実施条件</a:t>
                      </a:r>
                    </a:p>
                  </a:txBody>
                  <a:tcPr marL="9525" marR="9525" marT="9525"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2</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週間以上のタクシーサイネージ広告出稿</a:t>
                      </a:r>
                    </a:p>
                  </a:txBody>
                  <a:tcPr marL="9525" marR="9525" marT="9525"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817736"/>
                  </a:ext>
                </a:extLst>
              </a:tr>
              <a:tr h="325473">
                <a:tc vMerge="1">
                  <a:txBody>
                    <a:bodyPr/>
                    <a:lstStyle/>
                    <a:p>
                      <a:endParaRPr kumimoji="1" lang="ja-JP" altLang="en-US"/>
                    </a:p>
                  </a:txBody>
                  <a:tcPr/>
                </a:tc>
                <a:tc>
                  <a:txBody>
                    <a:bodyPr/>
                    <a:lstStyle/>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放映する際の枠の指定はございません。</a:t>
                      </a:r>
                      <a:endPar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endParaRPr>
                    </a:p>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例）</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FIRST VIEW1</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週間＋</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BUSINESS VIEW1</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週間</a:t>
                      </a:r>
                    </a:p>
                  </a:txBody>
                  <a:tcPr marL="9525" marR="9525" marT="9525"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9576743"/>
                  </a:ext>
                </a:extLst>
              </a:tr>
              <a:tr h="290515">
                <a:tc>
                  <a:txBody>
                    <a:bodyPr/>
                    <a:lstStyle/>
                    <a:p>
                      <a:pPr marL="0" algn="l" defTabSz="914400" rtl="0" eaLnBrk="1" fontAlgn="ctr" latinLnBrk="0" hangingPunct="1"/>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配布方法</a:t>
                      </a:r>
                    </a:p>
                  </a:txBody>
                  <a:tcPr marL="9525" marR="9525" marT="9525"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①タクシー乗務員からの手渡し配布</a:t>
                      </a:r>
                      <a:endPar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endParaRPr>
                    </a:p>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②乗客判別の上、サンプリングも相談可能。</a:t>
                      </a:r>
                    </a:p>
                  </a:txBody>
                  <a:tcPr marL="9525" marR="9525" marT="9525"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573604"/>
                  </a:ext>
                </a:extLst>
              </a:tr>
              <a:tr h="179623">
                <a:tc>
                  <a:txBody>
                    <a:bodyPr/>
                    <a:lstStyle/>
                    <a:p>
                      <a:pPr marL="0" algn="l" defTabSz="914400" rtl="0" eaLnBrk="1" fontAlgn="ctr" latinLnBrk="0" hangingPunct="1"/>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配布タイミング</a:t>
                      </a:r>
                    </a:p>
                  </a:txBody>
                  <a:tcPr marL="9525" marR="9525" marT="9525"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タクシー会計時、降車時にて配布</a:t>
                      </a:r>
                    </a:p>
                  </a:txBody>
                  <a:tcPr marL="9525" marR="9525" marT="9525"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4308770"/>
                  </a:ext>
                </a:extLst>
              </a:tr>
              <a:tr h="461690">
                <a:tc>
                  <a:txBody>
                    <a:bodyPr/>
                    <a:lstStyle/>
                    <a:p>
                      <a:pPr marL="0" algn="l" defTabSz="914400" rtl="0" eaLnBrk="1" fontAlgn="ctr" latinLnBrk="0" hangingPunct="1"/>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金額プラン </a:t>
                      </a:r>
                    </a:p>
                  </a:txBody>
                  <a:tcPr marL="9525" marR="9525" marT="9525"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①</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2</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万個プラン　：</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100</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万円　</a:t>
                      </a:r>
                    </a:p>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②</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5</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万個プラン　：</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250</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万円　</a:t>
                      </a:r>
                    </a:p>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③</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10</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万個プラン</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500</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万円　</a:t>
                      </a:r>
                      <a:endPar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endParaRPr>
                    </a:p>
                  </a:txBody>
                  <a:tcPr marL="9525" marR="9525" marT="9525"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6896013"/>
                  </a:ext>
                </a:extLst>
              </a:tr>
              <a:tr h="452147">
                <a:tc>
                  <a:txBody>
                    <a:bodyPr/>
                    <a:lstStyle/>
                    <a:p>
                      <a:pPr marL="0" algn="l" defTabSz="914400" rtl="0" eaLnBrk="1" fontAlgn="ctr" latinLnBrk="0" hangingPunct="1"/>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配布期間</a:t>
                      </a:r>
                    </a:p>
                  </a:txBody>
                  <a:tcPr marL="9525" marR="9525" marT="9525"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①</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2</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万個プラン　：</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2</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週間前後</a:t>
                      </a:r>
                    </a:p>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②</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5</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万個プラン　：</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2</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週間</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-3</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週間前後</a:t>
                      </a:r>
                    </a:p>
                    <a:p>
                      <a:pPr marL="0" algn="l" defTabSz="914400" rtl="0" eaLnBrk="1" fontAlgn="ctr" latinLnBrk="0" hangingPunct="1"/>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③</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10</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万個プラン</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 </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a:t>
                      </a:r>
                      <a:r>
                        <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rPr>
                        <a:t>3-4</a:t>
                      </a:r>
                      <a:r>
                        <a:rPr kumimoji="1" lang="ja-JP" altLang="en-US" sz="1000" b="0" i="0" u="none" strike="noStrike" kern="1200">
                          <a:solidFill>
                            <a:schemeClr val="bg1"/>
                          </a:solidFill>
                          <a:effectLst/>
                          <a:latin typeface="Hiragino Sans W2" panose="020B0300000000000000" pitchFamily="34" charset="-128"/>
                          <a:ea typeface="Hiragino Sans W2" panose="020B0300000000000000" pitchFamily="34" charset="-128"/>
                          <a:cs typeface="+mn-cs"/>
                        </a:rPr>
                        <a:t>週間前後</a:t>
                      </a:r>
                      <a:endParaRPr kumimoji="1" lang="en-US" altLang="ja-JP" sz="1000" b="0" i="0" u="none" strike="noStrike" kern="1200" dirty="0">
                        <a:solidFill>
                          <a:schemeClr val="bg1"/>
                        </a:solidFill>
                        <a:effectLst/>
                        <a:latin typeface="Hiragino Sans W2" panose="020B0300000000000000" pitchFamily="34" charset="-128"/>
                        <a:ea typeface="Hiragino Sans W2" panose="020B0300000000000000" pitchFamily="34" charset="-128"/>
                        <a:cs typeface="+mn-cs"/>
                      </a:endParaRPr>
                    </a:p>
                  </a:txBody>
                  <a:tcPr marL="9525" marR="9525" marT="9525" marB="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091164"/>
                  </a:ext>
                </a:extLst>
              </a:tr>
            </a:tbl>
          </a:graphicData>
        </a:graphic>
      </p:graphicFrame>
      <p:sp>
        <p:nvSpPr>
          <p:cNvPr id="2" name="正方形/長方形 1">
            <a:extLst>
              <a:ext uri="{FF2B5EF4-FFF2-40B4-BE49-F238E27FC236}">
                <a16:creationId xmlns:a16="http://schemas.microsoft.com/office/drawing/2014/main" id="{61CC9E26-FA4E-0245-B726-B805201E1B46}"/>
              </a:ext>
            </a:extLst>
          </p:cNvPr>
          <p:cNvSpPr/>
          <p:nvPr/>
        </p:nvSpPr>
        <p:spPr>
          <a:xfrm>
            <a:off x="569797" y="5370738"/>
            <a:ext cx="6096000" cy="400110"/>
          </a:xfrm>
          <a:prstGeom prst="rect">
            <a:avLst/>
          </a:prstGeom>
        </p:spPr>
        <p:txBody>
          <a:bodyPr>
            <a:spAutoFit/>
          </a:bodyPr>
          <a:lstStyle/>
          <a:p>
            <a:pPr fontAlgn="ctr"/>
            <a:r>
              <a:rPr lang="en-US" altLang="ja-JP" sz="1000" dirty="0">
                <a:solidFill>
                  <a:schemeClr val="bg1"/>
                </a:solidFill>
                <a:latin typeface="Hiragino Sans W2" panose="020B0300000000000000" pitchFamily="34" charset="-128"/>
                <a:ea typeface="Hiragino Sans W2" panose="020B0300000000000000" pitchFamily="34" charset="-128"/>
              </a:rPr>
              <a:t>※</a:t>
            </a:r>
            <a:r>
              <a:rPr lang="ja-JP" altLang="en-US" sz="1000">
                <a:solidFill>
                  <a:schemeClr val="bg1"/>
                </a:solidFill>
                <a:latin typeface="Hiragino Sans W2" panose="020B0300000000000000" pitchFamily="34" charset="-128"/>
                <a:ea typeface="Hiragino Sans W2" panose="020B0300000000000000" pitchFamily="34" charset="-128"/>
              </a:rPr>
              <a:t>各タクシー会社様指定倉庫までの配送関係費はご負担下さい。</a:t>
            </a:r>
            <a:endParaRPr lang="en-US" altLang="ja-JP" sz="1000" dirty="0">
              <a:solidFill>
                <a:schemeClr val="bg1"/>
              </a:solidFill>
              <a:latin typeface="Hiragino Sans W2" panose="020B0300000000000000" pitchFamily="34" charset="-128"/>
              <a:ea typeface="Hiragino Sans W2" panose="020B0300000000000000" pitchFamily="34" charset="-128"/>
            </a:endParaRPr>
          </a:p>
          <a:p>
            <a:pPr fontAlgn="ctr"/>
            <a:r>
              <a:rPr lang="en-US" altLang="ja-JP" sz="1000" dirty="0">
                <a:solidFill>
                  <a:schemeClr val="bg1"/>
                </a:solidFill>
                <a:latin typeface="Hiragino Sans W2" panose="020B0300000000000000" pitchFamily="34" charset="-128"/>
                <a:ea typeface="Hiragino Sans W2" panose="020B0300000000000000" pitchFamily="34" charset="-128"/>
              </a:rPr>
              <a:t>※</a:t>
            </a:r>
            <a:r>
              <a:rPr lang="ja-JP" altLang="en-US" sz="1000">
                <a:solidFill>
                  <a:schemeClr val="bg1"/>
                </a:solidFill>
                <a:latin typeface="Hiragino Sans W2" panose="020B0300000000000000" pitchFamily="34" charset="-128"/>
                <a:ea typeface="Hiragino Sans W2" panose="020B0300000000000000" pitchFamily="34" charset="-128"/>
              </a:rPr>
              <a:t>サンプリング商材によって審査がございます、営業担当までご相談下さい。</a:t>
            </a:r>
            <a:endParaRPr lang="en-US" altLang="ja-JP" sz="1000" dirty="0">
              <a:solidFill>
                <a:schemeClr val="bg1"/>
              </a:solidFill>
              <a:latin typeface="Hiragino Sans W2" panose="020B0300000000000000" pitchFamily="34" charset="-128"/>
              <a:ea typeface="Hiragino Sans W2" panose="020B0300000000000000" pitchFamily="34" charset="-128"/>
            </a:endParaRPr>
          </a:p>
        </p:txBody>
      </p:sp>
      <p:pic>
        <p:nvPicPr>
          <p:cNvPr id="32" name="図 31">
            <a:extLst>
              <a:ext uri="{FF2B5EF4-FFF2-40B4-BE49-F238E27FC236}">
                <a16:creationId xmlns:a16="http://schemas.microsoft.com/office/drawing/2014/main" id="{13C3A213-3427-9E4F-8BD1-E85C592B7A72}"/>
              </a:ext>
            </a:extLst>
          </p:cNvPr>
          <p:cNvPicPr>
            <a:picLocks noChangeAspect="1"/>
          </p:cNvPicPr>
          <p:nvPr/>
        </p:nvPicPr>
        <p:blipFill rotWithShape="1">
          <a:blip r:embed="rId5"/>
          <a:srcRect t="16592"/>
          <a:stretch/>
        </p:blipFill>
        <p:spPr>
          <a:xfrm>
            <a:off x="240603" y="1033347"/>
            <a:ext cx="6039882" cy="2058770"/>
          </a:xfrm>
          <a:prstGeom prst="rect">
            <a:avLst/>
          </a:prstGeom>
        </p:spPr>
      </p:pic>
      <p:sp>
        <p:nvSpPr>
          <p:cNvPr id="33" name="正方形/長方形 32">
            <a:extLst>
              <a:ext uri="{FF2B5EF4-FFF2-40B4-BE49-F238E27FC236}">
                <a16:creationId xmlns:a16="http://schemas.microsoft.com/office/drawing/2014/main" id="{581A2745-C6F2-B94B-9BDA-7C711D4E31E0}"/>
              </a:ext>
            </a:extLst>
          </p:cNvPr>
          <p:cNvSpPr/>
          <p:nvPr/>
        </p:nvSpPr>
        <p:spPr>
          <a:xfrm>
            <a:off x="634461" y="1179106"/>
            <a:ext cx="5603559" cy="1803379"/>
          </a:xfrm>
          <a:prstGeom prst="rect">
            <a:avLst/>
          </a:prstGeom>
        </p:spPr>
        <p:txBody>
          <a:bodyPr wrap="square">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タクシーサイネージ放映とセットで</a:t>
            </a: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乗客向けサンプリングが可能に。</a:t>
            </a: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サイネージ訴求での商材認知から</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体験まで一気通貫で提供。</a:t>
            </a:r>
          </a:p>
        </p:txBody>
      </p:sp>
      <p:pic>
        <p:nvPicPr>
          <p:cNvPr id="34" name="図 33">
            <a:extLst>
              <a:ext uri="{FF2B5EF4-FFF2-40B4-BE49-F238E27FC236}">
                <a16:creationId xmlns:a16="http://schemas.microsoft.com/office/drawing/2014/main" id="{6E54322D-2948-124C-939C-60AEFB81180E}"/>
              </a:ext>
            </a:extLst>
          </p:cNvPr>
          <p:cNvPicPr>
            <a:picLocks noChangeAspect="1"/>
          </p:cNvPicPr>
          <p:nvPr/>
        </p:nvPicPr>
        <p:blipFill rotWithShape="1">
          <a:blip r:embed="rId6"/>
          <a:srcRect r="-11136" b="15996"/>
          <a:stretch/>
        </p:blipFill>
        <p:spPr>
          <a:xfrm>
            <a:off x="378209" y="1186378"/>
            <a:ext cx="233640" cy="1725264"/>
          </a:xfrm>
          <a:prstGeom prst="rect">
            <a:avLst/>
          </a:prstGeom>
        </p:spPr>
      </p:pic>
      <p:pic>
        <p:nvPicPr>
          <p:cNvPr id="23" name="図 22">
            <a:extLst>
              <a:ext uri="{FF2B5EF4-FFF2-40B4-BE49-F238E27FC236}">
                <a16:creationId xmlns:a16="http://schemas.microsoft.com/office/drawing/2014/main" id="{065B93AD-8CEF-C845-BAAD-B81F19B88431}"/>
              </a:ext>
            </a:extLst>
          </p:cNvPr>
          <p:cNvPicPr>
            <a:picLocks noChangeAspect="1"/>
          </p:cNvPicPr>
          <p:nvPr/>
        </p:nvPicPr>
        <p:blipFill rotWithShape="1">
          <a:blip r:embed="rId7"/>
          <a:srcRect t="14533" b="13555"/>
          <a:stretch/>
        </p:blipFill>
        <p:spPr>
          <a:xfrm>
            <a:off x="7035360" y="1287064"/>
            <a:ext cx="4945638" cy="2360140"/>
          </a:xfrm>
          <a:prstGeom prst="rect">
            <a:avLst/>
          </a:prstGeom>
        </p:spPr>
      </p:pic>
      <p:sp>
        <p:nvSpPr>
          <p:cNvPr id="30" name="直角三角形 29">
            <a:extLst>
              <a:ext uri="{FF2B5EF4-FFF2-40B4-BE49-F238E27FC236}">
                <a16:creationId xmlns:a16="http://schemas.microsoft.com/office/drawing/2014/main" id="{E91E39D7-D9B3-2743-861C-F4BB0FB01A79}"/>
              </a:ext>
            </a:extLst>
          </p:cNvPr>
          <p:cNvSpPr/>
          <p:nvPr/>
        </p:nvSpPr>
        <p:spPr>
          <a:xfrm flipH="1">
            <a:off x="11193688" y="2899795"/>
            <a:ext cx="924331"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descr="人, 室内, 男性, 座っている が含まれている画像&#10;&#10;自動的に生成された説明">
            <a:extLst>
              <a:ext uri="{FF2B5EF4-FFF2-40B4-BE49-F238E27FC236}">
                <a16:creationId xmlns:a16="http://schemas.microsoft.com/office/drawing/2014/main" id="{43469D53-6560-9C45-B7BE-D17A49A173E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293" t="1" r="2731" b="17715"/>
          <a:stretch/>
        </p:blipFill>
        <p:spPr>
          <a:xfrm>
            <a:off x="7023711" y="3766136"/>
            <a:ext cx="4957072" cy="2390579"/>
          </a:xfrm>
          <a:prstGeom prst="rect">
            <a:avLst/>
          </a:prstGeom>
        </p:spPr>
      </p:pic>
      <p:sp>
        <p:nvSpPr>
          <p:cNvPr id="46" name="直角三角形 45">
            <a:extLst>
              <a:ext uri="{FF2B5EF4-FFF2-40B4-BE49-F238E27FC236}">
                <a16:creationId xmlns:a16="http://schemas.microsoft.com/office/drawing/2014/main" id="{3319DF3A-DA4C-BC42-880C-BCD29F90BC41}"/>
              </a:ext>
            </a:extLst>
          </p:cNvPr>
          <p:cNvSpPr/>
          <p:nvPr/>
        </p:nvSpPr>
        <p:spPr>
          <a:xfrm flipH="1">
            <a:off x="10962715" y="5463922"/>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ABD8522E-EA98-5242-AC4D-3D5214C985A8}"/>
              </a:ext>
            </a:extLst>
          </p:cNvPr>
          <p:cNvPicPr>
            <a:picLocks noChangeAspect="1"/>
          </p:cNvPicPr>
          <p:nvPr/>
        </p:nvPicPr>
        <p:blipFill rotWithShape="1">
          <a:blip r:embed="rId9"/>
          <a:srcRect l="16543" t="-12374" r="31644" b="1"/>
          <a:stretch/>
        </p:blipFill>
        <p:spPr>
          <a:xfrm>
            <a:off x="2185059" y="5989320"/>
            <a:ext cx="6075021" cy="734709"/>
          </a:xfrm>
          <a:prstGeom prst="rect">
            <a:avLst/>
          </a:prstGeom>
        </p:spPr>
      </p:pic>
      <p:pic>
        <p:nvPicPr>
          <p:cNvPr id="24" name="図 23">
            <a:extLst>
              <a:ext uri="{FF2B5EF4-FFF2-40B4-BE49-F238E27FC236}">
                <a16:creationId xmlns:a16="http://schemas.microsoft.com/office/drawing/2014/main" id="{88BB16ED-D053-584B-9F6B-CBB042B3A0DF}"/>
              </a:ext>
            </a:extLst>
          </p:cNvPr>
          <p:cNvPicPr>
            <a:picLocks noChangeAspect="1"/>
          </p:cNvPicPr>
          <p:nvPr/>
        </p:nvPicPr>
        <p:blipFill>
          <a:blip r:embed="rId10"/>
          <a:stretch>
            <a:fillRect/>
          </a:stretch>
        </p:blipFill>
        <p:spPr>
          <a:xfrm>
            <a:off x="270809" y="6373248"/>
            <a:ext cx="1647513" cy="357371"/>
          </a:xfrm>
          <a:prstGeom prst="rect">
            <a:avLst/>
          </a:prstGeom>
        </p:spPr>
      </p:pic>
      <p:sp>
        <p:nvSpPr>
          <p:cNvPr id="25" name="正方形/長方形 24">
            <a:extLst>
              <a:ext uri="{FF2B5EF4-FFF2-40B4-BE49-F238E27FC236}">
                <a16:creationId xmlns:a16="http://schemas.microsoft.com/office/drawing/2014/main" id="{1EA1119D-59EE-A142-879A-AD0D539C1B67}"/>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6" name="図 25">
            <a:extLst>
              <a:ext uri="{FF2B5EF4-FFF2-40B4-BE49-F238E27FC236}">
                <a16:creationId xmlns:a16="http://schemas.microsoft.com/office/drawing/2014/main" id="{E22C2D86-0BFF-BF4A-81BE-1E638E78BB55}"/>
              </a:ext>
            </a:extLst>
          </p:cNvPr>
          <p:cNvPicPr>
            <a:picLocks noChangeAspect="1"/>
          </p:cNvPicPr>
          <p:nvPr/>
        </p:nvPicPr>
        <p:blipFill rotWithShape="1">
          <a:blip r:embed="rId9"/>
          <a:srcRect l="89802" t="-7712"/>
          <a:stretch/>
        </p:blipFill>
        <p:spPr>
          <a:xfrm>
            <a:off x="10774680" y="6019800"/>
            <a:ext cx="1195646" cy="704229"/>
          </a:xfrm>
          <a:prstGeom prst="rect">
            <a:avLst/>
          </a:prstGeom>
        </p:spPr>
      </p:pic>
      <p:sp>
        <p:nvSpPr>
          <p:cNvPr id="27" name="スライド番号プレースホルダ 3">
            <a:extLst>
              <a:ext uri="{FF2B5EF4-FFF2-40B4-BE49-F238E27FC236}">
                <a16:creationId xmlns:a16="http://schemas.microsoft.com/office/drawing/2014/main" id="{707B0470-6655-4547-A732-BDEE9ABB7DEE}"/>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22</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9" name="正方形/長方形 28">
            <a:extLst>
              <a:ext uri="{FF2B5EF4-FFF2-40B4-BE49-F238E27FC236}">
                <a16:creationId xmlns:a16="http://schemas.microsoft.com/office/drawing/2014/main" id="{D3FBECEC-1D7A-F644-8DB7-ACB463B42D33}"/>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3221685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0A46D80-9400-6346-BBA5-62891EF8F9C3}"/>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2908BAAB-9958-E046-9917-98CA79CFFB2A}"/>
              </a:ext>
            </a:extLst>
          </p:cNvPr>
          <p:cNvPicPr>
            <a:picLocks noChangeAspect="1"/>
          </p:cNvPicPr>
          <p:nvPr/>
        </p:nvPicPr>
        <p:blipFill>
          <a:blip r:embed="rId2"/>
          <a:stretch>
            <a:fillRect/>
          </a:stretch>
        </p:blipFill>
        <p:spPr>
          <a:xfrm>
            <a:off x="6847970" y="1113070"/>
            <a:ext cx="1143000" cy="1143000"/>
          </a:xfrm>
          <a:prstGeom prst="rect">
            <a:avLst/>
          </a:prstGeom>
        </p:spPr>
      </p:pic>
      <p:grpSp>
        <p:nvGrpSpPr>
          <p:cNvPr id="45" name="グループ化 44">
            <a:extLst>
              <a:ext uri="{FF2B5EF4-FFF2-40B4-BE49-F238E27FC236}">
                <a16:creationId xmlns:a16="http://schemas.microsoft.com/office/drawing/2014/main" id="{D6B50B28-4945-4045-B53D-693534C2206F}"/>
              </a:ext>
            </a:extLst>
          </p:cNvPr>
          <p:cNvGrpSpPr/>
          <p:nvPr/>
        </p:nvGrpSpPr>
        <p:grpSpPr>
          <a:xfrm>
            <a:off x="7033840" y="1282611"/>
            <a:ext cx="4957072" cy="4884073"/>
            <a:chOff x="6993272" y="1236369"/>
            <a:chExt cx="4940085" cy="4909047"/>
          </a:xfrm>
        </p:grpSpPr>
        <p:pic>
          <p:nvPicPr>
            <p:cNvPr id="46" name="図 45" descr="建物, エンジン, テーブル, トラック が含まれている画像&#10;&#10;自動的に生成された説明">
              <a:extLst>
                <a:ext uri="{FF2B5EF4-FFF2-40B4-BE49-F238E27FC236}">
                  <a16:creationId xmlns:a16="http://schemas.microsoft.com/office/drawing/2014/main" id="{1A60E99F-AF33-B741-BAA5-1BA4E6D2747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993272" y="1236369"/>
              <a:ext cx="4940085" cy="4909047"/>
            </a:xfrm>
            <a:prstGeom prst="rect">
              <a:avLst/>
            </a:prstGeom>
          </p:spPr>
        </p:pic>
        <p:pic>
          <p:nvPicPr>
            <p:cNvPr id="55" name="図 54">
              <a:extLst>
                <a:ext uri="{FF2B5EF4-FFF2-40B4-BE49-F238E27FC236}">
                  <a16:creationId xmlns:a16="http://schemas.microsoft.com/office/drawing/2014/main" id="{C4C58573-B16A-EA4C-8BC9-1C2C2FE334BF}"/>
                </a:ext>
              </a:extLst>
            </p:cNvPr>
            <p:cNvPicPr>
              <a:picLocks noChangeAspect="1"/>
            </p:cNvPicPr>
            <p:nvPr/>
          </p:nvPicPr>
          <p:blipFill>
            <a:blip r:embed="rId5"/>
            <a:stretch>
              <a:fillRect/>
            </a:stretch>
          </p:blipFill>
          <p:spPr>
            <a:xfrm>
              <a:off x="7873881" y="3208202"/>
              <a:ext cx="3113550" cy="735748"/>
            </a:xfrm>
            <a:prstGeom prst="rect">
              <a:avLst/>
            </a:prstGeom>
          </p:spPr>
        </p:pic>
      </p:grpSp>
      <p:pic>
        <p:nvPicPr>
          <p:cNvPr id="36" name="図 35">
            <a:extLst>
              <a:ext uri="{FF2B5EF4-FFF2-40B4-BE49-F238E27FC236}">
                <a16:creationId xmlns:a16="http://schemas.microsoft.com/office/drawing/2014/main" id="{4DF6267D-9E22-5D46-B73D-7EFBD60FC804}"/>
              </a:ext>
            </a:extLst>
          </p:cNvPr>
          <p:cNvPicPr>
            <a:picLocks noChangeAspect="1"/>
          </p:cNvPicPr>
          <p:nvPr/>
        </p:nvPicPr>
        <p:blipFill>
          <a:blip r:embed="rId6"/>
          <a:stretch>
            <a:fillRect/>
          </a:stretch>
        </p:blipFill>
        <p:spPr>
          <a:xfrm>
            <a:off x="505039" y="1958952"/>
            <a:ext cx="6074210" cy="4207732"/>
          </a:xfrm>
          <a:prstGeom prst="rect">
            <a:avLst/>
          </a:prstGeom>
        </p:spPr>
      </p:pic>
      <p:pic>
        <p:nvPicPr>
          <p:cNvPr id="9" name="図 8">
            <a:extLst>
              <a:ext uri="{FF2B5EF4-FFF2-40B4-BE49-F238E27FC236}">
                <a16:creationId xmlns:a16="http://schemas.microsoft.com/office/drawing/2014/main" id="{A27A17CC-07ED-0D44-9119-39B92BE5604E}"/>
              </a:ext>
            </a:extLst>
          </p:cNvPr>
          <p:cNvPicPr>
            <a:picLocks noChangeAspect="1"/>
          </p:cNvPicPr>
          <p:nvPr/>
        </p:nvPicPr>
        <p:blipFill>
          <a:blip r:embed="rId7"/>
          <a:stretch>
            <a:fillRect/>
          </a:stretch>
        </p:blipFill>
        <p:spPr>
          <a:xfrm>
            <a:off x="179558" y="157721"/>
            <a:ext cx="2248192" cy="709955"/>
          </a:xfrm>
          <a:prstGeom prst="rect">
            <a:avLst/>
          </a:prstGeom>
        </p:spPr>
      </p:pic>
      <p:sp>
        <p:nvSpPr>
          <p:cNvPr id="10" name="正方形/長方形 9">
            <a:extLst>
              <a:ext uri="{FF2B5EF4-FFF2-40B4-BE49-F238E27FC236}">
                <a16:creationId xmlns:a16="http://schemas.microsoft.com/office/drawing/2014/main" id="{B31F1B1F-C60B-8A4A-943C-8F13FF2C33A2}"/>
              </a:ext>
            </a:extLst>
          </p:cNvPr>
          <p:cNvSpPr/>
          <p:nvPr/>
        </p:nvSpPr>
        <p:spPr>
          <a:xfrm>
            <a:off x="1184082" y="421420"/>
            <a:ext cx="113777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コラボ概要</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32" name="図 31">
            <a:extLst>
              <a:ext uri="{FF2B5EF4-FFF2-40B4-BE49-F238E27FC236}">
                <a16:creationId xmlns:a16="http://schemas.microsoft.com/office/drawing/2014/main" id="{13C3A213-3427-9E4F-8BD1-E85C592B7A72}"/>
              </a:ext>
            </a:extLst>
          </p:cNvPr>
          <p:cNvPicPr>
            <a:picLocks noChangeAspect="1"/>
          </p:cNvPicPr>
          <p:nvPr/>
        </p:nvPicPr>
        <p:blipFill rotWithShape="1">
          <a:blip r:embed="rId8"/>
          <a:srcRect t="16592"/>
          <a:stretch/>
        </p:blipFill>
        <p:spPr>
          <a:xfrm>
            <a:off x="240603" y="1033347"/>
            <a:ext cx="6039882" cy="2058770"/>
          </a:xfrm>
          <a:prstGeom prst="rect">
            <a:avLst/>
          </a:prstGeom>
        </p:spPr>
      </p:pic>
      <p:sp>
        <p:nvSpPr>
          <p:cNvPr id="33" name="正方形/長方形 32">
            <a:extLst>
              <a:ext uri="{FF2B5EF4-FFF2-40B4-BE49-F238E27FC236}">
                <a16:creationId xmlns:a16="http://schemas.microsoft.com/office/drawing/2014/main" id="{581A2745-C6F2-B94B-9BDA-7C711D4E31E0}"/>
              </a:ext>
            </a:extLst>
          </p:cNvPr>
          <p:cNvSpPr/>
          <p:nvPr/>
        </p:nvSpPr>
        <p:spPr>
          <a:xfrm>
            <a:off x="634461" y="1179106"/>
            <a:ext cx="5603559" cy="1803379"/>
          </a:xfrm>
          <a:prstGeom prst="rect">
            <a:avLst/>
          </a:prstGeom>
        </p:spPr>
        <p:txBody>
          <a:bodyPr wrap="square">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東京最大級配車アプリ</a:t>
            </a:r>
            <a:r>
              <a:rPr lang="en-US" altLang="ja-JP" sz="2400" b="1" dirty="0">
                <a:solidFill>
                  <a:srgbClr val="1B2024"/>
                </a:solidFill>
                <a:latin typeface="Hiragino Sans W6" panose="020B0400000000000000" pitchFamily="34" charset="-128"/>
                <a:ea typeface="Hiragino Sans W6" panose="020B0400000000000000" pitchFamily="34" charset="-128"/>
              </a:rPr>
              <a:t>S.RIDE</a:t>
            </a:r>
            <a:r>
              <a:rPr lang="ja-JP" altLang="en-US" sz="2400" b="1">
                <a:solidFill>
                  <a:srgbClr val="1B2024"/>
                </a:solidFill>
                <a:latin typeface="Hiragino Sans W6" panose="020B0400000000000000" pitchFamily="34" charset="-128"/>
                <a:ea typeface="Hiragino Sans W6" panose="020B0400000000000000" pitchFamily="34" charset="-128"/>
              </a:rPr>
              <a:t>で</a:t>
            </a: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特別タクシー車両をユーザーに配車。</a:t>
            </a:r>
          </a:p>
          <a:p>
            <a:pPr>
              <a:lnSpc>
                <a:spcPts val="3380"/>
              </a:lnSpc>
            </a:pPr>
            <a:r>
              <a:rPr lang="en-US" altLang="ja-JP" sz="2400" b="1" dirty="0">
                <a:solidFill>
                  <a:srgbClr val="1B2024"/>
                </a:solidFill>
                <a:latin typeface="Hiragino Sans W6" panose="020B0400000000000000" pitchFamily="34" charset="-128"/>
                <a:ea typeface="Hiragino Sans W6" panose="020B0400000000000000" pitchFamily="34" charset="-128"/>
              </a:rPr>
              <a:t>GROWTH18</a:t>
            </a:r>
            <a:r>
              <a:rPr lang="ja-JP" altLang="en-US" sz="2400" b="1">
                <a:solidFill>
                  <a:srgbClr val="1B2024"/>
                </a:solidFill>
                <a:latin typeface="Hiragino Sans W6" panose="020B0400000000000000" pitchFamily="34" charset="-128"/>
                <a:ea typeface="Hiragino Sans W6" panose="020B0400000000000000" pitchFamily="34" charset="-128"/>
              </a:rPr>
              <a:t>分間ジャックプランで</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さらなるスペシャルな体験を提供。</a:t>
            </a:r>
          </a:p>
        </p:txBody>
      </p:sp>
      <p:pic>
        <p:nvPicPr>
          <p:cNvPr id="34" name="図 33">
            <a:extLst>
              <a:ext uri="{FF2B5EF4-FFF2-40B4-BE49-F238E27FC236}">
                <a16:creationId xmlns:a16="http://schemas.microsoft.com/office/drawing/2014/main" id="{6E54322D-2948-124C-939C-60AEFB81180E}"/>
              </a:ext>
            </a:extLst>
          </p:cNvPr>
          <p:cNvPicPr>
            <a:picLocks noChangeAspect="1"/>
          </p:cNvPicPr>
          <p:nvPr/>
        </p:nvPicPr>
        <p:blipFill rotWithShape="1">
          <a:blip r:embed="rId9"/>
          <a:srcRect r="-11136" b="15996"/>
          <a:stretch/>
        </p:blipFill>
        <p:spPr>
          <a:xfrm>
            <a:off x="378209" y="1186378"/>
            <a:ext cx="233640" cy="1725264"/>
          </a:xfrm>
          <a:prstGeom prst="rect">
            <a:avLst/>
          </a:prstGeom>
        </p:spPr>
      </p:pic>
      <p:sp>
        <p:nvSpPr>
          <p:cNvPr id="48" name="正方形/長方形 47">
            <a:extLst>
              <a:ext uri="{FF2B5EF4-FFF2-40B4-BE49-F238E27FC236}">
                <a16:creationId xmlns:a16="http://schemas.microsoft.com/office/drawing/2014/main" id="{C4A1B910-61AC-014D-8D2E-430C5D200590}"/>
              </a:ext>
            </a:extLst>
          </p:cNvPr>
          <p:cNvSpPr/>
          <p:nvPr/>
        </p:nvSpPr>
        <p:spPr>
          <a:xfrm>
            <a:off x="694887" y="3284949"/>
            <a:ext cx="3172663" cy="369332"/>
          </a:xfrm>
          <a:prstGeom prst="rect">
            <a:avLst/>
          </a:prstGeom>
        </p:spPr>
        <p:txBody>
          <a:bodyPr wrap="none">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1.</a:t>
            </a:r>
            <a:r>
              <a:rPr lang="ja-JP" altLang="en-US">
                <a:solidFill>
                  <a:schemeClr val="bg1"/>
                </a:solidFill>
                <a:latin typeface="Hiragino Sans W5" panose="020B0400000000000000" pitchFamily="34" charset="-128"/>
                <a:ea typeface="Hiragino Sans W5" panose="020B0400000000000000" pitchFamily="34" charset="-128"/>
              </a:rPr>
              <a:t>アプリ内で限定車両の配車</a:t>
            </a:r>
          </a:p>
        </p:txBody>
      </p:sp>
      <p:sp>
        <p:nvSpPr>
          <p:cNvPr id="49" name="正方形/長方形 48">
            <a:extLst>
              <a:ext uri="{FF2B5EF4-FFF2-40B4-BE49-F238E27FC236}">
                <a16:creationId xmlns:a16="http://schemas.microsoft.com/office/drawing/2014/main" id="{723EEF4B-A66C-CE45-85D8-FBA1B8F6EAF7}"/>
              </a:ext>
            </a:extLst>
          </p:cNvPr>
          <p:cNvSpPr/>
          <p:nvPr/>
        </p:nvSpPr>
        <p:spPr>
          <a:xfrm>
            <a:off x="694887" y="3567124"/>
            <a:ext cx="5940077" cy="314830"/>
          </a:xfrm>
          <a:prstGeom prst="rect">
            <a:avLst/>
          </a:prstGeom>
        </p:spPr>
        <p:txBody>
          <a:bodyPr wrap="square">
            <a:spAutoFit/>
          </a:bodyPr>
          <a:lstStyle/>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配車アプリ</a:t>
            </a:r>
            <a:r>
              <a:rPr lang="en-US" altLang="ja-JP" sz="1100" dirty="0">
                <a:solidFill>
                  <a:schemeClr val="bg1"/>
                </a:solidFill>
                <a:latin typeface="Hiragino Sans W3" panose="020B0300000000000000" pitchFamily="34" charset="-128"/>
                <a:ea typeface="Hiragino Sans W3" panose="020B0300000000000000" pitchFamily="34" charset="-128"/>
              </a:rPr>
              <a:t>S.RIDE</a:t>
            </a:r>
            <a:r>
              <a:rPr lang="ja-JP" altLang="en-US" sz="1100">
                <a:solidFill>
                  <a:schemeClr val="bg1"/>
                </a:solidFill>
                <a:latin typeface="Hiragino Sans W3" panose="020B0300000000000000" pitchFamily="34" charset="-128"/>
                <a:ea typeface="Hiragino Sans W3" panose="020B0300000000000000" pitchFamily="34" charset="-128"/>
              </a:rPr>
              <a:t>とのコラボレーションで配車時から広告主の世界観を表現。 </a:t>
            </a:r>
          </a:p>
        </p:txBody>
      </p:sp>
      <p:sp>
        <p:nvSpPr>
          <p:cNvPr id="50" name="正方形/長方形 49">
            <a:extLst>
              <a:ext uri="{FF2B5EF4-FFF2-40B4-BE49-F238E27FC236}">
                <a16:creationId xmlns:a16="http://schemas.microsoft.com/office/drawing/2014/main" id="{094C4DF4-9E20-6A40-B76B-B3C408A0BBF2}"/>
              </a:ext>
            </a:extLst>
          </p:cNvPr>
          <p:cNvSpPr/>
          <p:nvPr/>
        </p:nvSpPr>
        <p:spPr>
          <a:xfrm>
            <a:off x="694887" y="4028085"/>
            <a:ext cx="5139383" cy="369332"/>
          </a:xfrm>
          <a:prstGeom prst="rect">
            <a:avLst/>
          </a:prstGeom>
        </p:spPr>
        <p:txBody>
          <a:bodyPr wrap="square">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2.</a:t>
            </a:r>
            <a:r>
              <a:rPr lang="ja-JP" altLang="en-US">
                <a:solidFill>
                  <a:schemeClr val="bg1"/>
                </a:solidFill>
                <a:latin typeface="Hiragino Sans W5" panose="020B0400000000000000" pitchFamily="34" charset="-128"/>
                <a:ea typeface="Hiragino Sans W5" panose="020B0400000000000000" pitchFamily="34" charset="-128"/>
              </a:rPr>
              <a:t>フルラッピング車両で広告効果を発揮</a:t>
            </a:r>
            <a:endParaRPr lang="en-US" altLang="ja-JP" dirty="0">
              <a:solidFill>
                <a:schemeClr val="bg1"/>
              </a:solidFill>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A7A2AFB-2C00-CB4B-BF52-EE0C6B6F490F}"/>
              </a:ext>
            </a:extLst>
          </p:cNvPr>
          <p:cNvSpPr/>
          <p:nvPr/>
        </p:nvSpPr>
        <p:spPr>
          <a:xfrm>
            <a:off x="694887" y="4333847"/>
            <a:ext cx="5940077" cy="568810"/>
          </a:xfrm>
          <a:prstGeom prst="rect">
            <a:avLst/>
          </a:prstGeom>
        </p:spPr>
        <p:txBody>
          <a:bodyPr wrap="square">
            <a:spAutoFit/>
          </a:bodyPr>
          <a:lstStyle/>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特別車両により、乗客だけでなく街中の人への商品訴求が可能。</a:t>
            </a:r>
            <a:endParaRPr lang="en-US" altLang="ja-JP" sz="11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より多くのターゲットに対し認知を獲得。</a:t>
            </a:r>
          </a:p>
        </p:txBody>
      </p:sp>
      <p:sp>
        <p:nvSpPr>
          <p:cNvPr id="52" name="正方形/長方形 51">
            <a:extLst>
              <a:ext uri="{FF2B5EF4-FFF2-40B4-BE49-F238E27FC236}">
                <a16:creationId xmlns:a16="http://schemas.microsoft.com/office/drawing/2014/main" id="{62350898-2558-664D-9613-0C8D2C6DE7BA}"/>
              </a:ext>
            </a:extLst>
          </p:cNvPr>
          <p:cNvSpPr/>
          <p:nvPr/>
        </p:nvSpPr>
        <p:spPr>
          <a:xfrm>
            <a:off x="694887" y="5045180"/>
            <a:ext cx="2941831" cy="369332"/>
          </a:xfrm>
          <a:prstGeom prst="rect">
            <a:avLst/>
          </a:prstGeom>
        </p:spPr>
        <p:txBody>
          <a:bodyPr wrap="none">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3.</a:t>
            </a:r>
            <a:r>
              <a:rPr lang="ja-JP" altLang="en-US">
                <a:solidFill>
                  <a:schemeClr val="bg1"/>
                </a:solidFill>
                <a:latin typeface="Hiragino Sans W5" panose="020B0400000000000000" pitchFamily="34" charset="-128"/>
                <a:ea typeface="Hiragino Sans W5" panose="020B0400000000000000" pitchFamily="34" charset="-128"/>
              </a:rPr>
              <a:t>車内での特別体験を提供</a:t>
            </a:r>
            <a:endParaRPr lang="en-US" altLang="ja-JP" dirty="0">
              <a:solidFill>
                <a:schemeClr val="bg1"/>
              </a:solidFill>
              <a:latin typeface="Hiragino Sans W5" panose="020B0400000000000000" pitchFamily="34" charset="-128"/>
              <a:ea typeface="Hiragino Sans W5" panose="020B0400000000000000" pitchFamily="34" charset="-128"/>
            </a:endParaRPr>
          </a:p>
        </p:txBody>
      </p:sp>
      <p:sp>
        <p:nvSpPr>
          <p:cNvPr id="53" name="正方形/長方形 52">
            <a:extLst>
              <a:ext uri="{FF2B5EF4-FFF2-40B4-BE49-F238E27FC236}">
                <a16:creationId xmlns:a16="http://schemas.microsoft.com/office/drawing/2014/main" id="{D5D0BBF1-8759-754C-ACA2-122B67FBC8B7}"/>
              </a:ext>
            </a:extLst>
          </p:cNvPr>
          <p:cNvSpPr/>
          <p:nvPr/>
        </p:nvSpPr>
        <p:spPr>
          <a:xfrm>
            <a:off x="694887" y="5365159"/>
            <a:ext cx="5940077" cy="314894"/>
          </a:xfrm>
          <a:prstGeom prst="rect">
            <a:avLst/>
          </a:prstGeom>
        </p:spPr>
        <p:txBody>
          <a:bodyPr wrap="square">
            <a:spAutoFit/>
          </a:bodyPr>
          <a:lstStyle/>
          <a:p>
            <a:pPr>
              <a:lnSpc>
                <a:spcPct val="150000"/>
              </a:lnSpc>
            </a:pPr>
            <a:endParaRPr lang="ja-JP" altLang="en-US" sz="1100">
              <a:solidFill>
                <a:schemeClr val="bg1"/>
              </a:solidFill>
              <a:latin typeface="Hiragino Sans W3" panose="020B0300000000000000" pitchFamily="34" charset="-128"/>
              <a:ea typeface="Hiragino Sans W3" panose="020B0300000000000000" pitchFamily="34" charset="-128"/>
            </a:endParaRPr>
          </a:p>
        </p:txBody>
      </p:sp>
      <p:sp>
        <p:nvSpPr>
          <p:cNvPr id="54" name="正方形/長方形 53">
            <a:extLst>
              <a:ext uri="{FF2B5EF4-FFF2-40B4-BE49-F238E27FC236}">
                <a16:creationId xmlns:a16="http://schemas.microsoft.com/office/drawing/2014/main" id="{C3CDFB02-D28D-C04F-A75E-E7301D4817A4}"/>
              </a:ext>
            </a:extLst>
          </p:cNvPr>
          <p:cNvSpPr/>
          <p:nvPr/>
        </p:nvSpPr>
        <p:spPr>
          <a:xfrm>
            <a:off x="694887" y="5325511"/>
            <a:ext cx="6096000" cy="568745"/>
          </a:xfrm>
          <a:prstGeom prst="rect">
            <a:avLst/>
          </a:prstGeom>
        </p:spPr>
        <p:txBody>
          <a:bodyPr>
            <a:spAutoFit/>
          </a:bodyPr>
          <a:lstStyle/>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特別タクシー車両ではサイネージジャックが可能。ラッピングに加え、</a:t>
            </a:r>
            <a:endParaRPr lang="en-US" altLang="ja-JP" sz="11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100">
                <a:solidFill>
                  <a:schemeClr val="bg1"/>
                </a:solidFill>
                <a:latin typeface="Hiragino Sans W3" panose="020B0300000000000000" pitchFamily="34" charset="-128"/>
                <a:ea typeface="Hiragino Sans W3" panose="020B0300000000000000" pitchFamily="34" charset="-128"/>
              </a:rPr>
              <a:t>オリジナルコンテンツの放映で乗客のエンゲージメントを獲得。</a:t>
            </a:r>
            <a:endParaRPr lang="en-US" altLang="ja-JP" sz="1100" dirty="0">
              <a:solidFill>
                <a:schemeClr val="bg1"/>
              </a:solidFill>
              <a:latin typeface="Hiragino Sans W3" panose="020B0300000000000000" pitchFamily="34" charset="-128"/>
              <a:ea typeface="Hiragino Sans W3" panose="020B0300000000000000" pitchFamily="34" charset="-128"/>
            </a:endParaRPr>
          </a:p>
        </p:txBody>
      </p:sp>
      <p:pic>
        <p:nvPicPr>
          <p:cNvPr id="56" name="図 55">
            <a:extLst>
              <a:ext uri="{FF2B5EF4-FFF2-40B4-BE49-F238E27FC236}">
                <a16:creationId xmlns:a16="http://schemas.microsoft.com/office/drawing/2014/main" id="{367750E7-F05D-D044-91F3-B88A4B645409}"/>
              </a:ext>
            </a:extLst>
          </p:cNvPr>
          <p:cNvPicPr>
            <a:picLocks noChangeAspect="1"/>
          </p:cNvPicPr>
          <p:nvPr/>
        </p:nvPicPr>
        <p:blipFill>
          <a:blip r:embed="rId5"/>
          <a:stretch>
            <a:fillRect/>
          </a:stretch>
        </p:blipFill>
        <p:spPr>
          <a:xfrm>
            <a:off x="525217" y="475517"/>
            <a:ext cx="745359" cy="176132"/>
          </a:xfrm>
          <a:prstGeom prst="rect">
            <a:avLst/>
          </a:prstGeom>
        </p:spPr>
      </p:pic>
      <p:sp>
        <p:nvSpPr>
          <p:cNvPr id="58" name="直角三角形 57">
            <a:extLst>
              <a:ext uri="{FF2B5EF4-FFF2-40B4-BE49-F238E27FC236}">
                <a16:creationId xmlns:a16="http://schemas.microsoft.com/office/drawing/2014/main" id="{55A2871D-A2F1-8847-B474-3804BDB9860C}"/>
              </a:ext>
            </a:extLst>
          </p:cNvPr>
          <p:cNvSpPr/>
          <p:nvPr/>
        </p:nvSpPr>
        <p:spPr>
          <a:xfrm flipH="1">
            <a:off x="10962715" y="5463922"/>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12F7EA67-38CE-484F-B8E6-65EE075885F8}"/>
              </a:ext>
            </a:extLst>
          </p:cNvPr>
          <p:cNvPicPr>
            <a:picLocks noChangeAspect="1"/>
          </p:cNvPicPr>
          <p:nvPr/>
        </p:nvPicPr>
        <p:blipFill rotWithShape="1">
          <a:blip r:embed="rId10"/>
          <a:srcRect l="16543" t="-12374" r="31644" b="1"/>
          <a:stretch/>
        </p:blipFill>
        <p:spPr>
          <a:xfrm>
            <a:off x="2185059" y="5989320"/>
            <a:ext cx="6075021" cy="734709"/>
          </a:xfrm>
          <a:prstGeom prst="rect">
            <a:avLst/>
          </a:prstGeom>
        </p:spPr>
      </p:pic>
      <p:pic>
        <p:nvPicPr>
          <p:cNvPr id="40" name="図 39">
            <a:extLst>
              <a:ext uri="{FF2B5EF4-FFF2-40B4-BE49-F238E27FC236}">
                <a16:creationId xmlns:a16="http://schemas.microsoft.com/office/drawing/2014/main" id="{112E73B8-FE00-864A-91CD-E80A628CD974}"/>
              </a:ext>
            </a:extLst>
          </p:cNvPr>
          <p:cNvPicPr>
            <a:picLocks noChangeAspect="1"/>
          </p:cNvPicPr>
          <p:nvPr/>
        </p:nvPicPr>
        <p:blipFill>
          <a:blip r:embed="rId11"/>
          <a:stretch>
            <a:fillRect/>
          </a:stretch>
        </p:blipFill>
        <p:spPr>
          <a:xfrm>
            <a:off x="270809" y="6373248"/>
            <a:ext cx="1647513" cy="357371"/>
          </a:xfrm>
          <a:prstGeom prst="rect">
            <a:avLst/>
          </a:prstGeom>
        </p:spPr>
      </p:pic>
      <p:sp>
        <p:nvSpPr>
          <p:cNvPr id="42" name="正方形/長方形 41">
            <a:extLst>
              <a:ext uri="{FF2B5EF4-FFF2-40B4-BE49-F238E27FC236}">
                <a16:creationId xmlns:a16="http://schemas.microsoft.com/office/drawing/2014/main" id="{16CC058B-49B9-BE42-8F9B-779AE7309840}"/>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43" name="図 42">
            <a:extLst>
              <a:ext uri="{FF2B5EF4-FFF2-40B4-BE49-F238E27FC236}">
                <a16:creationId xmlns:a16="http://schemas.microsoft.com/office/drawing/2014/main" id="{4BC2A82F-2AD2-354E-A863-CE35A25DD503}"/>
              </a:ext>
            </a:extLst>
          </p:cNvPr>
          <p:cNvPicPr>
            <a:picLocks noChangeAspect="1"/>
          </p:cNvPicPr>
          <p:nvPr/>
        </p:nvPicPr>
        <p:blipFill rotWithShape="1">
          <a:blip r:embed="rId10"/>
          <a:srcRect l="89802" t="-7712"/>
          <a:stretch/>
        </p:blipFill>
        <p:spPr>
          <a:xfrm>
            <a:off x="10774680" y="6019800"/>
            <a:ext cx="1195646" cy="704229"/>
          </a:xfrm>
          <a:prstGeom prst="rect">
            <a:avLst/>
          </a:prstGeom>
        </p:spPr>
      </p:pic>
      <p:sp>
        <p:nvSpPr>
          <p:cNvPr id="44" name="スライド番号プレースホルダ 3">
            <a:extLst>
              <a:ext uri="{FF2B5EF4-FFF2-40B4-BE49-F238E27FC236}">
                <a16:creationId xmlns:a16="http://schemas.microsoft.com/office/drawing/2014/main" id="{58CD9985-6144-6948-9BA0-30F488F11350}"/>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23</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9" name="正方形/長方形 28">
            <a:extLst>
              <a:ext uri="{FF2B5EF4-FFF2-40B4-BE49-F238E27FC236}">
                <a16:creationId xmlns:a16="http://schemas.microsoft.com/office/drawing/2014/main" id="{079D249A-187D-274F-874F-F316C31E7F95}"/>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3351770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81E6E0D-5A7E-E84A-BAFB-8428B4E0249A}"/>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iragino Sans W5" panose="020B0400000000000000" pitchFamily="34" charset="-128"/>
                <a:ea typeface="Hiragino Sans W5" panose="020B0400000000000000" pitchFamily="34" charset="-128"/>
              </a:rPr>
              <a:t>別</a:t>
            </a:r>
            <a:endParaRPr kumimoji="1" lang="ja-JP" altLang="en-US"/>
          </a:p>
        </p:txBody>
      </p:sp>
      <p:pic>
        <p:nvPicPr>
          <p:cNvPr id="6" name="図 5">
            <a:extLst>
              <a:ext uri="{FF2B5EF4-FFF2-40B4-BE49-F238E27FC236}">
                <a16:creationId xmlns:a16="http://schemas.microsoft.com/office/drawing/2014/main" id="{47926E19-D3B7-A443-B7E9-E6DF223677E6}"/>
              </a:ext>
            </a:extLst>
          </p:cNvPr>
          <p:cNvPicPr>
            <a:picLocks noChangeAspect="1"/>
          </p:cNvPicPr>
          <p:nvPr/>
        </p:nvPicPr>
        <p:blipFill>
          <a:blip r:embed="rId3"/>
          <a:stretch>
            <a:fillRect/>
          </a:stretch>
        </p:blipFill>
        <p:spPr>
          <a:xfrm>
            <a:off x="179558" y="157721"/>
            <a:ext cx="2248192" cy="709955"/>
          </a:xfrm>
          <a:prstGeom prst="rect">
            <a:avLst/>
          </a:prstGeom>
        </p:spPr>
      </p:pic>
      <p:sp>
        <p:nvSpPr>
          <p:cNvPr id="42" name="直角三角形 41">
            <a:extLst>
              <a:ext uri="{FF2B5EF4-FFF2-40B4-BE49-F238E27FC236}">
                <a16:creationId xmlns:a16="http://schemas.microsoft.com/office/drawing/2014/main" id="{8AB11F84-9508-1347-BB56-BD157155A7CA}"/>
              </a:ext>
            </a:extLst>
          </p:cNvPr>
          <p:cNvSpPr/>
          <p:nvPr/>
        </p:nvSpPr>
        <p:spPr>
          <a:xfrm flipH="1">
            <a:off x="10962715" y="5463922"/>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E9EAF3A8-E9AC-9144-9E76-62B83978ADF8}"/>
              </a:ext>
            </a:extLst>
          </p:cNvPr>
          <p:cNvPicPr>
            <a:picLocks noChangeAspect="1"/>
          </p:cNvPicPr>
          <p:nvPr/>
        </p:nvPicPr>
        <p:blipFill rotWithShape="1">
          <a:blip r:embed="rId4"/>
          <a:srcRect l="16543" t="-12374" r="31644" b="1"/>
          <a:stretch/>
        </p:blipFill>
        <p:spPr>
          <a:xfrm>
            <a:off x="2185059" y="5989320"/>
            <a:ext cx="6075021" cy="734709"/>
          </a:xfrm>
          <a:prstGeom prst="rect">
            <a:avLst/>
          </a:prstGeom>
        </p:spPr>
      </p:pic>
      <p:pic>
        <p:nvPicPr>
          <p:cNvPr id="24" name="図 23">
            <a:extLst>
              <a:ext uri="{FF2B5EF4-FFF2-40B4-BE49-F238E27FC236}">
                <a16:creationId xmlns:a16="http://schemas.microsoft.com/office/drawing/2014/main" id="{CEEE5D68-CFD8-404C-871C-3C7DF9363789}"/>
              </a:ext>
            </a:extLst>
          </p:cNvPr>
          <p:cNvPicPr>
            <a:picLocks noChangeAspect="1"/>
          </p:cNvPicPr>
          <p:nvPr/>
        </p:nvPicPr>
        <p:blipFill>
          <a:blip r:embed="rId5"/>
          <a:stretch>
            <a:fillRect/>
          </a:stretch>
        </p:blipFill>
        <p:spPr>
          <a:xfrm>
            <a:off x="270809" y="6373248"/>
            <a:ext cx="1647513" cy="357371"/>
          </a:xfrm>
          <a:prstGeom prst="rect">
            <a:avLst/>
          </a:prstGeom>
        </p:spPr>
      </p:pic>
      <p:sp>
        <p:nvSpPr>
          <p:cNvPr id="25" name="正方形/長方形 24">
            <a:extLst>
              <a:ext uri="{FF2B5EF4-FFF2-40B4-BE49-F238E27FC236}">
                <a16:creationId xmlns:a16="http://schemas.microsoft.com/office/drawing/2014/main" id="{0F639744-6144-B34C-92A8-C43BCDD42B59}"/>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6" name="図 25">
            <a:extLst>
              <a:ext uri="{FF2B5EF4-FFF2-40B4-BE49-F238E27FC236}">
                <a16:creationId xmlns:a16="http://schemas.microsoft.com/office/drawing/2014/main" id="{0FD2A58C-7A60-E34A-8683-0F0AE30D2B32}"/>
              </a:ext>
            </a:extLst>
          </p:cNvPr>
          <p:cNvPicPr>
            <a:picLocks noChangeAspect="1"/>
          </p:cNvPicPr>
          <p:nvPr/>
        </p:nvPicPr>
        <p:blipFill rotWithShape="1">
          <a:blip r:embed="rId4"/>
          <a:srcRect l="89802" t="-7712"/>
          <a:stretch/>
        </p:blipFill>
        <p:spPr>
          <a:xfrm>
            <a:off x="10774680" y="6019800"/>
            <a:ext cx="1195646" cy="704229"/>
          </a:xfrm>
          <a:prstGeom prst="rect">
            <a:avLst/>
          </a:prstGeom>
        </p:spPr>
      </p:pic>
      <p:sp>
        <p:nvSpPr>
          <p:cNvPr id="27" name="スライド番号プレースホルダ 3">
            <a:extLst>
              <a:ext uri="{FF2B5EF4-FFF2-40B4-BE49-F238E27FC236}">
                <a16:creationId xmlns:a16="http://schemas.microsoft.com/office/drawing/2014/main" id="{1855F934-48B6-5F4A-AD28-72929C378C72}"/>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24</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18" name="1 つの角を切り取った四角形 17">
            <a:extLst>
              <a:ext uri="{FF2B5EF4-FFF2-40B4-BE49-F238E27FC236}">
                <a16:creationId xmlns:a16="http://schemas.microsoft.com/office/drawing/2014/main" id="{C36DC92F-2366-D041-9FC6-3797467475E8}"/>
              </a:ext>
            </a:extLst>
          </p:cNvPr>
          <p:cNvSpPr/>
          <p:nvPr/>
        </p:nvSpPr>
        <p:spPr>
          <a:xfrm flipV="1">
            <a:off x="505040" y="1503314"/>
            <a:ext cx="11428318" cy="4663370"/>
          </a:xfrm>
          <a:prstGeom prst="snip1Rect">
            <a:avLst>
              <a:gd name="adj" fmla="val 13015"/>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7713AF5E-2A49-DA48-B1B3-6ECDC8FBD3FD}"/>
              </a:ext>
            </a:extLst>
          </p:cNvPr>
          <p:cNvPicPr>
            <a:picLocks noChangeAspect="1"/>
          </p:cNvPicPr>
          <p:nvPr/>
        </p:nvPicPr>
        <p:blipFill>
          <a:blip r:embed="rId6"/>
          <a:stretch>
            <a:fillRect/>
          </a:stretch>
        </p:blipFill>
        <p:spPr>
          <a:xfrm>
            <a:off x="254473" y="1042776"/>
            <a:ext cx="8573836" cy="1053960"/>
          </a:xfrm>
          <a:prstGeom prst="rect">
            <a:avLst/>
          </a:prstGeom>
        </p:spPr>
      </p:pic>
      <p:sp>
        <p:nvSpPr>
          <p:cNvPr id="29" name="正方形/長方形 28">
            <a:extLst>
              <a:ext uri="{FF2B5EF4-FFF2-40B4-BE49-F238E27FC236}">
                <a16:creationId xmlns:a16="http://schemas.microsoft.com/office/drawing/2014/main" id="{05097B75-742E-AC42-B9D8-C976AC281A17}"/>
              </a:ext>
            </a:extLst>
          </p:cNvPr>
          <p:cNvSpPr/>
          <p:nvPr/>
        </p:nvSpPr>
        <p:spPr>
          <a:xfrm>
            <a:off x="577809" y="1099347"/>
            <a:ext cx="8428775" cy="931345"/>
          </a:xfrm>
          <a:prstGeom prst="rect">
            <a:avLst/>
          </a:prstGeom>
        </p:spPr>
        <p:txBody>
          <a:bodyPr wrap="square">
            <a:spAutoFit/>
          </a:bodyPr>
          <a:lstStyle/>
          <a:p>
            <a:pPr>
              <a:lnSpc>
                <a:spcPts val="3380"/>
              </a:lnSpc>
            </a:pPr>
            <a:r>
              <a:rPr lang="en-US" altLang="ja-JP" sz="2400" b="1" dirty="0">
                <a:solidFill>
                  <a:srgbClr val="1B2024"/>
                </a:solidFill>
                <a:latin typeface="Hiragino Sans W6" panose="020B0400000000000000" pitchFamily="34" charset="-128"/>
                <a:ea typeface="Hiragino Sans W6" panose="020B0400000000000000" pitchFamily="34" charset="-128"/>
              </a:rPr>
              <a:t>S.RIDE</a:t>
            </a:r>
            <a:r>
              <a:rPr lang="ja-JP" altLang="en-US" sz="2400" b="1">
                <a:solidFill>
                  <a:srgbClr val="1B2024"/>
                </a:solidFill>
                <a:latin typeface="Hiragino Sans W6" panose="020B0400000000000000" pitchFamily="34" charset="-128"/>
                <a:ea typeface="Hiragino Sans W6" panose="020B0400000000000000" pitchFamily="34" charset="-128"/>
              </a:rPr>
              <a:t>から特別コラボレーション車両の配車が可能に。</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車内サイネージで</a:t>
            </a:r>
            <a:r>
              <a:rPr lang="en-US" altLang="ja-JP" sz="2400" b="1" dirty="0">
                <a:solidFill>
                  <a:srgbClr val="1B2024"/>
                </a:solidFill>
                <a:latin typeface="Hiragino Sans W6" panose="020B0400000000000000" pitchFamily="34" charset="-128"/>
                <a:ea typeface="Hiragino Sans W6" panose="020B0400000000000000" pitchFamily="34" charset="-128"/>
              </a:rPr>
              <a:t>18</a:t>
            </a:r>
            <a:r>
              <a:rPr lang="ja-JP" altLang="en-US" sz="2400" b="1">
                <a:solidFill>
                  <a:srgbClr val="1B2024"/>
                </a:solidFill>
                <a:latin typeface="Hiragino Sans W6" panose="020B0400000000000000" pitchFamily="34" charset="-128"/>
                <a:ea typeface="Hiragino Sans W6" panose="020B0400000000000000" pitchFamily="34" charset="-128"/>
              </a:rPr>
              <a:t>分間の長尺映像の訴求。</a:t>
            </a:r>
          </a:p>
        </p:txBody>
      </p:sp>
      <p:sp>
        <p:nvSpPr>
          <p:cNvPr id="33" name="正方形/長方形 32">
            <a:extLst>
              <a:ext uri="{FF2B5EF4-FFF2-40B4-BE49-F238E27FC236}">
                <a16:creationId xmlns:a16="http://schemas.microsoft.com/office/drawing/2014/main" id="{47459A3C-09EF-494A-9DE4-2DC85CBA28D5}"/>
              </a:ext>
            </a:extLst>
          </p:cNvPr>
          <p:cNvSpPr/>
          <p:nvPr/>
        </p:nvSpPr>
        <p:spPr>
          <a:xfrm>
            <a:off x="1184082" y="421420"/>
            <a:ext cx="113777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コラボ概要</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35" name="図 34">
            <a:extLst>
              <a:ext uri="{FF2B5EF4-FFF2-40B4-BE49-F238E27FC236}">
                <a16:creationId xmlns:a16="http://schemas.microsoft.com/office/drawing/2014/main" id="{D6A97D63-3E35-D742-955E-19E909F96C3D}"/>
              </a:ext>
            </a:extLst>
          </p:cNvPr>
          <p:cNvPicPr>
            <a:picLocks noChangeAspect="1"/>
          </p:cNvPicPr>
          <p:nvPr/>
        </p:nvPicPr>
        <p:blipFill>
          <a:blip r:embed="rId7"/>
          <a:stretch>
            <a:fillRect/>
          </a:stretch>
        </p:blipFill>
        <p:spPr>
          <a:xfrm>
            <a:off x="525217" y="475517"/>
            <a:ext cx="745359" cy="176132"/>
          </a:xfrm>
          <a:prstGeom prst="rect">
            <a:avLst/>
          </a:prstGeom>
        </p:spPr>
      </p:pic>
      <p:sp>
        <p:nvSpPr>
          <p:cNvPr id="40" name="テキスト ボックス 39">
            <a:extLst>
              <a:ext uri="{FF2B5EF4-FFF2-40B4-BE49-F238E27FC236}">
                <a16:creationId xmlns:a16="http://schemas.microsoft.com/office/drawing/2014/main" id="{61EB427D-F029-274B-9250-D859901AEF03}"/>
              </a:ext>
            </a:extLst>
          </p:cNvPr>
          <p:cNvSpPr txBox="1"/>
          <p:nvPr/>
        </p:nvSpPr>
        <p:spPr>
          <a:xfrm>
            <a:off x="1024140" y="2491043"/>
            <a:ext cx="1944533" cy="400110"/>
          </a:xfrm>
          <a:prstGeom prst="rect">
            <a:avLst/>
          </a:prstGeom>
          <a:noFill/>
          <a:effectLst/>
        </p:spPr>
        <p:txBody>
          <a:bodyPr wrap="square" rtlCol="0">
            <a:spAutoFit/>
          </a:bodyPr>
          <a:lstStyle/>
          <a:p>
            <a:r>
              <a:rPr lang="ja-JP" altLang="en-US" sz="1000">
                <a:solidFill>
                  <a:schemeClr val="bg1"/>
                </a:solidFill>
                <a:latin typeface="Hiragino Sans W5" panose="020B0400000000000000" pitchFamily="34" charset="-128"/>
                <a:ea typeface="Hiragino Sans W5" panose="020B0400000000000000" pitchFamily="34" charset="-128"/>
              </a:rPr>
              <a:t>アプリ起動時の</a:t>
            </a:r>
            <a:endParaRPr lang="en-US" altLang="ja-JP" sz="1000" dirty="0">
              <a:solidFill>
                <a:schemeClr val="bg1"/>
              </a:solidFill>
              <a:latin typeface="Hiragino Sans W5" panose="020B0400000000000000" pitchFamily="34" charset="-128"/>
              <a:ea typeface="Hiragino Sans W5" panose="020B0400000000000000" pitchFamily="34" charset="-128"/>
            </a:endParaRPr>
          </a:p>
          <a:p>
            <a:r>
              <a:rPr lang="ja-JP" altLang="en-US" sz="1000">
                <a:solidFill>
                  <a:schemeClr val="bg1"/>
                </a:solidFill>
                <a:latin typeface="Hiragino Sans W5" panose="020B0400000000000000" pitchFamily="34" charset="-128"/>
                <a:ea typeface="Hiragino Sans W5" panose="020B0400000000000000" pitchFamily="34" charset="-128"/>
              </a:rPr>
              <a:t>キャンペーン告知</a:t>
            </a:r>
          </a:p>
        </p:txBody>
      </p:sp>
      <p:sp>
        <p:nvSpPr>
          <p:cNvPr id="44" name="テキスト ボックス 43">
            <a:extLst>
              <a:ext uri="{FF2B5EF4-FFF2-40B4-BE49-F238E27FC236}">
                <a16:creationId xmlns:a16="http://schemas.microsoft.com/office/drawing/2014/main" id="{0A4B00EF-CA20-7C46-9342-CC4BC29CEFF9}"/>
              </a:ext>
            </a:extLst>
          </p:cNvPr>
          <p:cNvSpPr txBox="1"/>
          <p:nvPr/>
        </p:nvSpPr>
        <p:spPr>
          <a:xfrm>
            <a:off x="2574213" y="2491043"/>
            <a:ext cx="2116673" cy="400110"/>
          </a:xfrm>
          <a:prstGeom prst="rect">
            <a:avLst/>
          </a:prstGeom>
          <a:noFill/>
          <a:effectLst/>
        </p:spPr>
        <p:txBody>
          <a:bodyPr wrap="square" rtlCol="0">
            <a:spAutoFit/>
          </a:bodyPr>
          <a:lstStyle/>
          <a:p>
            <a:r>
              <a:rPr lang="ja-JP" altLang="en-US" sz="1000">
                <a:solidFill>
                  <a:schemeClr val="bg1"/>
                </a:solidFill>
                <a:latin typeface="Hiragino Sans W5" panose="020B0400000000000000" pitchFamily="34" charset="-128"/>
                <a:ea typeface="Hiragino Sans W5" panose="020B0400000000000000" pitchFamily="34" charset="-128"/>
              </a:rPr>
              <a:t>トップ画面での</a:t>
            </a:r>
            <a:endParaRPr lang="en-US" altLang="ja-JP" sz="1000" dirty="0">
              <a:solidFill>
                <a:schemeClr val="bg1"/>
              </a:solidFill>
              <a:latin typeface="Hiragino Sans W5" panose="020B0400000000000000" pitchFamily="34" charset="-128"/>
              <a:ea typeface="Hiragino Sans W5" panose="020B0400000000000000" pitchFamily="34" charset="-128"/>
            </a:endParaRPr>
          </a:p>
          <a:p>
            <a:r>
              <a:rPr lang="ja-JP" altLang="en-US" sz="1000">
                <a:solidFill>
                  <a:schemeClr val="bg1"/>
                </a:solidFill>
                <a:latin typeface="Hiragino Sans W5" panose="020B0400000000000000" pitchFamily="34" charset="-128"/>
                <a:ea typeface="Hiragino Sans W5" panose="020B0400000000000000" pitchFamily="34" charset="-128"/>
              </a:rPr>
              <a:t>キャンペーン切り替えアイコン</a:t>
            </a:r>
          </a:p>
        </p:txBody>
      </p:sp>
      <p:sp>
        <p:nvSpPr>
          <p:cNvPr id="45" name="テキスト ボックス 44">
            <a:extLst>
              <a:ext uri="{FF2B5EF4-FFF2-40B4-BE49-F238E27FC236}">
                <a16:creationId xmlns:a16="http://schemas.microsoft.com/office/drawing/2014/main" id="{FD2BE5F4-DD8F-0F44-84AE-57CE13178150}"/>
              </a:ext>
            </a:extLst>
          </p:cNvPr>
          <p:cNvSpPr txBox="1"/>
          <p:nvPr/>
        </p:nvSpPr>
        <p:spPr>
          <a:xfrm>
            <a:off x="4592071" y="2491043"/>
            <a:ext cx="2099697" cy="400110"/>
          </a:xfrm>
          <a:prstGeom prst="rect">
            <a:avLst/>
          </a:prstGeom>
          <a:noFill/>
          <a:effectLst/>
        </p:spPr>
        <p:txBody>
          <a:bodyPr wrap="square" rtlCol="0">
            <a:spAutoFit/>
          </a:bodyPr>
          <a:lstStyle/>
          <a:p>
            <a:r>
              <a:rPr lang="ja-JP" altLang="en-US" sz="1000">
                <a:solidFill>
                  <a:schemeClr val="bg1"/>
                </a:solidFill>
                <a:latin typeface="Hiragino Sans W5" panose="020B0400000000000000" pitchFamily="34" charset="-128"/>
                <a:ea typeface="Hiragino Sans W5" panose="020B0400000000000000" pitchFamily="34" charset="-128"/>
              </a:rPr>
              <a:t>キャンペーン専用配車画面</a:t>
            </a:r>
            <a:endParaRPr lang="en-US" altLang="ja-JP" sz="1000" dirty="0">
              <a:solidFill>
                <a:schemeClr val="bg1"/>
              </a:solidFill>
              <a:latin typeface="Hiragino Sans W5" panose="020B0400000000000000" pitchFamily="34" charset="-128"/>
              <a:ea typeface="Hiragino Sans W5" panose="020B0400000000000000" pitchFamily="34" charset="-128"/>
            </a:endParaRPr>
          </a:p>
          <a:p>
            <a:r>
              <a:rPr lang="ja-JP" altLang="en-US" sz="1000">
                <a:solidFill>
                  <a:schemeClr val="bg1"/>
                </a:solidFill>
                <a:latin typeface="Hiragino Sans W5" panose="020B0400000000000000" pitchFamily="34" charset="-128"/>
                <a:ea typeface="Hiragino Sans W5" panose="020B0400000000000000" pitchFamily="34" charset="-128"/>
              </a:rPr>
              <a:t>（車両アイコン・地図データ）</a:t>
            </a:r>
          </a:p>
        </p:txBody>
      </p:sp>
      <p:sp>
        <p:nvSpPr>
          <p:cNvPr id="46" name="テキスト ボックス 45">
            <a:extLst>
              <a:ext uri="{FF2B5EF4-FFF2-40B4-BE49-F238E27FC236}">
                <a16:creationId xmlns:a16="http://schemas.microsoft.com/office/drawing/2014/main" id="{56696D1F-1E97-6549-9A39-73186D55FE46}"/>
              </a:ext>
            </a:extLst>
          </p:cNvPr>
          <p:cNvSpPr txBox="1"/>
          <p:nvPr/>
        </p:nvSpPr>
        <p:spPr>
          <a:xfrm>
            <a:off x="6717902" y="2491043"/>
            <a:ext cx="2746001" cy="400110"/>
          </a:xfrm>
          <a:prstGeom prst="rect">
            <a:avLst/>
          </a:prstGeom>
          <a:noFill/>
          <a:effectLst/>
        </p:spPr>
        <p:txBody>
          <a:bodyPr wrap="square" rtlCol="0">
            <a:spAutoFit/>
          </a:bodyPr>
          <a:lstStyle/>
          <a:p>
            <a:r>
              <a:rPr lang="ja-JP" altLang="en-US" sz="1000">
                <a:solidFill>
                  <a:schemeClr val="bg1"/>
                </a:solidFill>
                <a:latin typeface="Hiragino Sans W5" panose="020B0400000000000000" pitchFamily="34" charset="-128"/>
                <a:ea typeface="Hiragino Sans W5" panose="020B0400000000000000" pitchFamily="34" charset="-128"/>
              </a:rPr>
              <a:t>ラッピング車両到着後</a:t>
            </a:r>
            <a:endParaRPr lang="en-US" altLang="ja-JP" sz="1000" dirty="0">
              <a:solidFill>
                <a:schemeClr val="bg1"/>
              </a:solidFill>
              <a:latin typeface="Hiragino Sans W5" panose="020B0400000000000000" pitchFamily="34" charset="-128"/>
              <a:ea typeface="Hiragino Sans W5" panose="020B0400000000000000" pitchFamily="34" charset="-128"/>
            </a:endParaRPr>
          </a:p>
          <a:p>
            <a:r>
              <a:rPr lang="ja-JP" altLang="en-US" sz="1000">
                <a:solidFill>
                  <a:schemeClr val="bg1"/>
                </a:solidFill>
                <a:latin typeface="Hiragino Sans W5" panose="020B0400000000000000" pitchFamily="34" charset="-128"/>
                <a:ea typeface="Hiragino Sans W5" panose="020B0400000000000000" pitchFamily="34" charset="-128"/>
              </a:rPr>
              <a:t>車内にてサイネージ</a:t>
            </a:r>
            <a:r>
              <a:rPr lang="en-US" altLang="ja-JP" sz="1000" dirty="0">
                <a:solidFill>
                  <a:schemeClr val="bg1"/>
                </a:solidFill>
                <a:latin typeface="Hiragino Sans W5" panose="020B0400000000000000" pitchFamily="34" charset="-128"/>
                <a:ea typeface="Hiragino Sans W5" panose="020B0400000000000000" pitchFamily="34" charset="-128"/>
              </a:rPr>
              <a:t>18</a:t>
            </a:r>
            <a:r>
              <a:rPr lang="ja-JP" altLang="en-US" sz="1000">
                <a:solidFill>
                  <a:schemeClr val="bg1"/>
                </a:solidFill>
                <a:latin typeface="Hiragino Sans W5" panose="020B0400000000000000" pitchFamily="34" charset="-128"/>
                <a:ea typeface="Hiragino Sans W5" panose="020B0400000000000000" pitchFamily="34" charset="-128"/>
              </a:rPr>
              <a:t>分間ジャック</a:t>
            </a:r>
          </a:p>
        </p:txBody>
      </p:sp>
      <p:sp>
        <p:nvSpPr>
          <p:cNvPr id="47" name="テキスト ボックス 46">
            <a:extLst>
              <a:ext uri="{FF2B5EF4-FFF2-40B4-BE49-F238E27FC236}">
                <a16:creationId xmlns:a16="http://schemas.microsoft.com/office/drawing/2014/main" id="{8781BD85-502C-9449-B32D-1A150E7B0004}"/>
              </a:ext>
            </a:extLst>
          </p:cNvPr>
          <p:cNvSpPr txBox="1"/>
          <p:nvPr/>
        </p:nvSpPr>
        <p:spPr>
          <a:xfrm>
            <a:off x="9652851" y="2491043"/>
            <a:ext cx="2099697" cy="400110"/>
          </a:xfrm>
          <a:prstGeom prst="rect">
            <a:avLst/>
          </a:prstGeom>
          <a:noFill/>
          <a:effectLst/>
        </p:spPr>
        <p:txBody>
          <a:bodyPr wrap="square" rtlCol="0">
            <a:spAutoFit/>
          </a:bodyPr>
          <a:lstStyle/>
          <a:p>
            <a:r>
              <a:rPr lang="ja-JP" altLang="en-US" sz="1000">
                <a:solidFill>
                  <a:schemeClr val="bg1"/>
                </a:solidFill>
                <a:latin typeface="Hiragino Sans W5" panose="020B0400000000000000" pitchFamily="34" charset="-128"/>
                <a:ea typeface="Hiragino Sans W5" panose="020B0400000000000000" pitchFamily="34" charset="-128"/>
              </a:rPr>
              <a:t>キャンペーン車両降車後に</a:t>
            </a:r>
            <a:endParaRPr lang="en-US" altLang="ja-JP" sz="1000" dirty="0">
              <a:solidFill>
                <a:schemeClr val="bg1"/>
              </a:solidFill>
              <a:latin typeface="Hiragino Sans W5" panose="020B0400000000000000" pitchFamily="34" charset="-128"/>
              <a:ea typeface="Hiragino Sans W5" panose="020B0400000000000000" pitchFamily="34" charset="-128"/>
            </a:endParaRPr>
          </a:p>
          <a:p>
            <a:r>
              <a:rPr lang="ja-JP" altLang="en-US" sz="1000">
                <a:solidFill>
                  <a:schemeClr val="bg1"/>
                </a:solidFill>
                <a:latin typeface="Hiragino Sans W5" panose="020B0400000000000000" pitchFamily="34" charset="-128"/>
                <a:ea typeface="Hiragino Sans W5" panose="020B0400000000000000" pitchFamily="34" charset="-128"/>
              </a:rPr>
              <a:t>キャンペーン専用明細画面表示</a:t>
            </a:r>
          </a:p>
        </p:txBody>
      </p:sp>
      <p:sp>
        <p:nvSpPr>
          <p:cNvPr id="14" name="テキスト ボックス 13">
            <a:extLst>
              <a:ext uri="{FF2B5EF4-FFF2-40B4-BE49-F238E27FC236}">
                <a16:creationId xmlns:a16="http://schemas.microsoft.com/office/drawing/2014/main" id="{11887AB1-F5DF-3E44-A4E5-3FE26489923A}"/>
              </a:ext>
            </a:extLst>
          </p:cNvPr>
          <p:cNvSpPr txBox="1"/>
          <p:nvPr/>
        </p:nvSpPr>
        <p:spPr>
          <a:xfrm>
            <a:off x="778956" y="2321766"/>
            <a:ext cx="340606" cy="707886"/>
          </a:xfrm>
          <a:prstGeom prst="rect">
            <a:avLst/>
          </a:prstGeom>
          <a:noFill/>
        </p:spPr>
        <p:txBody>
          <a:bodyPr wrap="square" rtlCol="0">
            <a:spAutoFit/>
          </a:bodyPr>
          <a:lstStyle/>
          <a:p>
            <a:r>
              <a:rPr lang="en-US" altLang="ja-JP" sz="4000" b="1" dirty="0">
                <a:solidFill>
                  <a:schemeClr val="bg1">
                    <a:alpha val="21000"/>
                  </a:schemeClr>
                </a:solidFill>
                <a:latin typeface="Hiragino Sans W7" panose="020B0400000000000000" pitchFamily="34" charset="-128"/>
                <a:ea typeface="Hiragino Sans W7" panose="020B0400000000000000" pitchFamily="34" charset="-128"/>
              </a:rPr>
              <a:t>1</a:t>
            </a:r>
            <a:endParaRPr lang="ja-JP" altLang="en-US" sz="4000" b="1">
              <a:solidFill>
                <a:schemeClr val="bg1">
                  <a:alpha val="21000"/>
                </a:schemeClr>
              </a:solidFill>
              <a:latin typeface="Hiragino Sans W7" panose="020B0400000000000000" pitchFamily="34" charset="-128"/>
              <a:ea typeface="Hiragino Sans W7" panose="020B0400000000000000" pitchFamily="34" charset="-128"/>
            </a:endParaRPr>
          </a:p>
        </p:txBody>
      </p:sp>
      <p:sp>
        <p:nvSpPr>
          <p:cNvPr id="51" name="テキスト ボックス 50">
            <a:extLst>
              <a:ext uri="{FF2B5EF4-FFF2-40B4-BE49-F238E27FC236}">
                <a16:creationId xmlns:a16="http://schemas.microsoft.com/office/drawing/2014/main" id="{52EA9E93-542F-BA4A-B883-04B32232F0CE}"/>
              </a:ext>
            </a:extLst>
          </p:cNvPr>
          <p:cNvSpPr txBox="1"/>
          <p:nvPr/>
        </p:nvSpPr>
        <p:spPr>
          <a:xfrm>
            <a:off x="2447597" y="2321766"/>
            <a:ext cx="340606" cy="707886"/>
          </a:xfrm>
          <a:prstGeom prst="rect">
            <a:avLst/>
          </a:prstGeom>
          <a:noFill/>
        </p:spPr>
        <p:txBody>
          <a:bodyPr wrap="square" rtlCol="0">
            <a:spAutoFit/>
          </a:bodyPr>
          <a:lstStyle/>
          <a:p>
            <a:r>
              <a:rPr lang="en-US" altLang="ja-JP" sz="4000" b="1" dirty="0">
                <a:solidFill>
                  <a:schemeClr val="bg1">
                    <a:alpha val="21000"/>
                  </a:schemeClr>
                </a:solidFill>
                <a:latin typeface="Hiragino Sans W7" panose="020B0400000000000000" pitchFamily="34" charset="-128"/>
                <a:ea typeface="Hiragino Sans W7" panose="020B0400000000000000" pitchFamily="34" charset="-128"/>
              </a:rPr>
              <a:t>2</a:t>
            </a:r>
            <a:endParaRPr lang="ja-JP" altLang="en-US" sz="4000" b="1">
              <a:solidFill>
                <a:schemeClr val="bg1">
                  <a:alpha val="21000"/>
                </a:schemeClr>
              </a:solidFill>
              <a:latin typeface="Hiragino Sans W7" panose="020B0400000000000000" pitchFamily="34" charset="-128"/>
              <a:ea typeface="Hiragino Sans W7" panose="020B0400000000000000" pitchFamily="34" charset="-128"/>
            </a:endParaRPr>
          </a:p>
        </p:txBody>
      </p:sp>
      <p:sp>
        <p:nvSpPr>
          <p:cNvPr id="52" name="テキスト ボックス 51">
            <a:extLst>
              <a:ext uri="{FF2B5EF4-FFF2-40B4-BE49-F238E27FC236}">
                <a16:creationId xmlns:a16="http://schemas.microsoft.com/office/drawing/2014/main" id="{D8F17F0A-25AA-FB4A-AA92-E75B4D24C8F9}"/>
              </a:ext>
            </a:extLst>
          </p:cNvPr>
          <p:cNvSpPr txBox="1"/>
          <p:nvPr/>
        </p:nvSpPr>
        <p:spPr>
          <a:xfrm>
            <a:off x="4442308" y="2321766"/>
            <a:ext cx="340606" cy="707886"/>
          </a:xfrm>
          <a:prstGeom prst="rect">
            <a:avLst/>
          </a:prstGeom>
          <a:noFill/>
        </p:spPr>
        <p:txBody>
          <a:bodyPr wrap="square" rtlCol="0">
            <a:spAutoFit/>
          </a:bodyPr>
          <a:lstStyle/>
          <a:p>
            <a:r>
              <a:rPr lang="en-US" altLang="ja-JP" sz="4000" b="1" dirty="0">
                <a:solidFill>
                  <a:schemeClr val="bg1">
                    <a:alpha val="21000"/>
                  </a:schemeClr>
                </a:solidFill>
                <a:latin typeface="Hiragino Sans W7" panose="020B0400000000000000" pitchFamily="34" charset="-128"/>
                <a:ea typeface="Hiragino Sans W7" panose="020B0400000000000000" pitchFamily="34" charset="-128"/>
              </a:rPr>
              <a:t>3</a:t>
            </a:r>
            <a:endParaRPr lang="ja-JP" altLang="en-US" sz="4000" b="1">
              <a:solidFill>
                <a:schemeClr val="bg1">
                  <a:alpha val="21000"/>
                </a:schemeClr>
              </a:solidFill>
              <a:latin typeface="Hiragino Sans W7" panose="020B0400000000000000" pitchFamily="34" charset="-128"/>
              <a:ea typeface="Hiragino Sans W7" panose="020B0400000000000000" pitchFamily="34" charset="-128"/>
            </a:endParaRPr>
          </a:p>
        </p:txBody>
      </p:sp>
      <p:sp>
        <p:nvSpPr>
          <p:cNvPr id="53" name="テキスト ボックス 52">
            <a:extLst>
              <a:ext uri="{FF2B5EF4-FFF2-40B4-BE49-F238E27FC236}">
                <a16:creationId xmlns:a16="http://schemas.microsoft.com/office/drawing/2014/main" id="{9C24D040-BAA9-5B43-8610-6A586EFF0FD7}"/>
              </a:ext>
            </a:extLst>
          </p:cNvPr>
          <p:cNvSpPr txBox="1"/>
          <p:nvPr/>
        </p:nvSpPr>
        <p:spPr>
          <a:xfrm>
            <a:off x="6470414" y="2321766"/>
            <a:ext cx="340606" cy="707886"/>
          </a:xfrm>
          <a:prstGeom prst="rect">
            <a:avLst/>
          </a:prstGeom>
          <a:noFill/>
        </p:spPr>
        <p:txBody>
          <a:bodyPr wrap="square" rtlCol="0">
            <a:spAutoFit/>
          </a:bodyPr>
          <a:lstStyle/>
          <a:p>
            <a:r>
              <a:rPr lang="en-US" altLang="ja-JP" sz="4000" b="1" dirty="0">
                <a:solidFill>
                  <a:schemeClr val="bg1">
                    <a:alpha val="21000"/>
                  </a:schemeClr>
                </a:solidFill>
                <a:latin typeface="Hiragino Sans W7" panose="020B0400000000000000" pitchFamily="34" charset="-128"/>
                <a:ea typeface="Hiragino Sans W7" panose="020B0400000000000000" pitchFamily="34" charset="-128"/>
              </a:rPr>
              <a:t>4</a:t>
            </a:r>
            <a:endParaRPr lang="ja-JP" altLang="en-US" sz="4000" b="1">
              <a:solidFill>
                <a:schemeClr val="bg1">
                  <a:alpha val="21000"/>
                </a:schemeClr>
              </a:solidFill>
              <a:latin typeface="Hiragino Sans W7" panose="020B0400000000000000" pitchFamily="34" charset="-128"/>
              <a:ea typeface="Hiragino Sans W7" panose="020B0400000000000000" pitchFamily="34" charset="-128"/>
            </a:endParaRPr>
          </a:p>
        </p:txBody>
      </p:sp>
      <p:sp>
        <p:nvSpPr>
          <p:cNvPr id="56" name="テキスト ボックス 55">
            <a:extLst>
              <a:ext uri="{FF2B5EF4-FFF2-40B4-BE49-F238E27FC236}">
                <a16:creationId xmlns:a16="http://schemas.microsoft.com/office/drawing/2014/main" id="{70E6BD24-D141-BF40-9E11-D98ED221F5FC}"/>
              </a:ext>
            </a:extLst>
          </p:cNvPr>
          <p:cNvSpPr txBox="1"/>
          <p:nvPr/>
        </p:nvSpPr>
        <p:spPr>
          <a:xfrm>
            <a:off x="9434945" y="2321766"/>
            <a:ext cx="340606" cy="707886"/>
          </a:xfrm>
          <a:prstGeom prst="rect">
            <a:avLst/>
          </a:prstGeom>
          <a:noFill/>
        </p:spPr>
        <p:txBody>
          <a:bodyPr wrap="square" rtlCol="0">
            <a:spAutoFit/>
          </a:bodyPr>
          <a:lstStyle/>
          <a:p>
            <a:r>
              <a:rPr lang="en-US" altLang="ja-JP" sz="4000" b="1" dirty="0">
                <a:solidFill>
                  <a:schemeClr val="bg1">
                    <a:alpha val="21000"/>
                  </a:schemeClr>
                </a:solidFill>
                <a:latin typeface="Hiragino Sans W7" panose="020B0400000000000000" pitchFamily="34" charset="-128"/>
                <a:ea typeface="Hiragino Sans W7" panose="020B0400000000000000" pitchFamily="34" charset="-128"/>
              </a:rPr>
              <a:t>5</a:t>
            </a:r>
            <a:endParaRPr lang="ja-JP" altLang="en-US" sz="4000" b="1">
              <a:solidFill>
                <a:schemeClr val="bg1">
                  <a:alpha val="21000"/>
                </a:schemeClr>
              </a:solidFill>
              <a:latin typeface="Hiragino Sans W7" panose="020B0400000000000000" pitchFamily="34" charset="-128"/>
              <a:ea typeface="Hiragino Sans W7" panose="020B0400000000000000" pitchFamily="34" charset="-128"/>
            </a:endParaRPr>
          </a:p>
        </p:txBody>
      </p:sp>
      <p:sp>
        <p:nvSpPr>
          <p:cNvPr id="17" name="右矢印 16">
            <a:extLst>
              <a:ext uri="{FF2B5EF4-FFF2-40B4-BE49-F238E27FC236}">
                <a16:creationId xmlns:a16="http://schemas.microsoft.com/office/drawing/2014/main" id="{4F244E3B-4181-B049-B420-55AB146EEC6F}"/>
              </a:ext>
            </a:extLst>
          </p:cNvPr>
          <p:cNvSpPr/>
          <p:nvPr/>
        </p:nvSpPr>
        <p:spPr>
          <a:xfrm>
            <a:off x="1257267" y="5079902"/>
            <a:ext cx="8675666" cy="699953"/>
          </a:xfrm>
          <a:prstGeom prst="rightArrow">
            <a:avLst>
              <a:gd name="adj1" fmla="val 50000"/>
              <a:gd name="adj2" fmla="val 0"/>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F9AD908-D9F9-AF4B-B950-669D520E4D90}"/>
              </a:ext>
            </a:extLst>
          </p:cNvPr>
          <p:cNvPicPr>
            <a:picLocks noChangeAspect="1"/>
          </p:cNvPicPr>
          <p:nvPr/>
        </p:nvPicPr>
        <p:blipFill>
          <a:blip r:embed="rId8"/>
          <a:stretch>
            <a:fillRect/>
          </a:stretch>
        </p:blipFill>
        <p:spPr>
          <a:xfrm>
            <a:off x="2767549" y="3079411"/>
            <a:ext cx="1344132" cy="2629207"/>
          </a:xfrm>
          <a:prstGeom prst="rect">
            <a:avLst/>
          </a:prstGeom>
        </p:spPr>
      </p:pic>
      <p:pic>
        <p:nvPicPr>
          <p:cNvPr id="7" name="図 6">
            <a:extLst>
              <a:ext uri="{FF2B5EF4-FFF2-40B4-BE49-F238E27FC236}">
                <a16:creationId xmlns:a16="http://schemas.microsoft.com/office/drawing/2014/main" id="{13856E5C-CBE2-4748-BB5A-0662C57AB543}"/>
              </a:ext>
            </a:extLst>
          </p:cNvPr>
          <p:cNvPicPr>
            <a:picLocks noChangeAspect="1"/>
          </p:cNvPicPr>
          <p:nvPr/>
        </p:nvPicPr>
        <p:blipFill rotWithShape="1">
          <a:blip r:embed="rId9"/>
          <a:srcRect r="10932"/>
          <a:stretch/>
        </p:blipFill>
        <p:spPr>
          <a:xfrm>
            <a:off x="4672056" y="3087948"/>
            <a:ext cx="1352884" cy="2629207"/>
          </a:xfrm>
          <a:prstGeom prst="rect">
            <a:avLst/>
          </a:prstGeom>
        </p:spPr>
      </p:pic>
      <p:pic>
        <p:nvPicPr>
          <p:cNvPr id="9" name="図 8">
            <a:extLst>
              <a:ext uri="{FF2B5EF4-FFF2-40B4-BE49-F238E27FC236}">
                <a16:creationId xmlns:a16="http://schemas.microsoft.com/office/drawing/2014/main" id="{BF50E88F-C4C0-D843-9415-543A6A0BC31C}"/>
              </a:ext>
            </a:extLst>
          </p:cNvPr>
          <p:cNvPicPr>
            <a:picLocks noChangeAspect="1"/>
          </p:cNvPicPr>
          <p:nvPr/>
        </p:nvPicPr>
        <p:blipFill>
          <a:blip r:embed="rId10"/>
          <a:stretch>
            <a:fillRect/>
          </a:stretch>
        </p:blipFill>
        <p:spPr>
          <a:xfrm>
            <a:off x="9836815" y="3087948"/>
            <a:ext cx="1299249" cy="2629207"/>
          </a:xfrm>
          <a:prstGeom prst="rect">
            <a:avLst/>
          </a:prstGeom>
        </p:spPr>
      </p:pic>
      <p:pic>
        <p:nvPicPr>
          <p:cNvPr id="11" name="図 10">
            <a:extLst>
              <a:ext uri="{FF2B5EF4-FFF2-40B4-BE49-F238E27FC236}">
                <a16:creationId xmlns:a16="http://schemas.microsoft.com/office/drawing/2014/main" id="{E3DA78EA-9971-E140-A105-F356483A2AAB}"/>
              </a:ext>
            </a:extLst>
          </p:cNvPr>
          <p:cNvPicPr>
            <a:picLocks noChangeAspect="1"/>
          </p:cNvPicPr>
          <p:nvPr/>
        </p:nvPicPr>
        <p:blipFill>
          <a:blip r:embed="rId11"/>
          <a:stretch>
            <a:fillRect/>
          </a:stretch>
        </p:blipFill>
        <p:spPr>
          <a:xfrm>
            <a:off x="964440" y="3087948"/>
            <a:ext cx="1299249" cy="2629207"/>
          </a:xfrm>
          <a:prstGeom prst="rect">
            <a:avLst/>
          </a:prstGeom>
        </p:spPr>
      </p:pic>
      <p:pic>
        <p:nvPicPr>
          <p:cNvPr id="30" name="図 29" descr="テキスト, 明かり, テーブル, 持つ が含まれている画像&#10;&#10;自動的に生成された説明">
            <a:extLst>
              <a:ext uri="{FF2B5EF4-FFF2-40B4-BE49-F238E27FC236}">
                <a16:creationId xmlns:a16="http://schemas.microsoft.com/office/drawing/2014/main" id="{4BB208E3-119E-8F46-9418-DFCDD233BB4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6105283" y="3083488"/>
            <a:ext cx="3563892" cy="2907777"/>
          </a:xfrm>
          <a:prstGeom prst="rect">
            <a:avLst/>
          </a:prstGeom>
        </p:spPr>
      </p:pic>
      <p:pic>
        <p:nvPicPr>
          <p:cNvPr id="31" name="図 30" descr="車, 屋外, 道路, 小さい が含まれている画像&#10;&#10;自動的に生成された説明">
            <a:extLst>
              <a:ext uri="{FF2B5EF4-FFF2-40B4-BE49-F238E27FC236}">
                <a16:creationId xmlns:a16="http://schemas.microsoft.com/office/drawing/2014/main" id="{170BA4B7-E904-4945-AA5A-F401C7311094}"/>
              </a:ext>
            </a:extLst>
          </p:cNvPr>
          <p:cNvPicPr>
            <a:picLocks noChangeAspect="1"/>
          </p:cNvPicPr>
          <p:nvPr/>
        </p:nvPicPr>
        <p:blipFill>
          <a:blip r:embed="rId14"/>
          <a:stretch>
            <a:fillRect/>
          </a:stretch>
        </p:blipFill>
        <p:spPr>
          <a:xfrm>
            <a:off x="6424786" y="3811290"/>
            <a:ext cx="2907247" cy="1277639"/>
          </a:xfrm>
          <a:prstGeom prst="rect">
            <a:avLst/>
          </a:prstGeom>
        </p:spPr>
      </p:pic>
      <p:pic>
        <p:nvPicPr>
          <p:cNvPr id="32" name="図 31">
            <a:extLst>
              <a:ext uri="{FF2B5EF4-FFF2-40B4-BE49-F238E27FC236}">
                <a16:creationId xmlns:a16="http://schemas.microsoft.com/office/drawing/2014/main" id="{C24D4CF4-134E-884C-A37B-AFB311305699}"/>
              </a:ext>
            </a:extLst>
          </p:cNvPr>
          <p:cNvPicPr>
            <a:picLocks noChangeAspect="1"/>
          </p:cNvPicPr>
          <p:nvPr/>
        </p:nvPicPr>
        <p:blipFill>
          <a:blip r:embed="rId15"/>
          <a:stretch>
            <a:fillRect/>
          </a:stretch>
        </p:blipFill>
        <p:spPr>
          <a:xfrm>
            <a:off x="8848312" y="4287861"/>
            <a:ext cx="398843" cy="1416942"/>
          </a:xfrm>
          <a:prstGeom prst="rect">
            <a:avLst/>
          </a:prstGeom>
        </p:spPr>
      </p:pic>
      <p:pic>
        <p:nvPicPr>
          <p:cNvPr id="63" name="図 62">
            <a:extLst>
              <a:ext uri="{FF2B5EF4-FFF2-40B4-BE49-F238E27FC236}">
                <a16:creationId xmlns:a16="http://schemas.microsoft.com/office/drawing/2014/main" id="{4AAD6B0E-F8BC-C842-8779-4BF7899A8418}"/>
              </a:ext>
            </a:extLst>
          </p:cNvPr>
          <p:cNvPicPr>
            <a:picLocks noChangeAspect="1"/>
          </p:cNvPicPr>
          <p:nvPr/>
        </p:nvPicPr>
        <p:blipFill rotWithShape="1">
          <a:blip r:embed="rId16"/>
          <a:srcRect l="-1" r="-30163" b="58890"/>
          <a:stretch/>
        </p:blipFill>
        <p:spPr>
          <a:xfrm>
            <a:off x="378208" y="1186378"/>
            <a:ext cx="273641" cy="844314"/>
          </a:xfrm>
          <a:prstGeom prst="rect">
            <a:avLst/>
          </a:prstGeom>
        </p:spPr>
      </p:pic>
      <p:sp>
        <p:nvSpPr>
          <p:cNvPr id="36" name="正方形/長方形 35">
            <a:extLst>
              <a:ext uri="{FF2B5EF4-FFF2-40B4-BE49-F238E27FC236}">
                <a16:creationId xmlns:a16="http://schemas.microsoft.com/office/drawing/2014/main" id="{D511547B-ECDC-7643-AC64-57EEF55EC9D5}"/>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3648682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56502AB-10EF-0B4A-B1ED-84CE4435F0FC}"/>
              </a:ext>
            </a:extLst>
          </p:cNvPr>
          <p:cNvSpPr/>
          <p:nvPr/>
        </p:nvSpPr>
        <p:spPr>
          <a:xfrm>
            <a:off x="0" y="-10274"/>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D3238E59-3301-8A45-B7C7-143E9AA9990D}"/>
              </a:ext>
            </a:extLst>
          </p:cNvPr>
          <p:cNvPicPr>
            <a:picLocks noChangeAspect="1"/>
          </p:cNvPicPr>
          <p:nvPr/>
        </p:nvPicPr>
        <p:blipFill>
          <a:blip r:embed="rId2"/>
          <a:stretch>
            <a:fillRect/>
          </a:stretch>
        </p:blipFill>
        <p:spPr>
          <a:xfrm>
            <a:off x="179558" y="157721"/>
            <a:ext cx="2248192" cy="709955"/>
          </a:xfrm>
          <a:prstGeom prst="rect">
            <a:avLst/>
          </a:prstGeom>
        </p:spPr>
      </p:pic>
      <p:pic>
        <p:nvPicPr>
          <p:cNvPr id="79" name="図 78">
            <a:extLst>
              <a:ext uri="{FF2B5EF4-FFF2-40B4-BE49-F238E27FC236}">
                <a16:creationId xmlns:a16="http://schemas.microsoft.com/office/drawing/2014/main" id="{BB9F7ED5-0665-5B44-86E4-D5375FEA3A5B}"/>
              </a:ext>
            </a:extLst>
          </p:cNvPr>
          <p:cNvPicPr>
            <a:picLocks noChangeAspect="1"/>
          </p:cNvPicPr>
          <p:nvPr/>
        </p:nvPicPr>
        <p:blipFill rotWithShape="1">
          <a:blip r:embed="rId3"/>
          <a:srcRect t="16592"/>
          <a:stretch/>
        </p:blipFill>
        <p:spPr>
          <a:xfrm>
            <a:off x="1676268" y="1501179"/>
            <a:ext cx="10327527" cy="4295980"/>
          </a:xfrm>
          <a:prstGeom prst="rect">
            <a:avLst/>
          </a:prstGeom>
        </p:spPr>
      </p:pic>
      <p:pic>
        <p:nvPicPr>
          <p:cNvPr id="66" name="図 65">
            <a:extLst>
              <a:ext uri="{FF2B5EF4-FFF2-40B4-BE49-F238E27FC236}">
                <a16:creationId xmlns:a16="http://schemas.microsoft.com/office/drawing/2014/main" id="{DA3DE568-31C6-3648-A575-EB0ED8A50323}"/>
              </a:ext>
            </a:extLst>
          </p:cNvPr>
          <p:cNvPicPr>
            <a:picLocks noChangeAspect="1"/>
          </p:cNvPicPr>
          <p:nvPr/>
        </p:nvPicPr>
        <p:blipFill rotWithShape="1">
          <a:blip r:embed="rId4"/>
          <a:srcRect l="16543" t="-12374" r="31644" b="1"/>
          <a:stretch/>
        </p:blipFill>
        <p:spPr>
          <a:xfrm>
            <a:off x="2185059" y="5989320"/>
            <a:ext cx="6075021" cy="734709"/>
          </a:xfrm>
          <a:prstGeom prst="rect">
            <a:avLst/>
          </a:prstGeom>
        </p:spPr>
      </p:pic>
      <p:pic>
        <p:nvPicPr>
          <p:cNvPr id="68" name="図 67">
            <a:extLst>
              <a:ext uri="{FF2B5EF4-FFF2-40B4-BE49-F238E27FC236}">
                <a16:creationId xmlns:a16="http://schemas.microsoft.com/office/drawing/2014/main" id="{14FA6E1F-A978-E14D-9A1E-A5077ADC2D12}"/>
              </a:ext>
            </a:extLst>
          </p:cNvPr>
          <p:cNvPicPr>
            <a:picLocks noChangeAspect="1"/>
          </p:cNvPicPr>
          <p:nvPr/>
        </p:nvPicPr>
        <p:blipFill>
          <a:blip r:embed="rId5"/>
          <a:stretch>
            <a:fillRect/>
          </a:stretch>
        </p:blipFill>
        <p:spPr>
          <a:xfrm>
            <a:off x="270809" y="6373248"/>
            <a:ext cx="1647513" cy="357371"/>
          </a:xfrm>
          <a:prstGeom prst="rect">
            <a:avLst/>
          </a:prstGeom>
        </p:spPr>
      </p:pic>
      <p:sp>
        <p:nvSpPr>
          <p:cNvPr id="69" name="正方形/長方形 68">
            <a:extLst>
              <a:ext uri="{FF2B5EF4-FFF2-40B4-BE49-F238E27FC236}">
                <a16:creationId xmlns:a16="http://schemas.microsoft.com/office/drawing/2014/main" id="{25AD7BFD-C3A4-8943-A6B8-37A34B68D0E2}"/>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70" name="図 69">
            <a:extLst>
              <a:ext uri="{FF2B5EF4-FFF2-40B4-BE49-F238E27FC236}">
                <a16:creationId xmlns:a16="http://schemas.microsoft.com/office/drawing/2014/main" id="{19CDF128-5F83-DA4B-86F3-D9B3D3B3AFF3}"/>
              </a:ext>
            </a:extLst>
          </p:cNvPr>
          <p:cNvPicPr>
            <a:picLocks noChangeAspect="1"/>
          </p:cNvPicPr>
          <p:nvPr/>
        </p:nvPicPr>
        <p:blipFill rotWithShape="1">
          <a:blip r:embed="rId4"/>
          <a:srcRect l="89802" t="-7712"/>
          <a:stretch/>
        </p:blipFill>
        <p:spPr>
          <a:xfrm>
            <a:off x="10774680" y="6019800"/>
            <a:ext cx="1195646" cy="704229"/>
          </a:xfrm>
          <a:prstGeom prst="rect">
            <a:avLst/>
          </a:prstGeom>
        </p:spPr>
      </p:pic>
      <p:sp>
        <p:nvSpPr>
          <p:cNvPr id="71" name="スライド番号プレースホルダ 3">
            <a:extLst>
              <a:ext uri="{FF2B5EF4-FFF2-40B4-BE49-F238E27FC236}">
                <a16:creationId xmlns:a16="http://schemas.microsoft.com/office/drawing/2014/main" id="{F7CEC2EF-AE03-9A44-B4A5-E88281F22198}"/>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25</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pic>
        <p:nvPicPr>
          <p:cNvPr id="74" name="図 73">
            <a:extLst>
              <a:ext uri="{FF2B5EF4-FFF2-40B4-BE49-F238E27FC236}">
                <a16:creationId xmlns:a16="http://schemas.microsoft.com/office/drawing/2014/main" id="{84652128-1626-4949-88B6-6EC7F2268FD7}"/>
              </a:ext>
            </a:extLst>
          </p:cNvPr>
          <p:cNvPicPr>
            <a:picLocks noChangeAspect="1"/>
          </p:cNvPicPr>
          <p:nvPr/>
        </p:nvPicPr>
        <p:blipFill rotWithShape="1">
          <a:blip r:embed="rId6"/>
          <a:srcRect r="5074"/>
          <a:stretch/>
        </p:blipFill>
        <p:spPr>
          <a:xfrm>
            <a:off x="328212" y="1020196"/>
            <a:ext cx="11675585" cy="374195"/>
          </a:xfrm>
          <a:prstGeom prst="rect">
            <a:avLst/>
          </a:prstGeom>
        </p:spPr>
      </p:pic>
      <p:cxnSp>
        <p:nvCxnSpPr>
          <p:cNvPr id="122" name="直線コネクタ 121">
            <a:extLst>
              <a:ext uri="{FF2B5EF4-FFF2-40B4-BE49-F238E27FC236}">
                <a16:creationId xmlns:a16="http://schemas.microsoft.com/office/drawing/2014/main" id="{2BFBC633-37B5-4B4E-B4DC-77B244428ECA}"/>
              </a:ext>
            </a:extLst>
          </p:cNvPr>
          <p:cNvCxnSpPr>
            <a:cxnSpLocks/>
          </p:cNvCxnSpPr>
          <p:nvPr/>
        </p:nvCxnSpPr>
        <p:spPr>
          <a:xfrm>
            <a:off x="3142870" y="913407"/>
            <a:ext cx="0" cy="518259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62362E4B-7673-8146-A204-367C83EB3FE0}"/>
              </a:ext>
            </a:extLst>
          </p:cNvPr>
          <p:cNvCxnSpPr>
            <a:cxnSpLocks/>
          </p:cNvCxnSpPr>
          <p:nvPr/>
        </p:nvCxnSpPr>
        <p:spPr>
          <a:xfrm>
            <a:off x="5732992" y="913407"/>
            <a:ext cx="0" cy="518259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BAF4146D-20F5-2640-9FFB-42DAD5F5343F}"/>
              </a:ext>
            </a:extLst>
          </p:cNvPr>
          <p:cNvCxnSpPr>
            <a:cxnSpLocks/>
          </p:cNvCxnSpPr>
          <p:nvPr/>
        </p:nvCxnSpPr>
        <p:spPr>
          <a:xfrm>
            <a:off x="7210006" y="913407"/>
            <a:ext cx="0" cy="518259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FE8CB3BB-95A2-8F4F-A61D-DFBD06274FBE}"/>
              </a:ext>
            </a:extLst>
          </p:cNvPr>
          <p:cNvCxnSpPr>
            <a:cxnSpLocks/>
          </p:cNvCxnSpPr>
          <p:nvPr/>
        </p:nvCxnSpPr>
        <p:spPr>
          <a:xfrm>
            <a:off x="8289172" y="913407"/>
            <a:ext cx="0" cy="518259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643F07D4-C88A-624D-8420-1EECDE18B2B9}"/>
              </a:ext>
            </a:extLst>
          </p:cNvPr>
          <p:cNvCxnSpPr>
            <a:cxnSpLocks/>
          </p:cNvCxnSpPr>
          <p:nvPr/>
        </p:nvCxnSpPr>
        <p:spPr>
          <a:xfrm>
            <a:off x="9478256" y="913407"/>
            <a:ext cx="0" cy="5245346"/>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F973CBC7-A8DC-B64E-8B34-5F2CA18C19BA}"/>
              </a:ext>
            </a:extLst>
          </p:cNvPr>
          <p:cNvCxnSpPr>
            <a:cxnSpLocks/>
          </p:cNvCxnSpPr>
          <p:nvPr/>
        </p:nvCxnSpPr>
        <p:spPr>
          <a:xfrm>
            <a:off x="10492520" y="913407"/>
            <a:ext cx="0" cy="518259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sp>
        <p:nvSpPr>
          <p:cNvPr id="129" name="正方形/長方形 128">
            <a:extLst>
              <a:ext uri="{FF2B5EF4-FFF2-40B4-BE49-F238E27FC236}">
                <a16:creationId xmlns:a16="http://schemas.microsoft.com/office/drawing/2014/main" id="{0DBE1317-24A5-084F-88FF-96300D977BE0}"/>
              </a:ext>
            </a:extLst>
          </p:cNvPr>
          <p:cNvSpPr/>
          <p:nvPr/>
        </p:nvSpPr>
        <p:spPr>
          <a:xfrm>
            <a:off x="1932821" y="1091877"/>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プラン</a:t>
            </a:r>
          </a:p>
        </p:txBody>
      </p:sp>
      <p:cxnSp>
        <p:nvCxnSpPr>
          <p:cNvPr id="134" name="直線コネクタ 133">
            <a:extLst>
              <a:ext uri="{FF2B5EF4-FFF2-40B4-BE49-F238E27FC236}">
                <a16:creationId xmlns:a16="http://schemas.microsoft.com/office/drawing/2014/main" id="{96515AB5-713F-4043-8354-5648D0C142F8}"/>
              </a:ext>
            </a:extLst>
          </p:cNvPr>
          <p:cNvCxnSpPr>
            <a:cxnSpLocks/>
          </p:cNvCxnSpPr>
          <p:nvPr/>
        </p:nvCxnSpPr>
        <p:spPr>
          <a:xfrm>
            <a:off x="1655428" y="973753"/>
            <a:ext cx="0" cy="4761631"/>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sp>
        <p:nvSpPr>
          <p:cNvPr id="135" name="正方形/長方形 134">
            <a:extLst>
              <a:ext uri="{FF2B5EF4-FFF2-40B4-BE49-F238E27FC236}">
                <a16:creationId xmlns:a16="http://schemas.microsoft.com/office/drawing/2014/main" id="{D3386202-C288-D744-B4BE-7C5B8EB168A1}"/>
              </a:ext>
            </a:extLst>
          </p:cNvPr>
          <p:cNvSpPr/>
          <p:nvPr/>
        </p:nvSpPr>
        <p:spPr>
          <a:xfrm>
            <a:off x="533233" y="1091877"/>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メニュー名</a:t>
            </a:r>
          </a:p>
        </p:txBody>
      </p:sp>
      <p:sp>
        <p:nvSpPr>
          <p:cNvPr id="136" name="正方形/長方形 135">
            <a:extLst>
              <a:ext uri="{FF2B5EF4-FFF2-40B4-BE49-F238E27FC236}">
                <a16:creationId xmlns:a16="http://schemas.microsoft.com/office/drawing/2014/main" id="{E34343F4-565C-6541-84D0-7A90A908564A}"/>
              </a:ext>
            </a:extLst>
          </p:cNvPr>
          <p:cNvSpPr/>
          <p:nvPr/>
        </p:nvSpPr>
        <p:spPr>
          <a:xfrm>
            <a:off x="3974765" y="1091877"/>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メニュー内容</a:t>
            </a:r>
          </a:p>
        </p:txBody>
      </p:sp>
      <p:sp>
        <p:nvSpPr>
          <p:cNvPr id="137" name="正方形/長方形 136">
            <a:extLst>
              <a:ext uri="{FF2B5EF4-FFF2-40B4-BE49-F238E27FC236}">
                <a16:creationId xmlns:a16="http://schemas.microsoft.com/office/drawing/2014/main" id="{54C259CA-63E1-C042-A869-6105AE41B49F}"/>
              </a:ext>
            </a:extLst>
          </p:cNvPr>
          <p:cNvSpPr/>
          <p:nvPr/>
        </p:nvSpPr>
        <p:spPr>
          <a:xfrm>
            <a:off x="5948873" y="1091877"/>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車両タイプ</a:t>
            </a:r>
          </a:p>
        </p:txBody>
      </p:sp>
      <p:sp>
        <p:nvSpPr>
          <p:cNvPr id="138" name="正方形/長方形 137">
            <a:extLst>
              <a:ext uri="{FF2B5EF4-FFF2-40B4-BE49-F238E27FC236}">
                <a16:creationId xmlns:a16="http://schemas.microsoft.com/office/drawing/2014/main" id="{05AED573-1330-8E43-B210-C03BCBB01060}"/>
              </a:ext>
            </a:extLst>
          </p:cNvPr>
          <p:cNvSpPr/>
          <p:nvPr/>
        </p:nvSpPr>
        <p:spPr>
          <a:xfrm>
            <a:off x="7307096" y="1091877"/>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台数</a:t>
            </a:r>
          </a:p>
        </p:txBody>
      </p:sp>
      <p:sp>
        <p:nvSpPr>
          <p:cNvPr id="139" name="正方形/長方形 138">
            <a:extLst>
              <a:ext uri="{FF2B5EF4-FFF2-40B4-BE49-F238E27FC236}">
                <a16:creationId xmlns:a16="http://schemas.microsoft.com/office/drawing/2014/main" id="{91D6458D-1EA6-6447-8422-C8F21981A3A6}"/>
              </a:ext>
            </a:extLst>
          </p:cNvPr>
          <p:cNvSpPr/>
          <p:nvPr/>
        </p:nvSpPr>
        <p:spPr>
          <a:xfrm>
            <a:off x="8415178" y="1091877"/>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期間</a:t>
            </a:r>
          </a:p>
        </p:txBody>
      </p:sp>
      <p:sp>
        <p:nvSpPr>
          <p:cNvPr id="140" name="正方形/長方形 139">
            <a:extLst>
              <a:ext uri="{FF2B5EF4-FFF2-40B4-BE49-F238E27FC236}">
                <a16:creationId xmlns:a16="http://schemas.microsoft.com/office/drawing/2014/main" id="{12A705C3-5D2D-8447-85D3-8B31E26BEF12}"/>
              </a:ext>
            </a:extLst>
          </p:cNvPr>
          <p:cNvSpPr/>
          <p:nvPr/>
        </p:nvSpPr>
        <p:spPr>
          <a:xfrm>
            <a:off x="9513472" y="1091877"/>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枠数</a:t>
            </a:r>
          </a:p>
        </p:txBody>
      </p:sp>
      <p:sp>
        <p:nvSpPr>
          <p:cNvPr id="141" name="正方形/長方形 140">
            <a:extLst>
              <a:ext uri="{FF2B5EF4-FFF2-40B4-BE49-F238E27FC236}">
                <a16:creationId xmlns:a16="http://schemas.microsoft.com/office/drawing/2014/main" id="{A7F2BDBD-E8A8-9941-80E3-35AD237A505A}"/>
              </a:ext>
            </a:extLst>
          </p:cNvPr>
          <p:cNvSpPr/>
          <p:nvPr/>
        </p:nvSpPr>
        <p:spPr>
          <a:xfrm>
            <a:off x="10782293" y="1091877"/>
            <a:ext cx="917174" cy="230832"/>
          </a:xfrm>
          <a:prstGeom prst="rect">
            <a:avLst/>
          </a:prstGeom>
        </p:spPr>
        <p:txBody>
          <a:bodyPr wrap="square">
            <a:spAutoFit/>
          </a:bodyPr>
          <a:lstStyle/>
          <a:p>
            <a:pPr algn="ctr"/>
            <a:r>
              <a:rPr lang="ja-JP" altLang="en-US" sz="900">
                <a:solidFill>
                  <a:schemeClr val="bg1"/>
                </a:solidFill>
                <a:latin typeface="Hiragino Sans W3" panose="020B0300000000000000" pitchFamily="34" charset="-128"/>
                <a:ea typeface="Hiragino Sans W3" panose="020B0300000000000000" pitchFamily="34" charset="-128"/>
              </a:rPr>
              <a:t>実施料金</a:t>
            </a:r>
          </a:p>
        </p:txBody>
      </p:sp>
      <p:sp>
        <p:nvSpPr>
          <p:cNvPr id="157" name="正方形/長方形 156">
            <a:extLst>
              <a:ext uri="{FF2B5EF4-FFF2-40B4-BE49-F238E27FC236}">
                <a16:creationId xmlns:a16="http://schemas.microsoft.com/office/drawing/2014/main" id="{124FAD0C-5CAB-1741-9454-6D3ADBC864A6}"/>
              </a:ext>
            </a:extLst>
          </p:cNvPr>
          <p:cNvSpPr/>
          <p:nvPr/>
        </p:nvSpPr>
        <p:spPr>
          <a:xfrm>
            <a:off x="1567736" y="2531867"/>
            <a:ext cx="1722783" cy="523220"/>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S.RIDE</a:t>
            </a:r>
            <a:r>
              <a:rPr lang="ja-JP" altLang="en-US" sz="1400" b="1">
                <a:solidFill>
                  <a:srgbClr val="1B2024"/>
                </a:solidFill>
                <a:latin typeface="Hiragino Sans W7" panose="020B0400000000000000" pitchFamily="34" charset="-128"/>
                <a:ea typeface="Hiragino Sans W7" panose="020B0400000000000000" pitchFamily="34" charset="-128"/>
              </a:rPr>
              <a:t>コラボ</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基本プラン</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161" name="正方形/長方形 160">
            <a:extLst>
              <a:ext uri="{FF2B5EF4-FFF2-40B4-BE49-F238E27FC236}">
                <a16:creationId xmlns:a16="http://schemas.microsoft.com/office/drawing/2014/main" id="{2B731DB0-691B-8946-BCE7-55272BEBC93D}"/>
              </a:ext>
            </a:extLst>
          </p:cNvPr>
          <p:cNvSpPr/>
          <p:nvPr/>
        </p:nvSpPr>
        <p:spPr>
          <a:xfrm>
            <a:off x="3271388" y="1943332"/>
            <a:ext cx="2556533" cy="1812035"/>
          </a:xfrm>
          <a:prstGeom prst="rect">
            <a:avLst/>
          </a:prstGeom>
        </p:spPr>
        <p:txBody>
          <a:bodyPr wrap="square">
            <a:spAutoFit/>
          </a:bodyPr>
          <a:lstStyle/>
          <a:p>
            <a:pPr fontAlgn="ctr">
              <a:lnSpc>
                <a:spcPct val="150000"/>
              </a:lnSpc>
            </a:pPr>
            <a:r>
              <a:rPr lang="ja-JP" altLang="en-US" sz="1200" b="1">
                <a:solidFill>
                  <a:srgbClr val="1B2024"/>
                </a:solidFill>
                <a:latin typeface="Hiragino Sans W7" panose="020B0400000000000000" pitchFamily="34" charset="-128"/>
                <a:ea typeface="Hiragino Sans W7" panose="020B0400000000000000" pitchFamily="34" charset="-128"/>
              </a:rPr>
              <a:t>①</a:t>
            </a:r>
            <a:r>
              <a:rPr lang="en-US" altLang="ja-JP" sz="1200" b="1" dirty="0">
                <a:solidFill>
                  <a:srgbClr val="1B2024"/>
                </a:solidFill>
                <a:latin typeface="Hiragino Sans W7" panose="020B0400000000000000" pitchFamily="34" charset="-128"/>
                <a:ea typeface="Hiragino Sans W7" panose="020B0400000000000000" pitchFamily="34" charset="-128"/>
              </a:rPr>
              <a:t>S.RIDE</a:t>
            </a:r>
            <a:r>
              <a:rPr lang="ja-JP" altLang="en-US" sz="1200" b="1">
                <a:solidFill>
                  <a:srgbClr val="1B2024"/>
                </a:solidFill>
                <a:latin typeface="Hiragino Sans W7" panose="020B0400000000000000" pitchFamily="34" charset="-128"/>
                <a:ea typeface="Hiragino Sans W7" panose="020B0400000000000000" pitchFamily="34" charset="-128"/>
              </a:rPr>
              <a:t>アプリジャック</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fontAlgn="ctr">
              <a:lnSpc>
                <a:spcPct val="150000"/>
              </a:lnSpc>
            </a:pPr>
            <a:r>
              <a:rPr lang="ja-JP" altLang="en-US" sz="1000">
                <a:solidFill>
                  <a:srgbClr val="1B2024"/>
                </a:solidFill>
                <a:latin typeface="Hiragino Sans W5" panose="020B0400000000000000" pitchFamily="34" charset="-128"/>
                <a:ea typeface="Hiragino Sans W5" panose="020B0400000000000000" pitchFamily="34" charset="-128"/>
              </a:rPr>
              <a:t>アプリ内オリジナルデザイン</a:t>
            </a:r>
            <a:endParaRPr lang="en-US" altLang="ja-JP" sz="1000" dirty="0">
              <a:solidFill>
                <a:srgbClr val="1B2024"/>
              </a:solidFill>
              <a:latin typeface="Hiragino Sans W5" panose="020B0400000000000000" pitchFamily="34" charset="-128"/>
              <a:ea typeface="Hiragino Sans W5" panose="020B0400000000000000" pitchFamily="34" charset="-128"/>
            </a:endParaRPr>
          </a:p>
          <a:p>
            <a:pPr fontAlgn="ctr"/>
            <a:r>
              <a:rPr lang="en-US" altLang="ja-JP" sz="1000" dirty="0">
                <a:solidFill>
                  <a:srgbClr val="1B2024"/>
                </a:solidFill>
                <a:latin typeface="Hiragino Sans W5" panose="020B0400000000000000" pitchFamily="34" charset="-128"/>
                <a:ea typeface="Hiragino Sans W5" panose="020B0400000000000000" pitchFamily="34" charset="-128"/>
              </a:rPr>
              <a:t>S.RIDE</a:t>
            </a:r>
            <a:r>
              <a:rPr lang="ja-JP" altLang="en-US" sz="1000">
                <a:solidFill>
                  <a:srgbClr val="1B2024"/>
                </a:solidFill>
                <a:latin typeface="Hiragino Sans W5" panose="020B0400000000000000" pitchFamily="34" charset="-128"/>
                <a:ea typeface="Hiragino Sans W5" panose="020B0400000000000000" pitchFamily="34" charset="-128"/>
              </a:rPr>
              <a:t>特別配車対応</a:t>
            </a:r>
            <a:endParaRPr lang="en-US" altLang="ja-JP" sz="1100" b="1" dirty="0">
              <a:solidFill>
                <a:srgbClr val="1B2024"/>
              </a:solidFill>
              <a:latin typeface="Hiragino Sans W7" panose="020B0400000000000000" pitchFamily="34" charset="-128"/>
              <a:ea typeface="Hiragino Sans W7" panose="020B0400000000000000" pitchFamily="34" charset="-128"/>
            </a:endParaRPr>
          </a:p>
          <a:p>
            <a:pPr fontAlgn="ctr">
              <a:lnSpc>
                <a:spcPct val="150000"/>
              </a:lnSpc>
            </a:pPr>
            <a:r>
              <a:rPr lang="ja-JP" altLang="en-US" sz="1200" b="1">
                <a:solidFill>
                  <a:srgbClr val="1B2024"/>
                </a:solidFill>
                <a:latin typeface="Hiragino Sans W7" panose="020B0400000000000000" pitchFamily="34" charset="-128"/>
                <a:ea typeface="Hiragino Sans W7" panose="020B0400000000000000" pitchFamily="34" charset="-128"/>
              </a:rPr>
              <a:t>②車両ラッピング</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fontAlgn="ctr">
              <a:lnSpc>
                <a:spcPct val="150000"/>
              </a:lnSpc>
            </a:pPr>
            <a:r>
              <a:rPr lang="ja-JP" altLang="en-US" sz="1000">
                <a:solidFill>
                  <a:srgbClr val="1B2024"/>
                </a:solidFill>
                <a:latin typeface="Hiragino Sans W5" panose="020B0400000000000000" pitchFamily="34" charset="-128"/>
                <a:ea typeface="Hiragino Sans W5" panose="020B0400000000000000" pitchFamily="34" charset="-128"/>
              </a:rPr>
              <a:t>選択車両によりラッピング箇所変動</a:t>
            </a:r>
            <a:endParaRPr lang="en-US" altLang="ja-JP" sz="1000" dirty="0">
              <a:solidFill>
                <a:srgbClr val="1B2024"/>
              </a:solidFill>
              <a:latin typeface="Hiragino Sans W5" panose="020B0400000000000000" pitchFamily="34" charset="-128"/>
              <a:ea typeface="Hiragino Sans W5" panose="020B0400000000000000" pitchFamily="34" charset="-128"/>
            </a:endParaRPr>
          </a:p>
          <a:p>
            <a:pPr fontAlgn="ctr">
              <a:lnSpc>
                <a:spcPct val="150000"/>
              </a:lnSpc>
            </a:pPr>
            <a:r>
              <a:rPr lang="ja-JP" altLang="en-US" sz="1200" b="1">
                <a:solidFill>
                  <a:srgbClr val="1B2024"/>
                </a:solidFill>
                <a:latin typeface="Hiragino Sans W7" panose="020B0400000000000000" pitchFamily="34" charset="-128"/>
                <a:ea typeface="Hiragino Sans W7" panose="020B0400000000000000" pitchFamily="34" charset="-128"/>
              </a:rPr>
              <a:t>③</a:t>
            </a:r>
            <a:r>
              <a:rPr lang="en-US" altLang="ja-JP" sz="1200" b="1" dirty="0">
                <a:solidFill>
                  <a:srgbClr val="1B2024"/>
                </a:solidFill>
                <a:latin typeface="Hiragino Sans W7" panose="020B0400000000000000" pitchFamily="34" charset="-128"/>
                <a:ea typeface="Hiragino Sans W7" panose="020B0400000000000000" pitchFamily="34" charset="-128"/>
              </a:rPr>
              <a:t>GROWTH</a:t>
            </a:r>
            <a:r>
              <a:rPr lang="ja-JP" altLang="en-US" sz="1200" b="1">
                <a:solidFill>
                  <a:srgbClr val="1B2024"/>
                </a:solidFill>
                <a:latin typeface="Hiragino Sans W7" panose="020B0400000000000000" pitchFamily="34" charset="-128"/>
                <a:ea typeface="Hiragino Sans W7" panose="020B0400000000000000" pitchFamily="34" charset="-128"/>
              </a:rPr>
              <a:t>ジャック</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fontAlgn="ctr">
              <a:lnSpc>
                <a:spcPct val="150000"/>
              </a:lnSpc>
            </a:pPr>
            <a:r>
              <a:rPr lang="en-US" altLang="ja-JP" sz="1000" dirty="0">
                <a:solidFill>
                  <a:srgbClr val="1B2024"/>
                </a:solidFill>
                <a:latin typeface="Hiragino Sans W5" panose="020B0400000000000000" pitchFamily="34" charset="-128"/>
                <a:ea typeface="Hiragino Sans W5" panose="020B0400000000000000" pitchFamily="34" charset="-128"/>
              </a:rPr>
              <a:t>18</a:t>
            </a:r>
            <a:r>
              <a:rPr lang="ja-JP" altLang="en-US" sz="1000">
                <a:solidFill>
                  <a:srgbClr val="1B2024"/>
                </a:solidFill>
                <a:latin typeface="Hiragino Sans W5" panose="020B0400000000000000" pitchFamily="34" charset="-128"/>
                <a:ea typeface="Hiragino Sans W5" panose="020B0400000000000000" pitchFamily="34" charset="-128"/>
              </a:rPr>
              <a:t>分間のサイネージ枠ジャック</a:t>
            </a:r>
            <a:endParaRPr lang="en-US" altLang="ja-JP" sz="1000" dirty="0">
              <a:solidFill>
                <a:srgbClr val="1B2024"/>
              </a:solidFill>
              <a:latin typeface="Hiragino Sans W5" panose="020B0400000000000000" pitchFamily="34" charset="-128"/>
              <a:ea typeface="Hiragino Sans W5" panose="020B0400000000000000" pitchFamily="34" charset="-128"/>
            </a:endParaRPr>
          </a:p>
        </p:txBody>
      </p:sp>
      <p:sp>
        <p:nvSpPr>
          <p:cNvPr id="3" name="正方形/長方形 2">
            <a:extLst>
              <a:ext uri="{FF2B5EF4-FFF2-40B4-BE49-F238E27FC236}">
                <a16:creationId xmlns:a16="http://schemas.microsoft.com/office/drawing/2014/main" id="{AF9C8D55-8DE1-184F-BFA7-75E8954D6095}"/>
              </a:ext>
            </a:extLst>
          </p:cNvPr>
          <p:cNvSpPr/>
          <p:nvPr/>
        </p:nvSpPr>
        <p:spPr>
          <a:xfrm>
            <a:off x="1751934" y="3087849"/>
            <a:ext cx="1331473" cy="184666"/>
          </a:xfrm>
          <a:prstGeom prst="rect">
            <a:avLst/>
          </a:prstGeom>
        </p:spPr>
        <p:txBody>
          <a:bodyPr wrap="square">
            <a:spAutoFit/>
          </a:bodyPr>
          <a:lstStyle/>
          <a:p>
            <a:pPr algn="ctr" fontAlgn="ctr"/>
            <a:r>
              <a:rPr lang="ja-JP" altLang="en-US" sz="600">
                <a:solidFill>
                  <a:srgbClr val="1B2024"/>
                </a:solidFill>
                <a:latin typeface="Hiragino Sans W5" panose="020B0400000000000000" pitchFamily="34" charset="-128"/>
                <a:ea typeface="Hiragino Sans W5" panose="020B0400000000000000" pitchFamily="34" charset="-128"/>
              </a:rPr>
              <a:t>東京</a:t>
            </a:r>
            <a:r>
              <a:rPr lang="en-US" altLang="ja-JP" sz="600" dirty="0">
                <a:solidFill>
                  <a:srgbClr val="1B2024"/>
                </a:solidFill>
                <a:latin typeface="Hiragino Sans W5" panose="020B0400000000000000" pitchFamily="34" charset="-128"/>
                <a:ea typeface="Hiragino Sans W5" panose="020B0400000000000000" pitchFamily="34" charset="-128"/>
              </a:rPr>
              <a:t>23</a:t>
            </a:r>
            <a:r>
              <a:rPr lang="ja-JP" altLang="en-US" sz="600">
                <a:solidFill>
                  <a:srgbClr val="1B2024"/>
                </a:solidFill>
                <a:latin typeface="Hiragino Sans W5" panose="020B0400000000000000" pitchFamily="34" charset="-128"/>
                <a:ea typeface="Hiragino Sans W5" panose="020B0400000000000000" pitchFamily="34" charset="-128"/>
              </a:rPr>
              <a:t>区武蔵野・三鷹地区対象</a:t>
            </a:r>
            <a:endParaRPr lang="en-US" altLang="ja-JP" sz="600" dirty="0">
              <a:solidFill>
                <a:srgbClr val="1B2024"/>
              </a:solidFill>
              <a:latin typeface="Hiragino Sans W5" panose="020B0400000000000000" pitchFamily="34" charset="-128"/>
              <a:ea typeface="Hiragino Sans W5" panose="020B0400000000000000" pitchFamily="34" charset="-128"/>
            </a:endParaRPr>
          </a:p>
        </p:txBody>
      </p:sp>
      <p:pic>
        <p:nvPicPr>
          <p:cNvPr id="164" name="図 163">
            <a:extLst>
              <a:ext uri="{FF2B5EF4-FFF2-40B4-BE49-F238E27FC236}">
                <a16:creationId xmlns:a16="http://schemas.microsoft.com/office/drawing/2014/main" id="{B5FA863C-642C-384D-BAB7-BD4BBDC648AA}"/>
              </a:ext>
            </a:extLst>
          </p:cNvPr>
          <p:cNvPicPr>
            <a:picLocks noChangeAspect="1"/>
          </p:cNvPicPr>
          <p:nvPr/>
        </p:nvPicPr>
        <p:blipFill>
          <a:blip r:embed="rId7"/>
          <a:stretch>
            <a:fillRect/>
          </a:stretch>
        </p:blipFill>
        <p:spPr>
          <a:xfrm rot="5400000" flipV="1">
            <a:off x="-1193101" y="3024490"/>
            <a:ext cx="4336626" cy="1290005"/>
          </a:xfrm>
          <a:prstGeom prst="rect">
            <a:avLst/>
          </a:prstGeom>
        </p:spPr>
      </p:pic>
      <p:pic>
        <p:nvPicPr>
          <p:cNvPr id="163" name="図 162">
            <a:extLst>
              <a:ext uri="{FF2B5EF4-FFF2-40B4-BE49-F238E27FC236}">
                <a16:creationId xmlns:a16="http://schemas.microsoft.com/office/drawing/2014/main" id="{0B4758D1-F41F-D542-B67D-BEFC23375DB1}"/>
              </a:ext>
            </a:extLst>
          </p:cNvPr>
          <p:cNvPicPr>
            <a:picLocks noChangeAspect="1"/>
          </p:cNvPicPr>
          <p:nvPr/>
        </p:nvPicPr>
        <p:blipFill>
          <a:blip r:embed="rId8"/>
          <a:stretch>
            <a:fillRect/>
          </a:stretch>
        </p:blipFill>
        <p:spPr>
          <a:xfrm>
            <a:off x="479174" y="3147607"/>
            <a:ext cx="992073" cy="234432"/>
          </a:xfrm>
          <a:prstGeom prst="rect">
            <a:avLst/>
          </a:prstGeom>
        </p:spPr>
      </p:pic>
      <p:sp>
        <p:nvSpPr>
          <p:cNvPr id="67" name="正方形/長方形 66">
            <a:extLst>
              <a:ext uri="{FF2B5EF4-FFF2-40B4-BE49-F238E27FC236}">
                <a16:creationId xmlns:a16="http://schemas.microsoft.com/office/drawing/2014/main" id="{93212AF7-A63B-A240-B2E9-DC88ACFF99CB}"/>
              </a:ext>
            </a:extLst>
          </p:cNvPr>
          <p:cNvSpPr/>
          <p:nvPr/>
        </p:nvSpPr>
        <p:spPr>
          <a:xfrm>
            <a:off x="393903" y="3432797"/>
            <a:ext cx="1194365" cy="261610"/>
          </a:xfrm>
          <a:prstGeom prst="rect">
            <a:avLst/>
          </a:prstGeom>
        </p:spPr>
        <p:txBody>
          <a:bodyPr wrap="square">
            <a:spAutoFit/>
          </a:bodyPr>
          <a:lstStyle/>
          <a:p>
            <a:pPr fontAlgn="ctr"/>
            <a:r>
              <a:rPr lang="ja-JP" altLang="en-US" sz="1100" b="1">
                <a:solidFill>
                  <a:schemeClr val="bg1"/>
                </a:solidFill>
                <a:latin typeface="Hiragino Sans W7" panose="020B0400000000000000" pitchFamily="34" charset="-128"/>
                <a:ea typeface="Hiragino Sans W7" panose="020B0400000000000000" pitchFamily="34" charset="-128"/>
              </a:rPr>
              <a:t>コラボメニュー</a:t>
            </a:r>
          </a:p>
        </p:txBody>
      </p:sp>
      <p:pic>
        <p:nvPicPr>
          <p:cNvPr id="166" name="図 165">
            <a:extLst>
              <a:ext uri="{FF2B5EF4-FFF2-40B4-BE49-F238E27FC236}">
                <a16:creationId xmlns:a16="http://schemas.microsoft.com/office/drawing/2014/main" id="{A48DBE71-0C01-B641-A7B3-BAE23C62ED1F}"/>
              </a:ext>
            </a:extLst>
          </p:cNvPr>
          <p:cNvPicPr>
            <a:picLocks noChangeAspect="1"/>
          </p:cNvPicPr>
          <p:nvPr/>
        </p:nvPicPr>
        <p:blipFill>
          <a:blip r:embed="rId9"/>
          <a:stretch>
            <a:fillRect/>
          </a:stretch>
        </p:blipFill>
        <p:spPr>
          <a:xfrm>
            <a:off x="1775774" y="4299969"/>
            <a:ext cx="1283792" cy="8674"/>
          </a:xfrm>
          <a:prstGeom prst="rect">
            <a:avLst/>
          </a:prstGeom>
        </p:spPr>
      </p:pic>
      <p:pic>
        <p:nvPicPr>
          <p:cNvPr id="173" name="図 172">
            <a:extLst>
              <a:ext uri="{FF2B5EF4-FFF2-40B4-BE49-F238E27FC236}">
                <a16:creationId xmlns:a16="http://schemas.microsoft.com/office/drawing/2014/main" id="{7CF085B9-8E91-D542-80C3-ECA78C8601C6}"/>
              </a:ext>
            </a:extLst>
          </p:cNvPr>
          <p:cNvPicPr>
            <a:picLocks noChangeAspect="1"/>
          </p:cNvPicPr>
          <p:nvPr/>
        </p:nvPicPr>
        <p:blipFill>
          <a:blip r:embed="rId10"/>
          <a:stretch>
            <a:fillRect/>
          </a:stretch>
        </p:blipFill>
        <p:spPr>
          <a:xfrm>
            <a:off x="3232980" y="4305134"/>
            <a:ext cx="2326282" cy="7885"/>
          </a:xfrm>
          <a:prstGeom prst="rect">
            <a:avLst/>
          </a:prstGeom>
        </p:spPr>
      </p:pic>
      <p:pic>
        <p:nvPicPr>
          <p:cNvPr id="174" name="図 173">
            <a:extLst>
              <a:ext uri="{FF2B5EF4-FFF2-40B4-BE49-F238E27FC236}">
                <a16:creationId xmlns:a16="http://schemas.microsoft.com/office/drawing/2014/main" id="{93CAC41B-528D-214C-ADDE-AF36ADDA91EF}"/>
              </a:ext>
            </a:extLst>
          </p:cNvPr>
          <p:cNvPicPr>
            <a:picLocks noChangeAspect="1"/>
          </p:cNvPicPr>
          <p:nvPr/>
        </p:nvPicPr>
        <p:blipFill>
          <a:blip r:embed="rId9"/>
          <a:stretch>
            <a:fillRect/>
          </a:stretch>
        </p:blipFill>
        <p:spPr>
          <a:xfrm>
            <a:off x="5789304" y="4307430"/>
            <a:ext cx="1283792" cy="8674"/>
          </a:xfrm>
          <a:prstGeom prst="rect">
            <a:avLst/>
          </a:prstGeom>
        </p:spPr>
      </p:pic>
      <p:pic>
        <p:nvPicPr>
          <p:cNvPr id="175" name="図 174">
            <a:extLst>
              <a:ext uri="{FF2B5EF4-FFF2-40B4-BE49-F238E27FC236}">
                <a16:creationId xmlns:a16="http://schemas.microsoft.com/office/drawing/2014/main" id="{162515F7-AF53-1B44-8C85-601A5EFF2215}"/>
              </a:ext>
            </a:extLst>
          </p:cNvPr>
          <p:cNvPicPr>
            <a:picLocks noChangeAspect="1"/>
          </p:cNvPicPr>
          <p:nvPr/>
        </p:nvPicPr>
        <p:blipFill>
          <a:blip r:embed="rId9"/>
          <a:stretch>
            <a:fillRect/>
          </a:stretch>
        </p:blipFill>
        <p:spPr>
          <a:xfrm>
            <a:off x="5786023" y="2973673"/>
            <a:ext cx="1283792" cy="8674"/>
          </a:xfrm>
          <a:prstGeom prst="rect">
            <a:avLst/>
          </a:prstGeom>
        </p:spPr>
      </p:pic>
      <p:pic>
        <p:nvPicPr>
          <p:cNvPr id="179" name="図 178">
            <a:extLst>
              <a:ext uri="{FF2B5EF4-FFF2-40B4-BE49-F238E27FC236}">
                <a16:creationId xmlns:a16="http://schemas.microsoft.com/office/drawing/2014/main" id="{C8DC5469-F3DD-5E45-B0C5-E242B33F5FD2}"/>
              </a:ext>
            </a:extLst>
          </p:cNvPr>
          <p:cNvPicPr>
            <a:picLocks noChangeAspect="1"/>
          </p:cNvPicPr>
          <p:nvPr/>
        </p:nvPicPr>
        <p:blipFill rotWithShape="1">
          <a:blip r:embed="rId9"/>
          <a:srcRect l="-1742" t="-880983" r="30000" b="-884632"/>
          <a:stretch/>
        </p:blipFill>
        <p:spPr>
          <a:xfrm>
            <a:off x="7240828" y="4224038"/>
            <a:ext cx="1013130" cy="177961"/>
          </a:xfrm>
          <a:prstGeom prst="rect">
            <a:avLst/>
          </a:prstGeom>
        </p:spPr>
      </p:pic>
      <p:sp>
        <p:nvSpPr>
          <p:cNvPr id="180" name="正方形/長方形 179">
            <a:extLst>
              <a:ext uri="{FF2B5EF4-FFF2-40B4-BE49-F238E27FC236}">
                <a16:creationId xmlns:a16="http://schemas.microsoft.com/office/drawing/2014/main" id="{62C1579F-76B3-444D-9CFB-3D90C99BD232}"/>
              </a:ext>
            </a:extLst>
          </p:cNvPr>
          <p:cNvSpPr/>
          <p:nvPr/>
        </p:nvSpPr>
        <p:spPr>
          <a:xfrm>
            <a:off x="1542332" y="4740159"/>
            <a:ext cx="1722783" cy="492443"/>
          </a:xfrm>
          <a:prstGeom prst="rect">
            <a:avLst/>
          </a:prstGeom>
        </p:spPr>
        <p:txBody>
          <a:bodyPr wrap="square">
            <a:spAutoFit/>
          </a:bodyPr>
          <a:lstStyle/>
          <a:p>
            <a:pPr algn="ctr" fontAlgn="ctr"/>
            <a:r>
              <a:rPr lang="ja-JP" altLang="en-US" sz="1100" b="1">
                <a:solidFill>
                  <a:srgbClr val="1B2024"/>
                </a:solidFill>
                <a:latin typeface="Hiragino Sans W7" panose="020B0400000000000000" pitchFamily="34" charset="-128"/>
                <a:ea typeface="Hiragino Sans W7" panose="020B0400000000000000" pitchFamily="34" charset="-128"/>
              </a:rPr>
              <a:t>オプションプラン</a:t>
            </a:r>
            <a:endParaRPr lang="en-US" altLang="ja-JP" sz="11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フルラッピング</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181" name="正方形/長方形 180">
            <a:extLst>
              <a:ext uri="{FF2B5EF4-FFF2-40B4-BE49-F238E27FC236}">
                <a16:creationId xmlns:a16="http://schemas.microsoft.com/office/drawing/2014/main" id="{FE8F2AFE-18BF-6D44-912D-70A33AA6DEA6}"/>
              </a:ext>
            </a:extLst>
          </p:cNvPr>
          <p:cNvSpPr/>
          <p:nvPr/>
        </p:nvSpPr>
        <p:spPr>
          <a:xfrm>
            <a:off x="3271388" y="4389470"/>
            <a:ext cx="2556533" cy="1096454"/>
          </a:xfrm>
          <a:prstGeom prst="rect">
            <a:avLst/>
          </a:prstGeom>
        </p:spPr>
        <p:txBody>
          <a:bodyPr wrap="square">
            <a:spAutoFit/>
          </a:bodyPr>
          <a:lstStyle/>
          <a:p>
            <a:pPr fontAlgn="ctr">
              <a:lnSpc>
                <a:spcPct val="150000"/>
              </a:lnSpc>
            </a:pPr>
            <a:r>
              <a:rPr lang="ja-JP" altLang="en-US" sz="1200" b="1">
                <a:solidFill>
                  <a:srgbClr val="1B2024"/>
                </a:solidFill>
                <a:latin typeface="Hiragino Sans W7" panose="020B0400000000000000" pitchFamily="34" charset="-128"/>
                <a:ea typeface="Hiragino Sans W7" panose="020B0400000000000000" pitchFamily="34" charset="-128"/>
              </a:rPr>
              <a:t>①車両フルラッピング</a:t>
            </a:r>
            <a:endParaRPr lang="en-US" altLang="ja-JP" sz="1200" b="1" dirty="0">
              <a:solidFill>
                <a:srgbClr val="1B2024"/>
              </a:solidFill>
              <a:latin typeface="Hiragino Sans W7" panose="020B0400000000000000" pitchFamily="34" charset="-128"/>
              <a:ea typeface="Hiragino Sans W7" panose="020B0400000000000000" pitchFamily="34" charset="-128"/>
            </a:endParaRPr>
          </a:p>
          <a:p>
            <a:pPr fontAlgn="ctr">
              <a:lnSpc>
                <a:spcPct val="150000"/>
              </a:lnSpc>
            </a:pPr>
            <a:r>
              <a:rPr lang="ja-JP" altLang="en-US" sz="1000">
                <a:solidFill>
                  <a:srgbClr val="1B2024"/>
                </a:solidFill>
                <a:latin typeface="Hiragino Sans W5" panose="020B0400000000000000" pitchFamily="34" charset="-128"/>
                <a:ea typeface="Hiragino Sans W5" panose="020B0400000000000000" pitchFamily="34" charset="-128"/>
              </a:rPr>
              <a:t>オリジナル行灯</a:t>
            </a:r>
            <a:endParaRPr lang="en-US" altLang="ja-JP" sz="1000" dirty="0">
              <a:solidFill>
                <a:srgbClr val="1B2024"/>
              </a:solidFill>
              <a:latin typeface="Hiragino Sans W5" panose="020B0400000000000000" pitchFamily="34" charset="-128"/>
              <a:ea typeface="Hiragino Sans W5" panose="020B0400000000000000" pitchFamily="34" charset="-128"/>
            </a:endParaRPr>
          </a:p>
          <a:p>
            <a:pPr fontAlgn="ctr"/>
            <a:r>
              <a:rPr lang="ja-JP" altLang="en-US" sz="1000">
                <a:solidFill>
                  <a:srgbClr val="1B2024"/>
                </a:solidFill>
                <a:latin typeface="Hiragino Sans W5" panose="020B0400000000000000" pitchFamily="34" charset="-128"/>
                <a:ea typeface="Hiragino Sans W5" panose="020B0400000000000000" pitchFamily="34" charset="-128"/>
              </a:rPr>
              <a:t>座席シートカバー</a:t>
            </a:r>
            <a:endParaRPr lang="en-US" altLang="ja-JP" sz="1000" dirty="0">
              <a:solidFill>
                <a:srgbClr val="1B2024"/>
              </a:solidFill>
              <a:latin typeface="Hiragino Sans W5" panose="020B0400000000000000" pitchFamily="34" charset="-128"/>
              <a:ea typeface="Hiragino Sans W5" panose="020B0400000000000000" pitchFamily="34" charset="-128"/>
            </a:endParaRPr>
          </a:p>
          <a:p>
            <a:pPr fontAlgn="ctr"/>
            <a:r>
              <a:rPr lang="ja-JP" altLang="en-US" sz="1000">
                <a:solidFill>
                  <a:srgbClr val="1B2024"/>
                </a:solidFill>
                <a:latin typeface="Hiragino Sans W5" panose="020B0400000000000000" pitchFamily="34" charset="-128"/>
                <a:ea typeface="Hiragino Sans W5" panose="020B0400000000000000" pitchFamily="34" charset="-128"/>
              </a:rPr>
              <a:t>フロアマット</a:t>
            </a:r>
            <a:endParaRPr lang="en-US" altLang="ja-JP" sz="1000" dirty="0">
              <a:solidFill>
                <a:srgbClr val="1B2024"/>
              </a:solidFill>
              <a:latin typeface="Hiragino Sans W5" panose="020B0400000000000000" pitchFamily="34" charset="-128"/>
              <a:ea typeface="Hiragino Sans W5" panose="020B0400000000000000" pitchFamily="34" charset="-128"/>
            </a:endParaRPr>
          </a:p>
          <a:p>
            <a:pPr fontAlgn="ctr"/>
            <a:endParaRPr lang="en-US" altLang="ja-JP" sz="1050" dirty="0">
              <a:solidFill>
                <a:srgbClr val="1B2024"/>
              </a:solidFill>
              <a:latin typeface="Hiragino Sans W5" panose="020B0400000000000000" pitchFamily="34" charset="-128"/>
              <a:ea typeface="Hiragino Sans W5" panose="020B0400000000000000" pitchFamily="34" charset="-128"/>
            </a:endParaRPr>
          </a:p>
        </p:txBody>
      </p:sp>
      <p:sp>
        <p:nvSpPr>
          <p:cNvPr id="184" name="正方形/長方形 183">
            <a:extLst>
              <a:ext uri="{FF2B5EF4-FFF2-40B4-BE49-F238E27FC236}">
                <a16:creationId xmlns:a16="http://schemas.microsoft.com/office/drawing/2014/main" id="{201D0EF2-C830-6F40-995D-3118CB968325}"/>
              </a:ext>
            </a:extLst>
          </p:cNvPr>
          <p:cNvSpPr/>
          <p:nvPr/>
        </p:nvSpPr>
        <p:spPr>
          <a:xfrm>
            <a:off x="5211277" y="1991003"/>
            <a:ext cx="2567500" cy="446276"/>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JPN TAXI</a:t>
            </a:r>
          </a:p>
          <a:p>
            <a:pPr algn="ctr" fontAlgn="ctr"/>
            <a:r>
              <a:rPr lang="ja-JP" altLang="en-US" sz="900" b="1">
                <a:solidFill>
                  <a:srgbClr val="1B2024"/>
                </a:solidFill>
                <a:latin typeface="Hiragino Sans W7" panose="020B0400000000000000" pitchFamily="34" charset="-128"/>
                <a:ea typeface="Hiragino Sans W7" panose="020B0400000000000000" pitchFamily="34" charset="-128"/>
              </a:rPr>
              <a:t>（前ドア</a:t>
            </a:r>
            <a:r>
              <a:rPr lang="en-US" altLang="ja-JP" sz="900" b="1" dirty="0">
                <a:solidFill>
                  <a:srgbClr val="1B2024"/>
                </a:solidFill>
                <a:latin typeface="Hiragino Sans W7" panose="020B0400000000000000" pitchFamily="34" charset="-128"/>
                <a:ea typeface="Hiragino Sans W7" panose="020B0400000000000000" pitchFamily="34" charset="-128"/>
              </a:rPr>
              <a:t>2</a:t>
            </a:r>
            <a:r>
              <a:rPr lang="ja-JP" altLang="en-US" sz="900" b="1">
                <a:solidFill>
                  <a:srgbClr val="1B2024"/>
                </a:solidFill>
                <a:latin typeface="Hiragino Sans W7" panose="020B0400000000000000" pitchFamily="34" charset="-128"/>
                <a:ea typeface="Hiragino Sans W7" panose="020B0400000000000000" pitchFamily="34" charset="-128"/>
              </a:rPr>
              <a:t>面ラッピング）</a:t>
            </a:r>
            <a:endParaRPr lang="en-US" altLang="ja-JP" sz="900" b="1" dirty="0">
              <a:solidFill>
                <a:srgbClr val="1B2024"/>
              </a:solidFill>
              <a:latin typeface="Hiragino Sans W7" panose="020B0400000000000000" pitchFamily="34" charset="-128"/>
              <a:ea typeface="Hiragino Sans W7" panose="020B0400000000000000" pitchFamily="34" charset="-128"/>
            </a:endParaRPr>
          </a:p>
        </p:txBody>
      </p:sp>
      <p:sp>
        <p:nvSpPr>
          <p:cNvPr id="185" name="正方形/長方形 184">
            <a:extLst>
              <a:ext uri="{FF2B5EF4-FFF2-40B4-BE49-F238E27FC236}">
                <a16:creationId xmlns:a16="http://schemas.microsoft.com/office/drawing/2014/main" id="{FCEBFE0A-E067-6544-A74C-48CF6708752C}"/>
              </a:ext>
            </a:extLst>
          </p:cNvPr>
          <p:cNvSpPr/>
          <p:nvPr/>
        </p:nvSpPr>
        <p:spPr>
          <a:xfrm>
            <a:off x="5193979" y="3370899"/>
            <a:ext cx="2567500" cy="446276"/>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セダンタイプ</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900" b="1">
                <a:solidFill>
                  <a:srgbClr val="1B2024"/>
                </a:solidFill>
                <a:latin typeface="Hiragino Sans W7" panose="020B0400000000000000" pitchFamily="34" charset="-128"/>
                <a:ea typeface="Hiragino Sans W7" panose="020B0400000000000000" pitchFamily="34" charset="-128"/>
              </a:rPr>
              <a:t>（ドア</a:t>
            </a:r>
            <a:r>
              <a:rPr lang="en-US" altLang="ja-JP" sz="900" b="1" dirty="0">
                <a:solidFill>
                  <a:srgbClr val="1B2024"/>
                </a:solidFill>
                <a:latin typeface="Hiragino Sans W7" panose="020B0400000000000000" pitchFamily="34" charset="-128"/>
                <a:ea typeface="Hiragino Sans W7" panose="020B0400000000000000" pitchFamily="34" charset="-128"/>
              </a:rPr>
              <a:t>4</a:t>
            </a:r>
            <a:r>
              <a:rPr lang="ja-JP" altLang="en-US" sz="900" b="1">
                <a:solidFill>
                  <a:srgbClr val="1B2024"/>
                </a:solidFill>
                <a:latin typeface="Hiragino Sans W7" panose="020B0400000000000000" pitchFamily="34" charset="-128"/>
                <a:ea typeface="Hiragino Sans W7" panose="020B0400000000000000" pitchFamily="34" charset="-128"/>
              </a:rPr>
              <a:t>面ラッピング）</a:t>
            </a:r>
            <a:endParaRPr lang="en-US" altLang="ja-JP" sz="900" b="1" dirty="0">
              <a:solidFill>
                <a:srgbClr val="1B2024"/>
              </a:solidFill>
              <a:latin typeface="Hiragino Sans W7" panose="020B0400000000000000" pitchFamily="34" charset="-128"/>
              <a:ea typeface="Hiragino Sans W7" panose="020B0400000000000000" pitchFamily="34" charset="-128"/>
            </a:endParaRPr>
          </a:p>
        </p:txBody>
      </p:sp>
      <p:sp>
        <p:nvSpPr>
          <p:cNvPr id="186" name="正方形/長方形 185">
            <a:extLst>
              <a:ext uri="{FF2B5EF4-FFF2-40B4-BE49-F238E27FC236}">
                <a16:creationId xmlns:a16="http://schemas.microsoft.com/office/drawing/2014/main" id="{3CED3192-CE8E-644C-951A-06CEB0BB2216}"/>
              </a:ext>
            </a:extLst>
          </p:cNvPr>
          <p:cNvSpPr/>
          <p:nvPr/>
        </p:nvSpPr>
        <p:spPr>
          <a:xfrm>
            <a:off x="5211277" y="4696838"/>
            <a:ext cx="2567500" cy="661720"/>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セダンタイプ</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ミニバンタイプ</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900" b="1">
                <a:solidFill>
                  <a:srgbClr val="1B2024"/>
                </a:solidFill>
                <a:latin typeface="Hiragino Sans W7" panose="020B0400000000000000" pitchFamily="34" charset="-128"/>
                <a:ea typeface="Hiragino Sans W7" panose="020B0400000000000000" pitchFamily="34" charset="-128"/>
              </a:rPr>
              <a:t>（車両フルラッピング）</a:t>
            </a:r>
            <a:endParaRPr lang="en-US" altLang="ja-JP" sz="900" b="1" dirty="0">
              <a:solidFill>
                <a:srgbClr val="1B2024"/>
              </a:solidFill>
              <a:latin typeface="Hiragino Sans W7" panose="020B0400000000000000" pitchFamily="34" charset="-128"/>
              <a:ea typeface="Hiragino Sans W7" panose="020B0400000000000000" pitchFamily="34" charset="-128"/>
            </a:endParaRPr>
          </a:p>
        </p:txBody>
      </p:sp>
      <p:sp>
        <p:nvSpPr>
          <p:cNvPr id="190" name="正方形/長方形 189">
            <a:extLst>
              <a:ext uri="{FF2B5EF4-FFF2-40B4-BE49-F238E27FC236}">
                <a16:creationId xmlns:a16="http://schemas.microsoft.com/office/drawing/2014/main" id="{99DE30AC-27F8-A947-BC33-DEBE5DE64577}"/>
              </a:ext>
            </a:extLst>
          </p:cNvPr>
          <p:cNvSpPr/>
          <p:nvPr/>
        </p:nvSpPr>
        <p:spPr>
          <a:xfrm>
            <a:off x="7266658" y="2839900"/>
            <a:ext cx="960401" cy="523220"/>
          </a:xfrm>
          <a:prstGeom prst="rect">
            <a:avLst/>
          </a:prstGeom>
        </p:spPr>
        <p:txBody>
          <a:bodyPr wrap="square">
            <a:spAutoFit/>
          </a:bodyPr>
          <a:lstStyle/>
          <a:p>
            <a:pPr fontAlgn="ctr"/>
            <a:r>
              <a:rPr lang="ja-JP" altLang="en-US" sz="1400" b="1">
                <a:solidFill>
                  <a:srgbClr val="1B2024"/>
                </a:solidFill>
                <a:latin typeface="Hiragino Sans W7" panose="020B0400000000000000" pitchFamily="34" charset="-128"/>
                <a:ea typeface="Hiragino Sans W7" panose="020B0400000000000000" pitchFamily="34" charset="-128"/>
              </a:rPr>
              <a:t>①</a:t>
            </a:r>
            <a:r>
              <a:rPr lang="en-US" altLang="ja-JP" sz="1400" b="1" dirty="0">
                <a:solidFill>
                  <a:srgbClr val="1B2024"/>
                </a:solidFill>
                <a:latin typeface="Hiragino Sans W7" panose="020B0400000000000000" pitchFamily="34" charset="-128"/>
                <a:ea typeface="Hiragino Sans W7" panose="020B0400000000000000" pitchFamily="34" charset="-128"/>
              </a:rPr>
              <a:t>50</a:t>
            </a:r>
            <a:r>
              <a:rPr lang="ja-JP" altLang="en-US" sz="1400" b="1">
                <a:solidFill>
                  <a:srgbClr val="1B2024"/>
                </a:solidFill>
                <a:latin typeface="Hiragino Sans W7" panose="020B0400000000000000" pitchFamily="34" charset="-128"/>
                <a:ea typeface="Hiragino Sans W7" panose="020B0400000000000000" pitchFamily="34" charset="-128"/>
              </a:rPr>
              <a:t>台</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fontAlgn="ctr"/>
            <a:r>
              <a:rPr lang="ja-JP" altLang="en-US" sz="1400" b="1">
                <a:solidFill>
                  <a:srgbClr val="1B2024"/>
                </a:solidFill>
                <a:latin typeface="Hiragino Sans W7" panose="020B0400000000000000" pitchFamily="34" charset="-128"/>
                <a:ea typeface="Hiragino Sans W7" panose="020B0400000000000000" pitchFamily="34" charset="-128"/>
              </a:rPr>
              <a:t>②</a:t>
            </a:r>
            <a:r>
              <a:rPr lang="en-US" altLang="ja-JP" sz="1400" b="1" dirty="0">
                <a:solidFill>
                  <a:srgbClr val="1B2024"/>
                </a:solidFill>
                <a:latin typeface="Hiragino Sans W7" panose="020B0400000000000000" pitchFamily="34" charset="-128"/>
                <a:ea typeface="Hiragino Sans W7" panose="020B0400000000000000" pitchFamily="34" charset="-128"/>
              </a:rPr>
              <a:t>100</a:t>
            </a:r>
            <a:r>
              <a:rPr lang="ja-JP" altLang="en-US" sz="1400" b="1">
                <a:solidFill>
                  <a:srgbClr val="1B2024"/>
                </a:solidFill>
                <a:latin typeface="Hiragino Sans W7" panose="020B0400000000000000" pitchFamily="34" charset="-128"/>
                <a:ea typeface="Hiragino Sans W7" panose="020B0400000000000000" pitchFamily="34" charset="-128"/>
              </a:rPr>
              <a:t>台</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191" name="正方形/長方形 190">
            <a:extLst>
              <a:ext uri="{FF2B5EF4-FFF2-40B4-BE49-F238E27FC236}">
                <a16:creationId xmlns:a16="http://schemas.microsoft.com/office/drawing/2014/main" id="{1DD9BB61-49C5-C344-9202-46001A080D2E}"/>
              </a:ext>
            </a:extLst>
          </p:cNvPr>
          <p:cNvSpPr/>
          <p:nvPr/>
        </p:nvSpPr>
        <p:spPr>
          <a:xfrm>
            <a:off x="7305918" y="4876279"/>
            <a:ext cx="882482" cy="307777"/>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1</a:t>
            </a:r>
            <a:r>
              <a:rPr lang="ja-JP" altLang="en-US" sz="1400" b="1">
                <a:solidFill>
                  <a:srgbClr val="1B2024"/>
                </a:solidFill>
                <a:latin typeface="Hiragino Sans W7" panose="020B0400000000000000" pitchFamily="34" charset="-128"/>
                <a:ea typeface="Hiragino Sans W7" panose="020B0400000000000000" pitchFamily="34" charset="-128"/>
              </a:rPr>
              <a:t>台</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192" name="正方形/長方形 191">
            <a:extLst>
              <a:ext uri="{FF2B5EF4-FFF2-40B4-BE49-F238E27FC236}">
                <a16:creationId xmlns:a16="http://schemas.microsoft.com/office/drawing/2014/main" id="{1FB3742C-1C6A-814B-B454-D6BA3BA3560C}"/>
              </a:ext>
            </a:extLst>
          </p:cNvPr>
          <p:cNvSpPr/>
          <p:nvPr/>
        </p:nvSpPr>
        <p:spPr>
          <a:xfrm>
            <a:off x="8220154" y="3472388"/>
            <a:ext cx="1324285" cy="477054"/>
          </a:xfrm>
          <a:prstGeom prst="rect">
            <a:avLst/>
          </a:prstGeom>
        </p:spPr>
        <p:txBody>
          <a:bodyPr wrap="square">
            <a:spAutoFit/>
          </a:bodyPr>
          <a:lstStyle/>
          <a:p>
            <a:pPr algn="ctr" fontAlgn="ctr"/>
            <a:r>
              <a:rPr lang="ja-JP" altLang="en-US" sz="1100" b="1">
                <a:solidFill>
                  <a:srgbClr val="1B2024"/>
                </a:solidFill>
                <a:latin typeface="Hiragino Sans W7" panose="020B0400000000000000" pitchFamily="34" charset="-128"/>
                <a:ea typeface="Hiragino Sans W7" panose="020B0400000000000000" pitchFamily="34" charset="-128"/>
              </a:rPr>
              <a:t>指定期間から</a:t>
            </a:r>
            <a:endParaRPr lang="en-US" altLang="ja-JP" sz="11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4</a:t>
            </a:r>
            <a:r>
              <a:rPr lang="ja-JP" altLang="en-US" sz="1400" b="1">
                <a:solidFill>
                  <a:srgbClr val="1B2024"/>
                </a:solidFill>
                <a:latin typeface="Hiragino Sans W7" panose="020B0400000000000000" pitchFamily="34" charset="-128"/>
                <a:ea typeface="Hiragino Sans W7" panose="020B0400000000000000" pitchFamily="34" charset="-128"/>
              </a:rPr>
              <a:t>週間</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194" name="正方形/長方形 193">
            <a:extLst>
              <a:ext uri="{FF2B5EF4-FFF2-40B4-BE49-F238E27FC236}">
                <a16:creationId xmlns:a16="http://schemas.microsoft.com/office/drawing/2014/main" id="{BCBB4A78-83B8-E44A-8428-3DF0A8229DDC}"/>
              </a:ext>
            </a:extLst>
          </p:cNvPr>
          <p:cNvSpPr/>
          <p:nvPr/>
        </p:nvSpPr>
        <p:spPr>
          <a:xfrm>
            <a:off x="9336550" y="3449305"/>
            <a:ext cx="1324285" cy="523220"/>
          </a:xfrm>
          <a:prstGeom prst="rect">
            <a:avLst/>
          </a:prstGeom>
        </p:spPr>
        <p:txBody>
          <a:bodyPr wrap="square">
            <a:spAutoFit/>
          </a:bodyPr>
          <a:lstStyle/>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1</a:t>
            </a:r>
            <a:r>
              <a:rPr lang="ja-JP" altLang="en-US" sz="1400" b="1">
                <a:solidFill>
                  <a:srgbClr val="1B2024"/>
                </a:solidFill>
                <a:latin typeface="Hiragino Sans W7" panose="020B0400000000000000" pitchFamily="34" charset="-128"/>
                <a:ea typeface="Hiragino Sans W7" panose="020B0400000000000000" pitchFamily="34" charset="-128"/>
              </a:rPr>
              <a:t>期間</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en-US" altLang="ja-JP" sz="1400" b="1" dirty="0">
                <a:solidFill>
                  <a:srgbClr val="1B2024"/>
                </a:solidFill>
                <a:latin typeface="Hiragino Sans W7" panose="020B0400000000000000" pitchFamily="34" charset="-128"/>
                <a:ea typeface="Hiragino Sans W7" panose="020B0400000000000000" pitchFamily="34" charset="-128"/>
              </a:rPr>
              <a:t>1</a:t>
            </a:r>
            <a:r>
              <a:rPr lang="ja-JP" altLang="en-US" sz="1400" b="1">
                <a:solidFill>
                  <a:srgbClr val="1B2024"/>
                </a:solidFill>
                <a:latin typeface="Hiragino Sans W7" panose="020B0400000000000000" pitchFamily="34" charset="-128"/>
                <a:ea typeface="Hiragino Sans W7" panose="020B0400000000000000" pitchFamily="34" charset="-128"/>
              </a:rPr>
              <a:t>社様まで</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pic>
        <p:nvPicPr>
          <p:cNvPr id="195" name="図 194">
            <a:extLst>
              <a:ext uri="{FF2B5EF4-FFF2-40B4-BE49-F238E27FC236}">
                <a16:creationId xmlns:a16="http://schemas.microsoft.com/office/drawing/2014/main" id="{5B9BE157-610C-564C-8706-8FF4F7459DD4}"/>
              </a:ext>
            </a:extLst>
          </p:cNvPr>
          <p:cNvPicPr>
            <a:picLocks noChangeAspect="1"/>
          </p:cNvPicPr>
          <p:nvPr/>
        </p:nvPicPr>
        <p:blipFill>
          <a:blip r:embed="rId9"/>
          <a:stretch>
            <a:fillRect/>
          </a:stretch>
        </p:blipFill>
        <p:spPr>
          <a:xfrm>
            <a:off x="10604196" y="4298756"/>
            <a:ext cx="1283792" cy="8674"/>
          </a:xfrm>
          <a:prstGeom prst="rect">
            <a:avLst/>
          </a:prstGeom>
        </p:spPr>
      </p:pic>
      <p:pic>
        <p:nvPicPr>
          <p:cNvPr id="197" name="図 196">
            <a:extLst>
              <a:ext uri="{FF2B5EF4-FFF2-40B4-BE49-F238E27FC236}">
                <a16:creationId xmlns:a16="http://schemas.microsoft.com/office/drawing/2014/main" id="{7CCEE608-73B6-964C-95BF-55F8BEC07DD5}"/>
              </a:ext>
            </a:extLst>
          </p:cNvPr>
          <p:cNvPicPr>
            <a:picLocks noChangeAspect="1"/>
          </p:cNvPicPr>
          <p:nvPr/>
        </p:nvPicPr>
        <p:blipFill>
          <a:blip r:embed="rId9"/>
          <a:stretch>
            <a:fillRect/>
          </a:stretch>
        </p:blipFill>
        <p:spPr>
          <a:xfrm>
            <a:off x="10604196" y="2982347"/>
            <a:ext cx="1283792" cy="8674"/>
          </a:xfrm>
          <a:prstGeom prst="rect">
            <a:avLst/>
          </a:prstGeom>
        </p:spPr>
      </p:pic>
      <p:sp>
        <p:nvSpPr>
          <p:cNvPr id="5" name="正方形/長方形 4">
            <a:extLst>
              <a:ext uri="{FF2B5EF4-FFF2-40B4-BE49-F238E27FC236}">
                <a16:creationId xmlns:a16="http://schemas.microsoft.com/office/drawing/2014/main" id="{CF5B1084-1F2F-A142-9CD7-E2264D07729F}"/>
              </a:ext>
            </a:extLst>
          </p:cNvPr>
          <p:cNvSpPr/>
          <p:nvPr/>
        </p:nvSpPr>
        <p:spPr>
          <a:xfrm>
            <a:off x="3262035" y="5365247"/>
            <a:ext cx="2284351" cy="276999"/>
          </a:xfrm>
          <a:prstGeom prst="rect">
            <a:avLst/>
          </a:prstGeom>
        </p:spPr>
        <p:txBody>
          <a:bodyPr wrap="square">
            <a:spAutoFit/>
          </a:bodyPr>
          <a:lstStyle/>
          <a:p>
            <a:pPr fontAlgn="ctr"/>
            <a:r>
              <a:rPr lang="en-US" altLang="ja-JP" sz="600" dirty="0">
                <a:solidFill>
                  <a:srgbClr val="1B2024"/>
                </a:solidFill>
                <a:latin typeface="Hiragino Sans W5" panose="020B0400000000000000" pitchFamily="34" charset="-128"/>
                <a:ea typeface="Hiragino Sans W5" panose="020B0400000000000000" pitchFamily="34" charset="-128"/>
              </a:rPr>
              <a:t>※</a:t>
            </a:r>
            <a:r>
              <a:rPr lang="ja-JP" altLang="en-US" sz="600">
                <a:solidFill>
                  <a:srgbClr val="1B2024"/>
                </a:solidFill>
                <a:latin typeface="Hiragino Sans W5" panose="020B0400000000000000" pitchFamily="34" charset="-128"/>
                <a:ea typeface="Hiragino Sans W5" panose="020B0400000000000000" pitchFamily="34" charset="-128"/>
              </a:rPr>
              <a:t>上記以外の車内体験などの追加も対応も可能となります。</a:t>
            </a:r>
            <a:endParaRPr lang="en-US" altLang="ja-JP" sz="600" dirty="0">
              <a:solidFill>
                <a:srgbClr val="1B2024"/>
              </a:solidFill>
              <a:latin typeface="Hiragino Sans W5" panose="020B0400000000000000" pitchFamily="34" charset="-128"/>
              <a:ea typeface="Hiragino Sans W5" panose="020B0400000000000000" pitchFamily="34" charset="-128"/>
            </a:endParaRPr>
          </a:p>
          <a:p>
            <a:pPr fontAlgn="ctr"/>
            <a:r>
              <a:rPr lang="ja-JP" altLang="en-US" sz="600">
                <a:solidFill>
                  <a:srgbClr val="1B2024"/>
                </a:solidFill>
                <a:latin typeface="Hiragino Sans W5" panose="020B0400000000000000" pitchFamily="34" charset="-128"/>
                <a:ea typeface="Hiragino Sans W5" panose="020B0400000000000000" pitchFamily="34" charset="-128"/>
              </a:rPr>
              <a:t>詳細はお問い合わせください。</a:t>
            </a:r>
            <a:endParaRPr lang="en-US" altLang="ja-JP" sz="600" dirty="0">
              <a:solidFill>
                <a:srgbClr val="1B2024"/>
              </a:solidFill>
              <a:latin typeface="Hiragino Sans W5" panose="020B0400000000000000" pitchFamily="34" charset="-128"/>
              <a:ea typeface="Hiragino Sans W5" panose="020B0400000000000000" pitchFamily="34" charset="-128"/>
            </a:endParaRPr>
          </a:p>
        </p:txBody>
      </p:sp>
      <p:sp>
        <p:nvSpPr>
          <p:cNvPr id="198" name="正方形/長方形 197">
            <a:extLst>
              <a:ext uri="{FF2B5EF4-FFF2-40B4-BE49-F238E27FC236}">
                <a16:creationId xmlns:a16="http://schemas.microsoft.com/office/drawing/2014/main" id="{60E3C41D-6214-9848-9E10-AFF53DABE785}"/>
              </a:ext>
            </a:extLst>
          </p:cNvPr>
          <p:cNvSpPr/>
          <p:nvPr/>
        </p:nvSpPr>
        <p:spPr>
          <a:xfrm>
            <a:off x="1718918" y="5383888"/>
            <a:ext cx="1413524" cy="184666"/>
          </a:xfrm>
          <a:prstGeom prst="rect">
            <a:avLst/>
          </a:prstGeom>
        </p:spPr>
        <p:txBody>
          <a:bodyPr wrap="square">
            <a:spAutoFit/>
          </a:bodyPr>
          <a:lstStyle/>
          <a:p>
            <a:pPr fontAlgn="ctr"/>
            <a:r>
              <a:rPr lang="en-US" altLang="ja-JP" sz="600" dirty="0">
                <a:solidFill>
                  <a:srgbClr val="1B2024"/>
                </a:solidFill>
                <a:latin typeface="Hiragino Sans W5" panose="020B0400000000000000" pitchFamily="34" charset="-128"/>
                <a:ea typeface="Hiragino Sans W5" panose="020B0400000000000000" pitchFamily="34" charset="-128"/>
              </a:rPr>
              <a:t>※</a:t>
            </a:r>
            <a:r>
              <a:rPr lang="ja-JP" altLang="en-US" sz="600">
                <a:solidFill>
                  <a:srgbClr val="1B2024"/>
                </a:solidFill>
                <a:latin typeface="Hiragino Sans W5" panose="020B0400000000000000" pitchFamily="34" charset="-128"/>
                <a:ea typeface="Hiragino Sans W5" panose="020B0400000000000000" pitchFamily="34" charset="-128"/>
              </a:rPr>
              <a:t>基本プランご発注前提となります。</a:t>
            </a:r>
            <a:endParaRPr lang="en-US" altLang="ja-JP" sz="600" dirty="0">
              <a:solidFill>
                <a:srgbClr val="1B2024"/>
              </a:solidFill>
              <a:latin typeface="Hiragino Sans W5" panose="020B0400000000000000" pitchFamily="34" charset="-128"/>
              <a:ea typeface="Hiragino Sans W5" panose="020B0400000000000000" pitchFamily="34" charset="-128"/>
            </a:endParaRPr>
          </a:p>
        </p:txBody>
      </p:sp>
      <p:sp>
        <p:nvSpPr>
          <p:cNvPr id="199" name="正方形/長方形 198">
            <a:extLst>
              <a:ext uri="{FF2B5EF4-FFF2-40B4-BE49-F238E27FC236}">
                <a16:creationId xmlns:a16="http://schemas.microsoft.com/office/drawing/2014/main" id="{EFA21CBD-B1A3-844C-AC80-E0EFF76CACF2}"/>
              </a:ext>
            </a:extLst>
          </p:cNvPr>
          <p:cNvSpPr/>
          <p:nvPr/>
        </p:nvSpPr>
        <p:spPr>
          <a:xfrm>
            <a:off x="10628684" y="1759579"/>
            <a:ext cx="1232148" cy="4770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1000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900" b="1">
                <a:solidFill>
                  <a:srgbClr val="1B2024"/>
                </a:solidFill>
                <a:latin typeface="Hiragino Sans W7" panose="020B0400000000000000" pitchFamily="34" charset="-128"/>
                <a:ea typeface="Hiragino Sans W7" panose="020B0400000000000000" pitchFamily="34" charset="-128"/>
              </a:rPr>
              <a:t>（</a:t>
            </a:r>
            <a:r>
              <a:rPr lang="en-US" altLang="ja-JP" sz="900" b="1" dirty="0">
                <a:solidFill>
                  <a:srgbClr val="1B2024"/>
                </a:solidFill>
                <a:latin typeface="Hiragino Sans W7" panose="020B0400000000000000" pitchFamily="34" charset="-128"/>
                <a:ea typeface="Hiragino Sans W7" panose="020B0400000000000000" pitchFamily="34" charset="-128"/>
              </a:rPr>
              <a:t>50</a:t>
            </a:r>
            <a:r>
              <a:rPr lang="ja-JP" altLang="en-US" sz="900" b="1">
                <a:solidFill>
                  <a:srgbClr val="1B2024"/>
                </a:solidFill>
                <a:latin typeface="Hiragino Sans W7" panose="020B0400000000000000" pitchFamily="34" charset="-128"/>
                <a:ea typeface="Hiragino Sans W7" panose="020B0400000000000000" pitchFamily="34" charset="-128"/>
              </a:rPr>
              <a:t>台プラン）</a:t>
            </a:r>
            <a:endParaRPr lang="en-US" altLang="ja-JP" sz="900" b="1" dirty="0">
              <a:solidFill>
                <a:srgbClr val="1B2024"/>
              </a:solidFill>
              <a:latin typeface="Hiragino Sans W7" panose="020B0400000000000000" pitchFamily="34" charset="-128"/>
              <a:ea typeface="Hiragino Sans W7" panose="020B0400000000000000" pitchFamily="34" charset="-128"/>
            </a:endParaRPr>
          </a:p>
        </p:txBody>
      </p:sp>
      <p:sp>
        <p:nvSpPr>
          <p:cNvPr id="201" name="正方形/長方形 200">
            <a:extLst>
              <a:ext uri="{FF2B5EF4-FFF2-40B4-BE49-F238E27FC236}">
                <a16:creationId xmlns:a16="http://schemas.microsoft.com/office/drawing/2014/main" id="{1BA1F63D-4133-9140-ACDF-21B17D5D150E}"/>
              </a:ext>
            </a:extLst>
          </p:cNvPr>
          <p:cNvSpPr/>
          <p:nvPr/>
        </p:nvSpPr>
        <p:spPr>
          <a:xfrm>
            <a:off x="10603376" y="4740446"/>
            <a:ext cx="1232955" cy="4770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800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900" b="1">
                <a:solidFill>
                  <a:srgbClr val="1B2024"/>
                </a:solidFill>
                <a:latin typeface="Hiragino Sans W7" panose="020B0400000000000000" pitchFamily="34" charset="-128"/>
                <a:ea typeface="Hiragino Sans W7" panose="020B0400000000000000" pitchFamily="34" charset="-128"/>
              </a:rPr>
              <a:t>（</a:t>
            </a:r>
            <a:r>
              <a:rPr lang="en-US" altLang="ja-JP" sz="900" b="1" dirty="0">
                <a:solidFill>
                  <a:srgbClr val="1B2024"/>
                </a:solidFill>
                <a:latin typeface="Hiragino Sans W7" panose="020B0400000000000000" pitchFamily="34" charset="-128"/>
                <a:ea typeface="Hiragino Sans W7" panose="020B0400000000000000" pitchFamily="34" charset="-128"/>
              </a:rPr>
              <a:t>1</a:t>
            </a:r>
            <a:r>
              <a:rPr lang="ja-JP" altLang="en-US" sz="900" b="1">
                <a:solidFill>
                  <a:srgbClr val="1B2024"/>
                </a:solidFill>
                <a:latin typeface="Hiragino Sans W7" panose="020B0400000000000000" pitchFamily="34" charset="-128"/>
                <a:ea typeface="Hiragino Sans W7" panose="020B0400000000000000" pitchFamily="34" charset="-128"/>
              </a:rPr>
              <a:t>台）</a:t>
            </a:r>
            <a:endParaRPr lang="en-US" altLang="ja-JP" sz="900" b="1" dirty="0">
              <a:solidFill>
                <a:srgbClr val="1B2024"/>
              </a:solidFill>
              <a:latin typeface="Hiragino Sans W7" panose="020B0400000000000000" pitchFamily="34" charset="-128"/>
              <a:ea typeface="Hiragino Sans W7" panose="020B0400000000000000" pitchFamily="34" charset="-128"/>
            </a:endParaRPr>
          </a:p>
        </p:txBody>
      </p:sp>
      <p:sp>
        <p:nvSpPr>
          <p:cNvPr id="204" name="正方形/長方形 203">
            <a:extLst>
              <a:ext uri="{FF2B5EF4-FFF2-40B4-BE49-F238E27FC236}">
                <a16:creationId xmlns:a16="http://schemas.microsoft.com/office/drawing/2014/main" id="{4BF5E50A-4708-4C40-ADF6-D150364A9EAE}"/>
              </a:ext>
            </a:extLst>
          </p:cNvPr>
          <p:cNvSpPr/>
          <p:nvPr/>
        </p:nvSpPr>
        <p:spPr>
          <a:xfrm>
            <a:off x="10628684" y="2245107"/>
            <a:ext cx="1232148" cy="4770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1500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900" b="1">
                <a:solidFill>
                  <a:srgbClr val="1B2024"/>
                </a:solidFill>
                <a:latin typeface="Hiragino Sans W7" panose="020B0400000000000000" pitchFamily="34" charset="-128"/>
                <a:ea typeface="Hiragino Sans W7" panose="020B0400000000000000" pitchFamily="34" charset="-128"/>
              </a:rPr>
              <a:t>（</a:t>
            </a:r>
            <a:r>
              <a:rPr lang="en-US" altLang="ja-JP" sz="900" b="1" dirty="0">
                <a:solidFill>
                  <a:srgbClr val="1B2024"/>
                </a:solidFill>
                <a:latin typeface="Hiragino Sans W7" panose="020B0400000000000000" pitchFamily="34" charset="-128"/>
                <a:ea typeface="Hiragino Sans W7" panose="020B0400000000000000" pitchFamily="34" charset="-128"/>
              </a:rPr>
              <a:t>100</a:t>
            </a:r>
            <a:r>
              <a:rPr lang="ja-JP" altLang="en-US" sz="900" b="1">
                <a:solidFill>
                  <a:srgbClr val="1B2024"/>
                </a:solidFill>
                <a:latin typeface="Hiragino Sans W7" panose="020B0400000000000000" pitchFamily="34" charset="-128"/>
                <a:ea typeface="Hiragino Sans W7" panose="020B0400000000000000" pitchFamily="34" charset="-128"/>
              </a:rPr>
              <a:t>台プラン）</a:t>
            </a:r>
            <a:endParaRPr lang="en-US" altLang="ja-JP" sz="900" b="1" dirty="0">
              <a:solidFill>
                <a:srgbClr val="1B2024"/>
              </a:solidFill>
              <a:latin typeface="Hiragino Sans W7" panose="020B0400000000000000" pitchFamily="34" charset="-128"/>
              <a:ea typeface="Hiragino Sans W7" panose="020B0400000000000000" pitchFamily="34" charset="-128"/>
            </a:endParaRPr>
          </a:p>
        </p:txBody>
      </p:sp>
      <p:sp>
        <p:nvSpPr>
          <p:cNvPr id="205" name="正方形/長方形 204">
            <a:extLst>
              <a:ext uri="{FF2B5EF4-FFF2-40B4-BE49-F238E27FC236}">
                <a16:creationId xmlns:a16="http://schemas.microsoft.com/office/drawing/2014/main" id="{7171315D-E7FC-D447-B67C-B2B94E253758}"/>
              </a:ext>
            </a:extLst>
          </p:cNvPr>
          <p:cNvSpPr/>
          <p:nvPr/>
        </p:nvSpPr>
        <p:spPr>
          <a:xfrm>
            <a:off x="10628684" y="3125314"/>
            <a:ext cx="1232148" cy="4770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1200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900" b="1">
                <a:solidFill>
                  <a:srgbClr val="1B2024"/>
                </a:solidFill>
                <a:latin typeface="Hiragino Sans W7" panose="020B0400000000000000" pitchFamily="34" charset="-128"/>
                <a:ea typeface="Hiragino Sans W7" panose="020B0400000000000000" pitchFamily="34" charset="-128"/>
              </a:rPr>
              <a:t>（</a:t>
            </a:r>
            <a:r>
              <a:rPr lang="en-US" altLang="ja-JP" sz="900" b="1" dirty="0">
                <a:solidFill>
                  <a:srgbClr val="1B2024"/>
                </a:solidFill>
                <a:latin typeface="Hiragino Sans W7" panose="020B0400000000000000" pitchFamily="34" charset="-128"/>
                <a:ea typeface="Hiragino Sans W7" panose="020B0400000000000000" pitchFamily="34" charset="-128"/>
              </a:rPr>
              <a:t>50</a:t>
            </a:r>
            <a:r>
              <a:rPr lang="ja-JP" altLang="en-US" sz="900" b="1">
                <a:solidFill>
                  <a:srgbClr val="1B2024"/>
                </a:solidFill>
                <a:latin typeface="Hiragino Sans W7" panose="020B0400000000000000" pitchFamily="34" charset="-128"/>
                <a:ea typeface="Hiragino Sans W7" panose="020B0400000000000000" pitchFamily="34" charset="-128"/>
              </a:rPr>
              <a:t>台プラン）</a:t>
            </a:r>
            <a:endParaRPr lang="en-US" altLang="ja-JP" sz="900" b="1" dirty="0">
              <a:solidFill>
                <a:srgbClr val="1B2024"/>
              </a:solidFill>
              <a:latin typeface="Hiragino Sans W7" panose="020B0400000000000000" pitchFamily="34" charset="-128"/>
              <a:ea typeface="Hiragino Sans W7" panose="020B0400000000000000" pitchFamily="34" charset="-128"/>
            </a:endParaRPr>
          </a:p>
        </p:txBody>
      </p:sp>
      <p:sp>
        <p:nvSpPr>
          <p:cNvPr id="206" name="正方形/長方形 205">
            <a:extLst>
              <a:ext uri="{FF2B5EF4-FFF2-40B4-BE49-F238E27FC236}">
                <a16:creationId xmlns:a16="http://schemas.microsoft.com/office/drawing/2014/main" id="{24A7B49D-A765-D34C-B61A-455FDD7326DC}"/>
              </a:ext>
            </a:extLst>
          </p:cNvPr>
          <p:cNvSpPr/>
          <p:nvPr/>
        </p:nvSpPr>
        <p:spPr>
          <a:xfrm>
            <a:off x="10628684" y="3610842"/>
            <a:ext cx="1232148" cy="477054"/>
          </a:xfrm>
          <a:prstGeom prst="rect">
            <a:avLst/>
          </a:prstGeom>
        </p:spPr>
        <p:txBody>
          <a:bodyPr wrap="square">
            <a:spAutoFit/>
          </a:bodyPr>
          <a:lstStyle/>
          <a:p>
            <a:pPr algn="ctr" fontAlgn="ctr"/>
            <a:r>
              <a:rPr lang="en-US" altLang="ja-JP" sz="1600" b="1" dirty="0">
                <a:solidFill>
                  <a:srgbClr val="1B2024"/>
                </a:solidFill>
                <a:latin typeface="Hiragino Sans W7" panose="020B0400000000000000" pitchFamily="34" charset="-128"/>
                <a:ea typeface="Hiragino Sans W7" panose="020B0400000000000000" pitchFamily="34" charset="-128"/>
              </a:rPr>
              <a:t>1900</a:t>
            </a:r>
            <a:r>
              <a:rPr lang="ja-JP" altLang="en-US" sz="1600" b="1">
                <a:solidFill>
                  <a:srgbClr val="1B2024"/>
                </a:solidFill>
                <a:latin typeface="Hiragino Sans W7" panose="020B0400000000000000" pitchFamily="34" charset="-128"/>
                <a:ea typeface="Hiragino Sans W7" panose="020B0400000000000000" pitchFamily="34" charset="-128"/>
              </a:rPr>
              <a:t>万円</a:t>
            </a:r>
            <a:endParaRPr lang="en-US" altLang="ja-JP" sz="16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900" b="1">
                <a:solidFill>
                  <a:srgbClr val="1B2024"/>
                </a:solidFill>
                <a:latin typeface="Hiragino Sans W7" panose="020B0400000000000000" pitchFamily="34" charset="-128"/>
                <a:ea typeface="Hiragino Sans W7" panose="020B0400000000000000" pitchFamily="34" charset="-128"/>
              </a:rPr>
              <a:t>（</a:t>
            </a:r>
            <a:r>
              <a:rPr lang="en-US" altLang="ja-JP" sz="900" b="1" dirty="0">
                <a:solidFill>
                  <a:srgbClr val="1B2024"/>
                </a:solidFill>
                <a:latin typeface="Hiragino Sans W7" panose="020B0400000000000000" pitchFamily="34" charset="-128"/>
                <a:ea typeface="Hiragino Sans W7" panose="020B0400000000000000" pitchFamily="34" charset="-128"/>
              </a:rPr>
              <a:t>100</a:t>
            </a:r>
            <a:r>
              <a:rPr lang="ja-JP" altLang="en-US" sz="900" b="1">
                <a:solidFill>
                  <a:srgbClr val="1B2024"/>
                </a:solidFill>
                <a:latin typeface="Hiragino Sans W7" panose="020B0400000000000000" pitchFamily="34" charset="-128"/>
                <a:ea typeface="Hiragino Sans W7" panose="020B0400000000000000" pitchFamily="34" charset="-128"/>
              </a:rPr>
              <a:t>台プラン）</a:t>
            </a:r>
            <a:endParaRPr lang="en-US" altLang="ja-JP" sz="900" b="1" dirty="0">
              <a:solidFill>
                <a:srgbClr val="1B2024"/>
              </a:solidFill>
              <a:latin typeface="Hiragino Sans W7" panose="020B0400000000000000" pitchFamily="34" charset="-128"/>
              <a:ea typeface="Hiragino Sans W7" panose="020B0400000000000000" pitchFamily="34" charset="-128"/>
            </a:endParaRPr>
          </a:p>
        </p:txBody>
      </p:sp>
      <p:sp>
        <p:nvSpPr>
          <p:cNvPr id="216" name="正方形/長方形 215">
            <a:extLst>
              <a:ext uri="{FF2B5EF4-FFF2-40B4-BE49-F238E27FC236}">
                <a16:creationId xmlns:a16="http://schemas.microsoft.com/office/drawing/2014/main" id="{C5841E15-0BD5-D543-8B47-DCD3666C8ADC}"/>
              </a:ext>
            </a:extLst>
          </p:cNvPr>
          <p:cNvSpPr/>
          <p:nvPr/>
        </p:nvSpPr>
        <p:spPr>
          <a:xfrm>
            <a:off x="1184082" y="421420"/>
            <a:ext cx="113777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コラボ料金</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217" name="図 216">
            <a:extLst>
              <a:ext uri="{FF2B5EF4-FFF2-40B4-BE49-F238E27FC236}">
                <a16:creationId xmlns:a16="http://schemas.microsoft.com/office/drawing/2014/main" id="{EA878C36-8342-914B-9D11-11B0B15A8BED}"/>
              </a:ext>
            </a:extLst>
          </p:cNvPr>
          <p:cNvPicPr>
            <a:picLocks noChangeAspect="1"/>
          </p:cNvPicPr>
          <p:nvPr/>
        </p:nvPicPr>
        <p:blipFill>
          <a:blip r:embed="rId8"/>
          <a:stretch>
            <a:fillRect/>
          </a:stretch>
        </p:blipFill>
        <p:spPr>
          <a:xfrm>
            <a:off x="525217" y="475517"/>
            <a:ext cx="745359" cy="176132"/>
          </a:xfrm>
          <a:prstGeom prst="rect">
            <a:avLst/>
          </a:prstGeom>
        </p:spPr>
      </p:pic>
      <p:sp>
        <p:nvSpPr>
          <p:cNvPr id="218" name="正方形/長方形 217">
            <a:extLst>
              <a:ext uri="{FF2B5EF4-FFF2-40B4-BE49-F238E27FC236}">
                <a16:creationId xmlns:a16="http://schemas.microsoft.com/office/drawing/2014/main" id="{B5203154-57F0-124B-AC52-3B8F05E07849}"/>
              </a:ext>
            </a:extLst>
          </p:cNvPr>
          <p:cNvSpPr/>
          <p:nvPr/>
        </p:nvSpPr>
        <p:spPr>
          <a:xfrm>
            <a:off x="258665" y="5884104"/>
            <a:ext cx="11724977" cy="338554"/>
          </a:xfrm>
          <a:prstGeom prst="rect">
            <a:avLst/>
          </a:prstGeom>
        </p:spPr>
        <p:txBody>
          <a:bodyPr wrap="square">
            <a:spAutoFit/>
          </a:bodyPr>
          <a:lstStyle/>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記載広告料金はグロス金額となります。（手数料込み）（税抜き）</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コラボレーション内容は</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申し込みにつき、</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商品・</a:t>
            </a:r>
            <a:r>
              <a:rPr lang="en-US" altLang="ja-JP" sz="800" dirty="0">
                <a:solidFill>
                  <a:srgbClr val="1B2024"/>
                </a:solidFill>
                <a:latin typeface="Hiragino Sans W3" panose="020B0300000000000000" pitchFamily="34" charset="-128"/>
                <a:ea typeface="Hiragino Sans W3" panose="020B0300000000000000" pitchFamily="34" charset="-128"/>
              </a:rPr>
              <a:t>1</a:t>
            </a:r>
            <a:r>
              <a:rPr lang="ja-JP" altLang="en-US" sz="800">
                <a:solidFill>
                  <a:srgbClr val="1B2024"/>
                </a:solidFill>
                <a:latin typeface="Hiragino Sans W3" panose="020B0300000000000000" pitchFamily="34" charset="-128"/>
                <a:ea typeface="Hiragino Sans W3" panose="020B0300000000000000" pitchFamily="34" charset="-128"/>
              </a:rPr>
              <a:t>サービスが基本となります。</a:t>
            </a: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コラボレーション内容内容に関しては、事前の広告主審査がございます。</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オプションプランにおけるフルラッピング費用は概算費用となります、詳細条件により金額変動の可能性がございます。予めご了承ください。</a:t>
            </a:r>
          </a:p>
        </p:txBody>
      </p:sp>
      <p:sp>
        <p:nvSpPr>
          <p:cNvPr id="59" name="正方形/長方形 58">
            <a:extLst>
              <a:ext uri="{FF2B5EF4-FFF2-40B4-BE49-F238E27FC236}">
                <a16:creationId xmlns:a16="http://schemas.microsoft.com/office/drawing/2014/main" id="{F24CD636-8004-A54F-BEBD-BA1AC7CBF55C}"/>
              </a:ext>
            </a:extLst>
          </p:cNvPr>
          <p:cNvSpPr/>
          <p:nvPr/>
        </p:nvSpPr>
        <p:spPr>
          <a:xfrm>
            <a:off x="10462652" y="5179321"/>
            <a:ext cx="1455443" cy="200055"/>
          </a:xfrm>
          <a:prstGeom prst="rect">
            <a:avLst/>
          </a:prstGeom>
        </p:spPr>
        <p:txBody>
          <a:bodyPr wrap="square">
            <a:spAutoFit/>
          </a:bodyPr>
          <a:lstStyle/>
          <a:p>
            <a:pPr algn="ctr" fontAlgn="ctr"/>
            <a:r>
              <a:rPr lang="en-US" altLang="ja-JP" sz="700" b="1" dirty="0">
                <a:solidFill>
                  <a:srgbClr val="1B2024"/>
                </a:solidFill>
                <a:latin typeface="Hiragino Sans W7" panose="020B0400000000000000" pitchFamily="34" charset="-128"/>
                <a:ea typeface="Hiragino Sans W7" panose="020B0400000000000000" pitchFamily="34" charset="-128"/>
              </a:rPr>
              <a:t>※</a:t>
            </a:r>
            <a:r>
              <a:rPr lang="ja-JP" altLang="en-US" sz="700" b="1">
                <a:solidFill>
                  <a:srgbClr val="1B2024"/>
                </a:solidFill>
                <a:latin typeface="Hiragino Sans W7" panose="020B0400000000000000" pitchFamily="34" charset="-128"/>
                <a:ea typeface="Hiragino Sans W7" panose="020B0400000000000000" pitchFamily="34" charset="-128"/>
              </a:rPr>
              <a:t>実施条件により変動有り</a:t>
            </a:r>
            <a:endParaRPr lang="en-US" altLang="ja-JP" sz="700" b="1" dirty="0">
              <a:solidFill>
                <a:srgbClr val="1B2024"/>
              </a:solidFill>
              <a:latin typeface="Hiragino Sans W7" panose="020B0400000000000000" pitchFamily="34" charset="-128"/>
              <a:ea typeface="Hiragino Sans W7" panose="020B0400000000000000" pitchFamily="34" charset="-128"/>
            </a:endParaRPr>
          </a:p>
        </p:txBody>
      </p:sp>
      <p:sp>
        <p:nvSpPr>
          <p:cNvPr id="60" name="正方形/長方形 59">
            <a:extLst>
              <a:ext uri="{FF2B5EF4-FFF2-40B4-BE49-F238E27FC236}">
                <a16:creationId xmlns:a16="http://schemas.microsoft.com/office/drawing/2014/main" id="{E458223E-5663-8048-BD19-042E5BA07CDA}"/>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365399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53FEC90-D57F-BC41-AA0C-91C27C28480A}"/>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813ED16B-B786-304E-8646-D8C5B018F0C9}"/>
              </a:ext>
            </a:extLst>
          </p:cNvPr>
          <p:cNvPicPr>
            <a:picLocks noChangeAspect="1"/>
          </p:cNvPicPr>
          <p:nvPr/>
        </p:nvPicPr>
        <p:blipFill rotWithShape="1">
          <a:blip r:embed="rId2"/>
          <a:srcRect t="16798"/>
          <a:stretch/>
        </p:blipFill>
        <p:spPr>
          <a:xfrm>
            <a:off x="509286" y="1473974"/>
            <a:ext cx="11437365" cy="4725744"/>
          </a:xfrm>
          <a:prstGeom prst="rect">
            <a:avLst/>
          </a:prstGeom>
        </p:spPr>
      </p:pic>
      <p:pic>
        <p:nvPicPr>
          <p:cNvPr id="5" name="図 4">
            <a:extLst>
              <a:ext uri="{FF2B5EF4-FFF2-40B4-BE49-F238E27FC236}">
                <a16:creationId xmlns:a16="http://schemas.microsoft.com/office/drawing/2014/main" id="{8A9C09A6-44AB-654E-863B-E0662F530DAE}"/>
              </a:ext>
            </a:extLst>
          </p:cNvPr>
          <p:cNvPicPr>
            <a:picLocks noChangeAspect="1"/>
          </p:cNvPicPr>
          <p:nvPr/>
        </p:nvPicPr>
        <p:blipFill>
          <a:blip r:embed="rId3"/>
          <a:stretch>
            <a:fillRect/>
          </a:stretch>
        </p:blipFill>
        <p:spPr>
          <a:xfrm>
            <a:off x="179558" y="157721"/>
            <a:ext cx="2248192" cy="709955"/>
          </a:xfrm>
          <a:prstGeom prst="rect">
            <a:avLst/>
          </a:prstGeom>
        </p:spPr>
      </p:pic>
      <p:sp>
        <p:nvSpPr>
          <p:cNvPr id="6" name="正方形/長方形 5">
            <a:extLst>
              <a:ext uri="{FF2B5EF4-FFF2-40B4-BE49-F238E27FC236}">
                <a16:creationId xmlns:a16="http://schemas.microsoft.com/office/drawing/2014/main" id="{FB45F5C1-D66C-EE45-9D21-BA1B5DD6D98F}"/>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ブランドリフト調査</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20" name="図 19">
            <a:extLst>
              <a:ext uri="{FF2B5EF4-FFF2-40B4-BE49-F238E27FC236}">
                <a16:creationId xmlns:a16="http://schemas.microsoft.com/office/drawing/2014/main" id="{13F74775-C68A-1843-99E3-B1723BA44F20}"/>
              </a:ext>
            </a:extLst>
          </p:cNvPr>
          <p:cNvPicPr>
            <a:picLocks noChangeAspect="1"/>
          </p:cNvPicPr>
          <p:nvPr/>
        </p:nvPicPr>
        <p:blipFill>
          <a:blip r:embed="rId4"/>
          <a:stretch>
            <a:fillRect/>
          </a:stretch>
        </p:blipFill>
        <p:spPr>
          <a:xfrm>
            <a:off x="245349" y="992934"/>
            <a:ext cx="9550400" cy="1582229"/>
          </a:xfrm>
          <a:prstGeom prst="rect">
            <a:avLst/>
          </a:prstGeom>
        </p:spPr>
      </p:pic>
      <p:pic>
        <p:nvPicPr>
          <p:cNvPr id="21" name="図 20">
            <a:extLst>
              <a:ext uri="{FF2B5EF4-FFF2-40B4-BE49-F238E27FC236}">
                <a16:creationId xmlns:a16="http://schemas.microsoft.com/office/drawing/2014/main" id="{21F3A13A-4875-B640-8DB4-43B3C733C2FC}"/>
              </a:ext>
            </a:extLst>
          </p:cNvPr>
          <p:cNvPicPr>
            <a:picLocks noChangeAspect="1"/>
          </p:cNvPicPr>
          <p:nvPr/>
        </p:nvPicPr>
        <p:blipFill rotWithShape="1">
          <a:blip r:embed="rId5"/>
          <a:srcRect l="-1" r="-43915" b="45721"/>
          <a:stretch/>
        </p:blipFill>
        <p:spPr>
          <a:xfrm>
            <a:off x="427461" y="1163461"/>
            <a:ext cx="316251" cy="1165229"/>
          </a:xfrm>
          <a:prstGeom prst="rect">
            <a:avLst/>
          </a:prstGeom>
        </p:spPr>
      </p:pic>
      <p:sp>
        <p:nvSpPr>
          <p:cNvPr id="22" name="テキスト ボックス 21">
            <a:extLst>
              <a:ext uri="{FF2B5EF4-FFF2-40B4-BE49-F238E27FC236}">
                <a16:creationId xmlns:a16="http://schemas.microsoft.com/office/drawing/2014/main" id="{40FB0C0F-7770-0441-8861-CDD2BA58C6EC}"/>
              </a:ext>
            </a:extLst>
          </p:cNvPr>
          <p:cNvSpPr txBox="1"/>
          <p:nvPr/>
        </p:nvSpPr>
        <p:spPr>
          <a:xfrm>
            <a:off x="622584" y="1128361"/>
            <a:ext cx="8253787" cy="1200329"/>
          </a:xfrm>
          <a:prstGeom prst="rect">
            <a:avLst/>
          </a:prstGeom>
          <a:noFill/>
          <a:effectLst/>
        </p:spPr>
        <p:txBody>
          <a:bodyPr wrap="square" rtlCol="0">
            <a:spAutoFit/>
          </a:bodyPr>
          <a:lstStyle/>
          <a:p>
            <a:r>
              <a:rPr lang="ja-JP" altLang="en-US" sz="2400" b="1">
                <a:solidFill>
                  <a:srgbClr val="1B2024"/>
                </a:solidFill>
                <a:latin typeface="Hiragino Sans W6" panose="020B0400000000000000" pitchFamily="34" charset="-128"/>
                <a:ea typeface="Hiragino Sans W6" panose="020B0400000000000000" pitchFamily="34" charset="-128"/>
              </a:rPr>
              <a:t>接触者レポート（ブランドリフト調査）</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r>
              <a:rPr lang="ja-JP" altLang="en-US" sz="2400" b="1">
                <a:solidFill>
                  <a:srgbClr val="1B2024"/>
                </a:solidFill>
                <a:latin typeface="Hiragino Sans W6" panose="020B0400000000000000" pitchFamily="34" charset="-128"/>
                <a:ea typeface="Hiragino Sans W6" panose="020B0400000000000000" pitchFamily="34" charset="-128"/>
              </a:rPr>
              <a:t>タクシー広告接触者へのマーケティングリサーチにより</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r>
              <a:rPr lang="ja-JP" altLang="en-US" sz="2400" b="1">
                <a:solidFill>
                  <a:srgbClr val="1B2024"/>
                </a:solidFill>
                <a:latin typeface="Hiragino Sans W6" panose="020B0400000000000000" pitchFamily="34" charset="-128"/>
                <a:ea typeface="Hiragino Sans W6" panose="020B0400000000000000" pitchFamily="34" charset="-128"/>
              </a:rPr>
              <a:t>ブランドインパクト・プロファイル分析をご提供。</a:t>
            </a:r>
          </a:p>
        </p:txBody>
      </p:sp>
      <p:pic>
        <p:nvPicPr>
          <p:cNvPr id="32" name="図 31">
            <a:extLst>
              <a:ext uri="{FF2B5EF4-FFF2-40B4-BE49-F238E27FC236}">
                <a16:creationId xmlns:a16="http://schemas.microsoft.com/office/drawing/2014/main" id="{EA159979-7FF6-0F44-B0E5-831EDD24340A}"/>
              </a:ext>
            </a:extLst>
          </p:cNvPr>
          <p:cNvPicPr>
            <a:picLocks noChangeAspect="1"/>
          </p:cNvPicPr>
          <p:nvPr/>
        </p:nvPicPr>
        <p:blipFill rotWithShape="1">
          <a:blip r:embed="rId6"/>
          <a:srcRect l="5627"/>
          <a:stretch/>
        </p:blipFill>
        <p:spPr>
          <a:xfrm>
            <a:off x="6464476" y="2732926"/>
            <a:ext cx="1552295" cy="264269"/>
          </a:xfrm>
          <a:prstGeom prst="rect">
            <a:avLst/>
          </a:prstGeom>
        </p:spPr>
      </p:pic>
      <p:sp>
        <p:nvSpPr>
          <p:cNvPr id="31" name="テキスト ボックス 30">
            <a:extLst>
              <a:ext uri="{FF2B5EF4-FFF2-40B4-BE49-F238E27FC236}">
                <a16:creationId xmlns:a16="http://schemas.microsoft.com/office/drawing/2014/main" id="{02DF8A61-7AE0-4145-90A1-81928424D726}"/>
              </a:ext>
            </a:extLst>
          </p:cNvPr>
          <p:cNvSpPr txBox="1"/>
          <p:nvPr/>
        </p:nvSpPr>
        <p:spPr>
          <a:xfrm>
            <a:off x="6539742" y="2728194"/>
            <a:ext cx="1198560" cy="276999"/>
          </a:xfrm>
          <a:prstGeom prst="rect">
            <a:avLst/>
          </a:prstGeom>
          <a:noFill/>
          <a:effectLst/>
        </p:spPr>
        <p:txBody>
          <a:bodyPr wrap="square" rtlCol="0">
            <a:spAutoFit/>
          </a:bodyPr>
          <a:lstStyle/>
          <a:p>
            <a:r>
              <a:rPr lang="ja-JP" altLang="en-US" sz="1200">
                <a:solidFill>
                  <a:srgbClr val="1B2024"/>
                </a:solidFill>
                <a:latin typeface="Hiragino Sans W5" panose="020B0400000000000000" pitchFamily="34" charset="-128"/>
                <a:ea typeface="Hiragino Sans W5" panose="020B0400000000000000" pitchFamily="34" charset="-128"/>
              </a:rPr>
              <a:t>調査項目内容</a:t>
            </a:r>
          </a:p>
        </p:txBody>
      </p:sp>
      <p:graphicFrame>
        <p:nvGraphicFramePr>
          <p:cNvPr id="33" name="表 32">
            <a:extLst>
              <a:ext uri="{FF2B5EF4-FFF2-40B4-BE49-F238E27FC236}">
                <a16:creationId xmlns:a16="http://schemas.microsoft.com/office/drawing/2014/main" id="{1AC7A671-EA38-7F42-B2E9-A4CCA796939A}"/>
              </a:ext>
            </a:extLst>
          </p:cNvPr>
          <p:cNvGraphicFramePr>
            <a:graphicFrameLocks noGrp="1"/>
          </p:cNvGraphicFramePr>
          <p:nvPr>
            <p:extLst>
              <p:ext uri="{D42A27DB-BD31-4B8C-83A1-F6EECF244321}">
                <p14:modId xmlns:p14="http://schemas.microsoft.com/office/powerpoint/2010/main" val="2286673911"/>
              </p:ext>
            </p:extLst>
          </p:nvPr>
        </p:nvGraphicFramePr>
        <p:xfrm>
          <a:off x="6468832" y="3084940"/>
          <a:ext cx="4612826" cy="2837941"/>
        </p:xfrm>
        <a:graphic>
          <a:graphicData uri="http://schemas.openxmlformats.org/drawingml/2006/table">
            <a:tbl>
              <a:tblPr firstCol="1" bandRow="1">
                <a:tableStyleId>{5C22544A-7EE6-4342-B048-85BDC9FD1C3A}</a:tableStyleId>
              </a:tblPr>
              <a:tblGrid>
                <a:gridCol w="597812">
                  <a:extLst>
                    <a:ext uri="{9D8B030D-6E8A-4147-A177-3AD203B41FA5}">
                      <a16:colId xmlns:a16="http://schemas.microsoft.com/office/drawing/2014/main" val="20000"/>
                    </a:ext>
                  </a:extLst>
                </a:gridCol>
                <a:gridCol w="433542">
                  <a:extLst>
                    <a:ext uri="{9D8B030D-6E8A-4147-A177-3AD203B41FA5}">
                      <a16:colId xmlns:a16="http://schemas.microsoft.com/office/drawing/2014/main" val="20001"/>
                    </a:ext>
                  </a:extLst>
                </a:gridCol>
                <a:gridCol w="3581472">
                  <a:extLst>
                    <a:ext uri="{9D8B030D-6E8A-4147-A177-3AD203B41FA5}">
                      <a16:colId xmlns:a16="http://schemas.microsoft.com/office/drawing/2014/main" val="20002"/>
                    </a:ext>
                  </a:extLst>
                </a:gridCol>
              </a:tblGrid>
              <a:tr h="315791">
                <a:tc gridSpan="2">
                  <a:txBody>
                    <a:bodyPr/>
                    <a:lstStyle/>
                    <a:p>
                      <a:pPr marL="0" algn="l" defTabSz="914400" rtl="0" eaLnBrk="1" latinLnBrk="0" hangingPunct="1">
                        <a:lnSpc>
                          <a:spcPct val="150000"/>
                        </a:lnSpc>
                      </a:pP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No.</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調査項目案</a:t>
                      </a:r>
                    </a:p>
                  </a:txBody>
                  <a:tcP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4904">
                <a:tc>
                  <a:txBody>
                    <a:bodyPr/>
                    <a:lstStyle/>
                    <a:p>
                      <a:pPr marL="0" algn="ctr" defTabSz="914400" rtl="0" eaLnBrk="1" latinLnBrk="0" hangingPunct="1">
                        <a:lnSpc>
                          <a:spcPct val="150000"/>
                        </a:lnSpc>
                      </a:pP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SCR</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150000"/>
                        </a:lnSpc>
                      </a:pP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Q1</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タクシー乗車有無</a:t>
                      </a:r>
                      <a:endPar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（キャンペーン期間内のタクシー乗車有無</a:t>
                      </a:r>
                      <a:r>
                        <a:rPr kumimoji="1" lang="ja-JP" altLang="en-US" sz="900" b="0" i="0" kern="1200">
                          <a:solidFill>
                            <a:schemeClr val="bg1"/>
                          </a:solidFill>
                          <a:latin typeface="Hiragino Sans W3" panose="020B0300000000000000" pitchFamily="34" charset="-128"/>
                          <a:ea typeface="Hiragino Sans W3" panose="020B0300000000000000" pitchFamily="34" charset="-128"/>
                          <a:cs typeface="+mn-cs"/>
                        </a:rPr>
                        <a:t>を聴取</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 </a:t>
                      </a:r>
                      <a:r>
                        <a:rPr lang="en-US" altLang="ja-JP" sz="900" dirty="0">
                          <a:solidFill>
                            <a:schemeClr val="bg1"/>
                          </a:solidFill>
                          <a:latin typeface="Hiragino Sans W3" panose="020B0300000000000000" pitchFamily="34" charset="-128"/>
                          <a:ea typeface="Hiragino Sans W3" panose="020B0300000000000000" pitchFamily="34" charset="-128"/>
                        </a:rPr>
                        <a:t>※2</a:t>
                      </a:r>
                      <a:r>
                        <a:rPr kumimoji="1" lang="ja-JP" altLang="en-US" sz="900" b="0" i="0" kern="1200">
                          <a:solidFill>
                            <a:schemeClr val="bg1"/>
                          </a:solidFill>
                          <a:latin typeface="Hiragino Sans W3" panose="020B0300000000000000" pitchFamily="34" charset="-128"/>
                          <a:ea typeface="Hiragino Sans W3" panose="020B0300000000000000" pitchFamily="34" charset="-128"/>
                          <a:cs typeface="+mn-cs"/>
                        </a:rPr>
                        <a:t>）</a:t>
                      </a:r>
                      <a:endPar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5791">
                <a:tc gridSpan="3">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以下、本調査</a:t>
                      </a:r>
                      <a:endPar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dirty="0">
                        <a:latin typeface="Meiryo UI" panose="020B0604030504040204" pitchFamily="50" charset="-128"/>
                        <a:ea typeface="Meiryo UI" panose="020B0604030504040204" pitchFamily="50" charset="-128"/>
                        <a:cs typeface="Meiryo UI" panose="020B0604030504040204" pitchFamily="50" charset="-128"/>
                      </a:endParaRPr>
                    </a:p>
                  </a:txBody>
                  <a:tcPr>
                    <a:lnL w="1905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6473">
                <a:tc rowSpan="5">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a:solidFill>
                            <a:schemeClr val="bg1"/>
                          </a:solidFill>
                          <a:latin typeface="Hiragino Sans W3" panose="020B0300000000000000" pitchFamily="34" charset="-128"/>
                          <a:ea typeface="Hiragino Sans W3" panose="020B0300000000000000" pitchFamily="34" charset="-128"/>
                          <a:cs typeface="+mn-cs"/>
                        </a:rPr>
                        <a:t>本調査</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Q2</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ブランド認知</a:t>
                      </a:r>
                      <a:endPar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579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Q3</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ブランド</a:t>
                      </a:r>
                      <a:r>
                        <a:rPr kumimoji="1" lang="ja-JP" altLang="en-US" sz="900" b="0" i="0" kern="1200">
                          <a:solidFill>
                            <a:schemeClr val="bg1"/>
                          </a:solidFill>
                          <a:latin typeface="Hiragino Sans W3" panose="020B0300000000000000" pitchFamily="34" charset="-128"/>
                          <a:ea typeface="Hiragino Sans W3" panose="020B0300000000000000" pitchFamily="34" charset="-128"/>
                          <a:cs typeface="+mn-cs"/>
                        </a:rPr>
                        <a:t>指標 </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好感度・購入</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利用</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来店</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意向・推奨意向</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579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Q4</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購入</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利用</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来店</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経験</a:t>
                      </a:r>
                      <a:endPar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5791">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Q5</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広告認知</a:t>
                      </a:r>
                      <a:endPar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7609">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Q6</a:t>
                      </a:r>
                      <a:endPar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endParaRP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kern="1200" dirty="0">
                          <a:solidFill>
                            <a:schemeClr val="bg1"/>
                          </a:solidFill>
                          <a:latin typeface="Hiragino Sans W3" panose="020B0300000000000000" pitchFamily="34" charset="-128"/>
                          <a:ea typeface="Hiragino Sans W3" panose="020B0300000000000000" pitchFamily="34" charset="-128"/>
                          <a:cs typeface="+mn-cs"/>
                        </a:rPr>
                        <a:t>広告閲覧後</a:t>
                      </a:r>
                      <a:r>
                        <a:rPr kumimoji="1" lang="ja-JP" altLang="en-US" sz="900" b="0" i="0" kern="1200">
                          <a:solidFill>
                            <a:schemeClr val="bg1"/>
                          </a:solidFill>
                          <a:latin typeface="Hiragino Sans W3" panose="020B0300000000000000" pitchFamily="34" charset="-128"/>
                          <a:ea typeface="Hiragino Sans W3" panose="020B0300000000000000" pitchFamily="34" charset="-128"/>
                          <a:cs typeface="+mn-cs"/>
                        </a:rPr>
                        <a:t>の行動</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900" b="0" i="0" kern="1200">
                          <a:solidFill>
                            <a:schemeClr val="bg1"/>
                          </a:solidFill>
                          <a:latin typeface="Hiragino Sans W3" panose="020B0300000000000000" pitchFamily="34" charset="-128"/>
                          <a:ea typeface="Hiragino Sans W3" panose="020B0300000000000000" pitchFamily="34" charset="-128"/>
                          <a:cs typeface="+mn-cs"/>
                        </a:rPr>
                        <a:t>検索・購入・口コミ等</a:t>
                      </a:r>
                      <a:r>
                        <a:rPr kumimoji="1" lang="en-US" altLang="ja-JP" sz="900" b="0" i="0" kern="1200" dirty="0">
                          <a:solidFill>
                            <a:schemeClr val="bg1"/>
                          </a:solidFill>
                          <a:latin typeface="Hiragino Sans W3" panose="020B0300000000000000" pitchFamily="34" charset="-128"/>
                          <a:ea typeface="Hiragino Sans W3" panose="020B0300000000000000" pitchFamily="34" charset="-128"/>
                          <a:cs typeface="+mn-cs"/>
                        </a:rPr>
                        <a:t>】</a:t>
                      </a:r>
                    </a:p>
                  </a:txBody>
                  <a:tcPr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37" name="図 36">
            <a:extLst>
              <a:ext uri="{FF2B5EF4-FFF2-40B4-BE49-F238E27FC236}">
                <a16:creationId xmlns:a16="http://schemas.microsoft.com/office/drawing/2014/main" id="{6B2A747D-87AB-BC4A-A96D-792EB7D41BAF}"/>
              </a:ext>
            </a:extLst>
          </p:cNvPr>
          <p:cNvPicPr>
            <a:picLocks noChangeAspect="1"/>
          </p:cNvPicPr>
          <p:nvPr/>
        </p:nvPicPr>
        <p:blipFill rotWithShape="1">
          <a:blip r:embed="rId6"/>
          <a:srcRect l="5627"/>
          <a:stretch/>
        </p:blipFill>
        <p:spPr>
          <a:xfrm>
            <a:off x="1042895" y="2732547"/>
            <a:ext cx="1552295" cy="264269"/>
          </a:xfrm>
          <a:prstGeom prst="rect">
            <a:avLst/>
          </a:prstGeom>
        </p:spPr>
      </p:pic>
      <p:sp>
        <p:nvSpPr>
          <p:cNvPr id="38" name="テキスト ボックス 37">
            <a:extLst>
              <a:ext uri="{FF2B5EF4-FFF2-40B4-BE49-F238E27FC236}">
                <a16:creationId xmlns:a16="http://schemas.microsoft.com/office/drawing/2014/main" id="{467992E3-5C5B-534E-B1A8-D8DE82F27D68}"/>
              </a:ext>
            </a:extLst>
          </p:cNvPr>
          <p:cNvSpPr txBox="1"/>
          <p:nvPr/>
        </p:nvSpPr>
        <p:spPr>
          <a:xfrm>
            <a:off x="1118161" y="2727815"/>
            <a:ext cx="1198560" cy="276999"/>
          </a:xfrm>
          <a:prstGeom prst="rect">
            <a:avLst/>
          </a:prstGeom>
          <a:noFill/>
          <a:effectLst/>
        </p:spPr>
        <p:txBody>
          <a:bodyPr wrap="square" rtlCol="0">
            <a:spAutoFit/>
          </a:bodyPr>
          <a:lstStyle/>
          <a:p>
            <a:r>
              <a:rPr lang="ja-JP" altLang="en-US" sz="1200">
                <a:solidFill>
                  <a:srgbClr val="1B2024"/>
                </a:solidFill>
                <a:latin typeface="Hiragino Sans W5" panose="020B0400000000000000" pitchFamily="34" charset="-128"/>
                <a:ea typeface="Hiragino Sans W5" panose="020B0400000000000000" pitchFamily="34" charset="-128"/>
              </a:rPr>
              <a:t>調査設計概要</a:t>
            </a:r>
          </a:p>
        </p:txBody>
      </p:sp>
      <p:graphicFrame>
        <p:nvGraphicFramePr>
          <p:cNvPr id="41" name="表 40">
            <a:extLst>
              <a:ext uri="{FF2B5EF4-FFF2-40B4-BE49-F238E27FC236}">
                <a16:creationId xmlns:a16="http://schemas.microsoft.com/office/drawing/2014/main" id="{8F13A849-F960-1347-9626-EAF23A2AE1B3}"/>
              </a:ext>
            </a:extLst>
          </p:cNvPr>
          <p:cNvGraphicFramePr>
            <a:graphicFrameLocks noGrp="1"/>
          </p:cNvGraphicFramePr>
          <p:nvPr>
            <p:extLst>
              <p:ext uri="{D42A27DB-BD31-4B8C-83A1-F6EECF244321}">
                <p14:modId xmlns:p14="http://schemas.microsoft.com/office/powerpoint/2010/main" val="3430780078"/>
              </p:ext>
            </p:extLst>
          </p:nvPr>
        </p:nvGraphicFramePr>
        <p:xfrm>
          <a:off x="1066724" y="3082087"/>
          <a:ext cx="5130401" cy="2843693"/>
        </p:xfrm>
        <a:graphic>
          <a:graphicData uri="http://schemas.openxmlformats.org/drawingml/2006/table">
            <a:tbl>
              <a:tblPr firstCol="1" bandRow="1">
                <a:tableStyleId>{85BE263C-DBD7-4A20-BB59-AAB30ACAA65A}</a:tableStyleId>
              </a:tblPr>
              <a:tblGrid>
                <a:gridCol w="1017424">
                  <a:extLst>
                    <a:ext uri="{9D8B030D-6E8A-4147-A177-3AD203B41FA5}">
                      <a16:colId xmlns:a16="http://schemas.microsoft.com/office/drawing/2014/main" val="20000"/>
                    </a:ext>
                  </a:extLst>
                </a:gridCol>
                <a:gridCol w="4112977">
                  <a:extLst>
                    <a:ext uri="{9D8B030D-6E8A-4147-A177-3AD203B41FA5}">
                      <a16:colId xmlns:a16="http://schemas.microsoft.com/office/drawing/2014/main" val="20001"/>
                    </a:ext>
                  </a:extLst>
                </a:gridCol>
              </a:tblGrid>
              <a:tr h="205942">
                <a:tc>
                  <a:txBody>
                    <a:bodyPr/>
                    <a:lstStyle/>
                    <a:p>
                      <a:pPr marL="0" marR="0" lvl="0" indent="0" algn="l" defTabSz="914400" rtl="0" eaLnBrk="1" fontAlgn="base" latinLnBrk="0" hangingPunct="1">
                        <a:lnSpc>
                          <a:spcPct val="100000"/>
                        </a:lnSpc>
                        <a:spcBef>
                          <a:spcPct val="50000"/>
                        </a:spcBef>
                        <a:spcAft>
                          <a:spcPct val="0"/>
                        </a:spcAft>
                        <a:buClr>
                          <a:srgbClr val="405869"/>
                        </a:buClr>
                        <a:buSzTx/>
                        <a:buFont typeface="Wingdings" pitchFamily="2" charset="2"/>
                        <a:buNone/>
                        <a:tabLst/>
                      </a:pPr>
                      <a:r>
                        <a:rPr kumimoji="1" lang="ja-JP" altLang="en-US"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cs typeface="Meiryo UI" panose="020B0604030504040204" pitchFamily="50" charset="-128"/>
                        </a:rPr>
                        <a:t>調査方法</a:t>
                      </a: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インターネット調査（スクリーニング調査</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(SCR)</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 本調査）</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extLst>
                  <a:ext uri="{0D108BD9-81ED-4DB2-BD59-A6C34878D82A}">
                    <a16:rowId xmlns:a16="http://schemas.microsoft.com/office/drawing/2014/main" val="10000"/>
                  </a:ext>
                </a:extLst>
              </a:tr>
              <a:tr h="266143">
                <a:tc>
                  <a:txBody>
                    <a:bodyPr/>
                    <a:lstStyle/>
                    <a:p>
                      <a:pPr marL="0" marR="0" lvl="0" indent="0" algn="l" defTabSz="914400" rtl="0" eaLnBrk="1" fontAlgn="base" latinLnBrk="0" hangingPunct="1">
                        <a:lnSpc>
                          <a:spcPct val="100000"/>
                        </a:lnSpc>
                        <a:spcBef>
                          <a:spcPct val="50000"/>
                        </a:spcBef>
                        <a:spcAft>
                          <a:spcPct val="0"/>
                        </a:spcAft>
                        <a:buClr>
                          <a:srgbClr val="405869"/>
                        </a:buClr>
                        <a:buSzTx/>
                        <a:buFont typeface="Wingdings" pitchFamily="2" charset="2"/>
                        <a:buNone/>
                        <a:tabLst/>
                      </a:pPr>
                      <a:r>
                        <a:rPr kumimoji="1" lang="ja-JP" altLang="en-US" sz="800" b="0" i="0" u="none" strike="noStrike" cap="none" normalizeH="0" baseline="0">
                          <a:ln>
                            <a:noFill/>
                          </a:ln>
                          <a:solidFill>
                            <a:schemeClr val="bg1"/>
                          </a:solidFill>
                          <a:effectLst/>
                          <a:latin typeface="Hiragino Sans W3" panose="020B0300000000000000" pitchFamily="34" charset="-128"/>
                          <a:ea typeface="Hiragino Sans W3" panose="020B0300000000000000" pitchFamily="34" charset="-128"/>
                          <a:cs typeface="Meiryo UI" panose="020B0604030504040204" pitchFamily="50" charset="-128"/>
                        </a:rPr>
                        <a:t>抽出フレーム</a:t>
                      </a:r>
                      <a:endParaRPr kumimoji="1" lang="ja-JP" altLang="en-US"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cs typeface="Meiryo UI" panose="020B0604030504040204" pitchFamily="50" charset="-128"/>
                      </a:endParaRP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00" b="0" i="0" kern="1200">
                          <a:solidFill>
                            <a:schemeClr val="bg1"/>
                          </a:solidFill>
                          <a:latin typeface="Hiragino Sans W3" panose="020B0300000000000000" pitchFamily="34" charset="-128"/>
                          <a:ea typeface="Hiragino Sans W3" panose="020B0300000000000000" pitchFamily="34" charset="-128"/>
                          <a:cs typeface="+mn-cs"/>
                        </a:rPr>
                        <a:t>ネットモニター</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より適格者を抽出</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extLst>
                  <a:ext uri="{0D108BD9-81ED-4DB2-BD59-A6C34878D82A}">
                    <a16:rowId xmlns:a16="http://schemas.microsoft.com/office/drawing/2014/main" val="10001"/>
                  </a:ext>
                </a:extLst>
              </a:tr>
              <a:tr h="205942">
                <a:tc>
                  <a:txBody>
                    <a:bodyPr/>
                    <a:lstStyle/>
                    <a:p>
                      <a:pPr marL="0" marR="0" lvl="0" indent="0" algn="l" defTabSz="914400" rtl="0" eaLnBrk="1" fontAlgn="base" latinLnBrk="0" hangingPunct="1">
                        <a:lnSpc>
                          <a:spcPct val="100000"/>
                        </a:lnSpc>
                        <a:spcBef>
                          <a:spcPct val="50000"/>
                        </a:spcBef>
                        <a:spcAft>
                          <a:spcPct val="0"/>
                        </a:spcAft>
                        <a:buClr>
                          <a:srgbClr val="405869"/>
                        </a:buClr>
                        <a:buSzTx/>
                        <a:buFont typeface="Wingdings" pitchFamily="2" charset="2"/>
                        <a:buNone/>
                        <a:tabLst/>
                      </a:pPr>
                      <a:r>
                        <a:rPr kumimoji="1" lang="ja-JP" altLang="en-US"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cs typeface="Meiryo UI" panose="020B0604030504040204" pitchFamily="50" charset="-128"/>
                        </a:rPr>
                        <a:t>対象地域</a:t>
                      </a: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一都三県</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extLst>
                  <a:ext uri="{0D108BD9-81ED-4DB2-BD59-A6C34878D82A}">
                    <a16:rowId xmlns:a16="http://schemas.microsoft.com/office/drawing/2014/main" val="10002"/>
                  </a:ext>
                </a:extLst>
              </a:tr>
              <a:tr h="337644">
                <a:tc>
                  <a:txBody>
                    <a:bodyPr/>
                    <a:lstStyle/>
                    <a:p>
                      <a:pPr marL="0" marR="0" lvl="0" indent="0" algn="l" defTabSz="914400" rtl="0" eaLnBrk="1" fontAlgn="base" latinLnBrk="0" hangingPunct="1">
                        <a:lnSpc>
                          <a:spcPts val="1500"/>
                        </a:lnSpc>
                        <a:spcBef>
                          <a:spcPts val="0"/>
                        </a:spcBef>
                        <a:spcAft>
                          <a:spcPts val="0"/>
                        </a:spcAft>
                        <a:buClr>
                          <a:srgbClr val="405869"/>
                        </a:buClr>
                        <a:buSzTx/>
                        <a:buFont typeface="Wingdings" pitchFamily="2" charset="2"/>
                        <a:buNone/>
                        <a:tabLst/>
                      </a:pPr>
                      <a:r>
                        <a:rPr kumimoji="1" lang="ja-JP" altLang="en-US" sz="800" b="0" i="0" u="none" strike="noStrike" cap="none" normalizeH="0" baseline="0">
                          <a:ln>
                            <a:noFill/>
                          </a:ln>
                          <a:solidFill>
                            <a:schemeClr val="bg1"/>
                          </a:solidFill>
                          <a:effectLst/>
                          <a:latin typeface="Hiragino Sans W3" panose="020B0300000000000000" pitchFamily="34" charset="-128"/>
                          <a:ea typeface="Hiragino Sans W3" panose="020B0300000000000000" pitchFamily="34" charset="-128"/>
                        </a:rPr>
                        <a:t>対象者条件</a:t>
                      </a:r>
                      <a:endParaRPr kumimoji="1" lang="en-US" altLang="ja-JP"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endParaRPr>
                    </a:p>
                    <a:p>
                      <a:pPr marL="0" marR="0" lvl="0" indent="0" algn="l" defTabSz="914400" rtl="0" eaLnBrk="1" fontAlgn="base" latinLnBrk="0" hangingPunct="1">
                        <a:lnSpc>
                          <a:spcPts val="1500"/>
                        </a:lnSpc>
                        <a:spcBef>
                          <a:spcPts val="0"/>
                        </a:spcBef>
                        <a:spcAft>
                          <a:spcPts val="0"/>
                        </a:spcAft>
                        <a:buClr>
                          <a:srgbClr val="405869"/>
                        </a:buClr>
                        <a:buSzTx/>
                        <a:buFont typeface="Wingdings" pitchFamily="2" charset="2"/>
                        <a:buNone/>
                        <a:tabLst/>
                      </a:pPr>
                      <a:r>
                        <a:rPr kumimoji="1" lang="ja-JP" altLang="en-US" sz="800" b="0" i="0" u="none" strike="noStrike" cap="none" normalizeH="0" baseline="0">
                          <a:ln>
                            <a:noFill/>
                          </a:ln>
                          <a:solidFill>
                            <a:schemeClr val="bg1"/>
                          </a:solidFill>
                          <a:effectLst/>
                          <a:latin typeface="Hiragino Sans W3" panose="020B0300000000000000" pitchFamily="34" charset="-128"/>
                          <a:ea typeface="Hiragino Sans W3" panose="020B0300000000000000" pitchFamily="34" charset="-128"/>
                        </a:rPr>
                        <a:t>除外</a:t>
                      </a:r>
                      <a:r>
                        <a:rPr kumimoji="1" lang="ja-JP" altLang="en-US"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rPr>
                        <a:t>条件</a:t>
                      </a: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22-65</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歳 男性・女性　</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キャンペーン商材に合わせ調整</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除外条件：本人および同居家族の職業がマスコミ・広告・市場調査関連の場合</a:t>
                      </a: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extLst>
                  <a:ext uri="{0D108BD9-81ED-4DB2-BD59-A6C34878D82A}">
                    <a16:rowId xmlns:a16="http://schemas.microsoft.com/office/drawing/2014/main" val="10003"/>
                  </a:ext>
                </a:extLst>
              </a:tr>
              <a:tr h="732751">
                <a:tc>
                  <a:txBody>
                    <a:bodyPr/>
                    <a:lstStyle/>
                    <a:p>
                      <a:pPr marL="0" marR="0" lvl="0" indent="0" algn="l" defTabSz="914400" rtl="0" eaLnBrk="1" fontAlgn="base" latinLnBrk="0" hangingPunct="1">
                        <a:lnSpc>
                          <a:spcPts val="1500"/>
                        </a:lnSpc>
                        <a:spcBef>
                          <a:spcPts val="0"/>
                        </a:spcBef>
                        <a:spcAft>
                          <a:spcPts val="0"/>
                        </a:spcAft>
                        <a:buClr>
                          <a:srgbClr val="405869"/>
                        </a:buClr>
                        <a:buSzTx/>
                        <a:buFont typeface="Wingdings" pitchFamily="2" charset="2"/>
                        <a:buNone/>
                        <a:tabLst/>
                      </a:pPr>
                      <a:r>
                        <a:rPr kumimoji="1" lang="ja-JP" altLang="en-US" sz="800" b="0" i="0" u="none" strike="noStrike" cap="none" normalizeH="0" baseline="0">
                          <a:ln>
                            <a:noFill/>
                          </a:ln>
                          <a:solidFill>
                            <a:schemeClr val="bg1"/>
                          </a:solidFill>
                          <a:effectLst/>
                          <a:latin typeface="Hiragino Sans W3" panose="020B0300000000000000" pitchFamily="34" charset="-128"/>
                          <a:ea typeface="Hiragino Sans W3" panose="020B0300000000000000" pitchFamily="34" charset="-128"/>
                        </a:rPr>
                        <a:t>サンプル</a:t>
                      </a:r>
                      <a:endParaRPr kumimoji="1" lang="en-US" altLang="ja-JP"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endParaRPr>
                    </a:p>
                    <a:p>
                      <a:pPr marL="0" marR="0" lvl="0" indent="0" algn="l" defTabSz="914400" rtl="0" eaLnBrk="1" fontAlgn="base" latinLnBrk="0" hangingPunct="1">
                        <a:lnSpc>
                          <a:spcPts val="1500"/>
                        </a:lnSpc>
                        <a:spcBef>
                          <a:spcPts val="0"/>
                        </a:spcBef>
                        <a:spcAft>
                          <a:spcPts val="0"/>
                        </a:spcAft>
                        <a:buClr>
                          <a:srgbClr val="405869"/>
                        </a:buClr>
                        <a:buSzTx/>
                        <a:buFont typeface="Wingdings" pitchFamily="2" charset="2"/>
                        <a:buNone/>
                        <a:tabLst/>
                      </a:pPr>
                      <a:r>
                        <a:rPr kumimoji="1" lang="ja-JP" altLang="en-US" sz="800" b="0" i="0" u="none" strike="noStrike" cap="none" normalizeH="0" baseline="0">
                          <a:ln>
                            <a:noFill/>
                          </a:ln>
                          <a:solidFill>
                            <a:schemeClr val="bg1"/>
                          </a:solidFill>
                          <a:effectLst/>
                          <a:latin typeface="Hiragino Sans W3" panose="020B0300000000000000" pitchFamily="34" charset="-128"/>
                          <a:ea typeface="Hiragino Sans W3" panose="020B0300000000000000" pitchFamily="34" charset="-128"/>
                        </a:rPr>
                        <a:t>サイズ</a:t>
                      </a:r>
                      <a:endParaRPr kumimoji="1" lang="ja-JP" altLang="en-US"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endParaRP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SCR</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40,000s</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回収目標　</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本調査：</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300s</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回収目標（接触者：</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150s</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 非接触者：</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150s)</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　</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接触</a:t>
                      </a:r>
                      <a:r>
                        <a:rPr kumimoji="1" lang="ja-JP" altLang="en-US" sz="800" b="0" i="0" kern="1200">
                          <a:solidFill>
                            <a:schemeClr val="bg1"/>
                          </a:solidFill>
                          <a:latin typeface="Hiragino Sans W3" panose="020B0300000000000000" pitchFamily="34" charset="-128"/>
                          <a:ea typeface="Hiragino Sans W3" panose="020B0300000000000000" pitchFamily="34" charset="-128"/>
                          <a:cs typeface="+mn-cs"/>
                        </a:rPr>
                        <a:t>あり：放映期間中タクシー</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乗車あり　接触</a:t>
                      </a:r>
                      <a:r>
                        <a:rPr kumimoji="1" lang="ja-JP" altLang="en-US" sz="800" b="0" i="0" kern="1200">
                          <a:solidFill>
                            <a:schemeClr val="bg1"/>
                          </a:solidFill>
                          <a:latin typeface="Hiragino Sans W3" panose="020B0300000000000000" pitchFamily="34" charset="-128"/>
                          <a:ea typeface="Hiragino Sans W3" panose="020B0300000000000000" pitchFamily="34" charset="-128"/>
                          <a:cs typeface="+mn-cs"/>
                        </a:rPr>
                        <a:t>なし：放映期間中タクシー</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乗車なし　</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接触有無はアンケートより（記憶ベース）</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txBody>
                  <a:tcPr marL="89961" marR="89961" marT="70719" marB="70719"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extLst>
                  <a:ext uri="{0D108BD9-81ED-4DB2-BD59-A6C34878D82A}">
                    <a16:rowId xmlns:a16="http://schemas.microsoft.com/office/drawing/2014/main" val="10005"/>
                  </a:ext>
                </a:extLst>
              </a:tr>
              <a:tr h="288566">
                <a:tc>
                  <a:txBody>
                    <a:bodyPr/>
                    <a:lstStyle/>
                    <a:p>
                      <a:pPr marL="0" marR="0" lvl="0" indent="0" algn="l" defTabSz="914400" rtl="0" eaLnBrk="1" fontAlgn="base" latinLnBrk="0" hangingPunct="1">
                        <a:lnSpc>
                          <a:spcPts val="1500"/>
                        </a:lnSpc>
                        <a:spcBef>
                          <a:spcPts val="0"/>
                        </a:spcBef>
                        <a:spcAft>
                          <a:spcPts val="0"/>
                        </a:spcAft>
                        <a:buClr>
                          <a:srgbClr val="405869"/>
                        </a:buClr>
                        <a:buSzTx/>
                        <a:buFont typeface="Wingdings" pitchFamily="2" charset="2"/>
                        <a:buNone/>
                        <a:tabLst/>
                      </a:pPr>
                      <a:r>
                        <a:rPr kumimoji="1" lang="ja-JP" altLang="en-US" sz="800" b="0" i="0" u="none" strike="noStrike" cap="none" normalizeH="0" baseline="0">
                          <a:ln>
                            <a:noFill/>
                          </a:ln>
                          <a:solidFill>
                            <a:schemeClr val="bg1"/>
                          </a:solidFill>
                          <a:effectLst/>
                          <a:latin typeface="Hiragino Sans W3" panose="020B0300000000000000" pitchFamily="34" charset="-128"/>
                          <a:ea typeface="Hiragino Sans W3" panose="020B0300000000000000" pitchFamily="34" charset="-128"/>
                        </a:rPr>
                        <a:t> 集計・分析仕様</a:t>
                      </a:r>
                      <a:endParaRPr kumimoji="1" lang="ja-JP" altLang="en-US"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endParaRPr>
                    </a:p>
                  </a:txBody>
                  <a:tcPr marL="45720" marR="45720"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・ウェイトバック集計：なし</a:t>
                      </a:r>
                      <a:r>
                        <a:rPr kumimoji="1" lang="ja-JP" altLang="en-US" sz="800" b="0" i="0" kern="1200">
                          <a:solidFill>
                            <a:schemeClr val="bg1"/>
                          </a:solidFill>
                          <a:latin typeface="Hiragino Sans W3" panose="020B0300000000000000" pitchFamily="34" charset="-128"/>
                          <a:ea typeface="Hiragino Sans W3" panose="020B0300000000000000" pitchFamily="34" charset="-128"/>
                          <a:cs typeface="+mn-cs"/>
                        </a:rPr>
                        <a:t>　多変量</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解析</a:t>
                      </a:r>
                      <a:r>
                        <a:rPr kumimoji="1" lang="ja-JP" altLang="en-US" sz="800" b="0" i="0" kern="1200">
                          <a:solidFill>
                            <a:schemeClr val="bg1"/>
                          </a:solidFill>
                          <a:latin typeface="Hiragino Sans W3" panose="020B0300000000000000" pitchFamily="34" charset="-128"/>
                          <a:ea typeface="Hiragino Sans W3" panose="020B0300000000000000" pitchFamily="34" charset="-128"/>
                          <a:cs typeface="+mn-cs"/>
                        </a:rPr>
                        <a:t>：なし　統計的</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検定：なし</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txBody>
                  <a:tcPr marL="45720" marR="45720"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extLst>
                  <a:ext uri="{0D108BD9-81ED-4DB2-BD59-A6C34878D82A}">
                    <a16:rowId xmlns:a16="http://schemas.microsoft.com/office/drawing/2014/main" val="10008"/>
                  </a:ext>
                </a:extLst>
              </a:tr>
              <a:tr h="205942">
                <a:tc>
                  <a:txBody>
                    <a:bodyPr/>
                    <a:lstStyle/>
                    <a:p>
                      <a:pPr marL="0" marR="0" lvl="0" indent="0" algn="l" defTabSz="914400" rtl="0" eaLnBrk="1" fontAlgn="base" latinLnBrk="0" hangingPunct="1">
                        <a:lnSpc>
                          <a:spcPct val="100000"/>
                        </a:lnSpc>
                        <a:spcBef>
                          <a:spcPct val="50000"/>
                        </a:spcBef>
                        <a:spcAft>
                          <a:spcPct val="0"/>
                        </a:spcAft>
                        <a:buClr>
                          <a:srgbClr val="405869"/>
                        </a:buClr>
                        <a:buSzTx/>
                        <a:buFont typeface="Wingdings" pitchFamily="2" charset="2"/>
                        <a:buNone/>
                        <a:tabLst/>
                      </a:pPr>
                      <a:r>
                        <a:rPr kumimoji="1" lang="ja-JP" altLang="en-US" sz="800" b="0" i="0" u="none" strike="noStrike" cap="none" normalizeH="0" baseline="0" dirty="0">
                          <a:ln>
                            <a:noFill/>
                          </a:ln>
                          <a:solidFill>
                            <a:schemeClr val="bg1"/>
                          </a:solidFill>
                          <a:effectLst/>
                          <a:latin typeface="Hiragino Sans W3" panose="020B0300000000000000" pitchFamily="34" charset="-128"/>
                          <a:ea typeface="Hiragino Sans W3" panose="020B0300000000000000" pitchFamily="34" charset="-128"/>
                          <a:cs typeface="Meiryo UI" panose="020B0604030504040204" pitchFamily="50" charset="-128"/>
                        </a:rPr>
                        <a:t>納品物</a:t>
                      </a: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集計表</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(Excel)</a:t>
                      </a:r>
                      <a:r>
                        <a:rPr kumimoji="1" lang="ja-JP" altLang="en-US" sz="800" b="0" i="0" kern="1200" dirty="0" err="1">
                          <a:solidFill>
                            <a:schemeClr val="bg1"/>
                          </a:solidFill>
                          <a:latin typeface="Hiragino Sans W3" panose="020B0300000000000000" pitchFamily="34" charset="-128"/>
                          <a:ea typeface="Hiragino Sans W3" panose="020B0300000000000000" pitchFamily="34" charset="-128"/>
                          <a:cs typeface="+mn-cs"/>
                        </a:rPr>
                        <a:t>、</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報告書（チャート</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統計コメント</a:t>
                      </a:r>
                      <a:r>
                        <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rPr>
                        <a:t>+</a:t>
                      </a:r>
                      <a:r>
                        <a:rPr kumimoji="1" lang="ja-JP" altLang="en-US" sz="800" b="0" i="0" kern="1200" dirty="0">
                          <a:solidFill>
                            <a:schemeClr val="bg1"/>
                          </a:solidFill>
                          <a:latin typeface="Hiragino Sans W3" panose="020B0300000000000000" pitchFamily="34" charset="-128"/>
                          <a:ea typeface="Hiragino Sans W3" panose="020B0300000000000000" pitchFamily="34" charset="-128"/>
                          <a:cs typeface="+mn-cs"/>
                        </a:rPr>
                        <a:t>サマリー１ページ程度）</a:t>
                      </a:r>
                      <a:endParaRPr kumimoji="1" lang="en-US" altLang="ja-JP" sz="800" b="0" i="0" kern="1200" dirty="0">
                        <a:solidFill>
                          <a:schemeClr val="bg1"/>
                        </a:solidFill>
                        <a:latin typeface="Hiragino Sans W3" panose="020B0300000000000000" pitchFamily="34" charset="-128"/>
                        <a:ea typeface="Hiragino Sans W3" panose="020B0300000000000000" pitchFamily="34" charset="-128"/>
                        <a:cs typeface="+mn-cs"/>
                      </a:endParaRPr>
                    </a:p>
                  </a:txBody>
                  <a:tcPr marL="89961" marR="89961" marT="70719" marB="70719" anchor="ctr" horzOverflow="overflow">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
        <p:nvSpPr>
          <p:cNvPr id="42" name="正方形/長方形 41">
            <a:extLst>
              <a:ext uri="{FF2B5EF4-FFF2-40B4-BE49-F238E27FC236}">
                <a16:creationId xmlns:a16="http://schemas.microsoft.com/office/drawing/2014/main" id="{4310DB17-6097-A24E-8DC6-6F32A8888EF1}"/>
              </a:ext>
            </a:extLst>
          </p:cNvPr>
          <p:cNvSpPr/>
          <p:nvPr/>
        </p:nvSpPr>
        <p:spPr>
          <a:xfrm>
            <a:off x="652498" y="2229221"/>
            <a:ext cx="6244691" cy="254172"/>
          </a:xfrm>
          <a:prstGeom prst="rect">
            <a:avLst/>
          </a:prstGeom>
        </p:spPr>
        <p:txBody>
          <a:bodyPr wrap="square">
            <a:spAutoFit/>
          </a:bodyPr>
          <a:lstStyle/>
          <a:p>
            <a:pPr>
              <a:lnSpc>
                <a:spcPct val="150000"/>
              </a:lnSpc>
            </a:pPr>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グロスご発注金額</a:t>
            </a:r>
            <a:r>
              <a:rPr lang="en-US" altLang="ja-JP" sz="800" dirty="0">
                <a:solidFill>
                  <a:srgbClr val="1B2024"/>
                </a:solidFill>
                <a:latin typeface="Hiragino Sans W3" panose="020B0300000000000000" pitchFamily="34" charset="-128"/>
                <a:ea typeface="Hiragino Sans W3" panose="020B0300000000000000" pitchFamily="34" charset="-128"/>
              </a:rPr>
              <a:t>1000</a:t>
            </a:r>
            <a:r>
              <a:rPr lang="ja-JP" altLang="en-US" sz="800">
                <a:solidFill>
                  <a:srgbClr val="1B2024"/>
                </a:solidFill>
                <a:latin typeface="Hiragino Sans W3" panose="020B0300000000000000" pitchFamily="34" charset="-128"/>
                <a:ea typeface="Hiragino Sans W3" panose="020B0300000000000000" pitchFamily="34" charset="-128"/>
              </a:rPr>
              <a:t>万円以上の場合、無償提供となります。有料でご希望の場合は</a:t>
            </a:r>
            <a:r>
              <a:rPr lang="en-US" altLang="ja-JP" sz="800" dirty="0">
                <a:solidFill>
                  <a:srgbClr val="1B2024"/>
                </a:solidFill>
                <a:latin typeface="Hiragino Sans W3" panose="020B0300000000000000" pitchFamily="34" charset="-128"/>
                <a:ea typeface="Hiragino Sans W3" panose="020B0300000000000000" pitchFamily="34" charset="-128"/>
              </a:rPr>
              <a:t>50</a:t>
            </a:r>
            <a:r>
              <a:rPr lang="ja-JP" altLang="en-US" sz="800">
                <a:solidFill>
                  <a:srgbClr val="1B2024"/>
                </a:solidFill>
                <a:latin typeface="Hiragino Sans W3" panose="020B0300000000000000" pitchFamily="34" charset="-128"/>
                <a:ea typeface="Hiragino Sans W3" panose="020B0300000000000000" pitchFamily="34" charset="-128"/>
              </a:rPr>
              <a:t>万円（税別）にてご提供を行います。</a:t>
            </a:r>
            <a:endParaRPr lang="en-US" altLang="ja-JP" sz="800" dirty="0">
              <a:solidFill>
                <a:srgbClr val="1B2024"/>
              </a:solidFill>
              <a:latin typeface="Hiragino Sans W3" panose="020B0300000000000000" pitchFamily="34" charset="-128"/>
              <a:ea typeface="Hiragino Sans W3" panose="020B0300000000000000" pitchFamily="34" charset="-128"/>
            </a:endParaRPr>
          </a:p>
        </p:txBody>
      </p:sp>
      <p:pic>
        <p:nvPicPr>
          <p:cNvPr id="19" name="図 18">
            <a:extLst>
              <a:ext uri="{FF2B5EF4-FFF2-40B4-BE49-F238E27FC236}">
                <a16:creationId xmlns:a16="http://schemas.microsoft.com/office/drawing/2014/main" id="{578C9EF6-96F7-BB42-9355-5B6573E3C895}"/>
              </a:ext>
            </a:extLst>
          </p:cNvPr>
          <p:cNvPicPr>
            <a:picLocks noChangeAspect="1"/>
          </p:cNvPicPr>
          <p:nvPr/>
        </p:nvPicPr>
        <p:blipFill rotWithShape="1">
          <a:blip r:embed="rId7"/>
          <a:srcRect l="16543" t="-12374" r="31644" b="1"/>
          <a:stretch/>
        </p:blipFill>
        <p:spPr>
          <a:xfrm>
            <a:off x="2185059" y="5989320"/>
            <a:ext cx="6075021" cy="734709"/>
          </a:xfrm>
          <a:prstGeom prst="rect">
            <a:avLst/>
          </a:prstGeom>
        </p:spPr>
      </p:pic>
      <p:pic>
        <p:nvPicPr>
          <p:cNvPr id="25" name="図 24">
            <a:extLst>
              <a:ext uri="{FF2B5EF4-FFF2-40B4-BE49-F238E27FC236}">
                <a16:creationId xmlns:a16="http://schemas.microsoft.com/office/drawing/2014/main" id="{EC6F3F21-3B4A-DA46-8800-C5DAE8848D9F}"/>
              </a:ext>
            </a:extLst>
          </p:cNvPr>
          <p:cNvPicPr>
            <a:picLocks noChangeAspect="1"/>
          </p:cNvPicPr>
          <p:nvPr/>
        </p:nvPicPr>
        <p:blipFill>
          <a:blip r:embed="rId8"/>
          <a:stretch>
            <a:fillRect/>
          </a:stretch>
        </p:blipFill>
        <p:spPr>
          <a:xfrm>
            <a:off x="270809" y="6373248"/>
            <a:ext cx="1647513" cy="357371"/>
          </a:xfrm>
          <a:prstGeom prst="rect">
            <a:avLst/>
          </a:prstGeom>
        </p:spPr>
      </p:pic>
      <p:sp>
        <p:nvSpPr>
          <p:cNvPr id="26" name="正方形/長方形 25">
            <a:extLst>
              <a:ext uri="{FF2B5EF4-FFF2-40B4-BE49-F238E27FC236}">
                <a16:creationId xmlns:a16="http://schemas.microsoft.com/office/drawing/2014/main" id="{EDA9991C-617A-2942-8A5B-E2C719EA46D0}"/>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7" name="図 26">
            <a:extLst>
              <a:ext uri="{FF2B5EF4-FFF2-40B4-BE49-F238E27FC236}">
                <a16:creationId xmlns:a16="http://schemas.microsoft.com/office/drawing/2014/main" id="{3C6DA167-8191-394E-9E33-C3CEAB30A8CE}"/>
              </a:ext>
            </a:extLst>
          </p:cNvPr>
          <p:cNvPicPr>
            <a:picLocks noChangeAspect="1"/>
          </p:cNvPicPr>
          <p:nvPr/>
        </p:nvPicPr>
        <p:blipFill rotWithShape="1">
          <a:blip r:embed="rId7"/>
          <a:srcRect l="89802" t="-7712"/>
          <a:stretch/>
        </p:blipFill>
        <p:spPr>
          <a:xfrm>
            <a:off x="10774680" y="6019800"/>
            <a:ext cx="1195646" cy="704229"/>
          </a:xfrm>
          <a:prstGeom prst="rect">
            <a:avLst/>
          </a:prstGeom>
        </p:spPr>
      </p:pic>
      <p:sp>
        <p:nvSpPr>
          <p:cNvPr id="28" name="スライド番号プレースホルダ 3">
            <a:extLst>
              <a:ext uri="{FF2B5EF4-FFF2-40B4-BE49-F238E27FC236}">
                <a16:creationId xmlns:a16="http://schemas.microsoft.com/office/drawing/2014/main" id="{65A8711D-7673-B24E-A5A1-F609FB99834D}"/>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26</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 name="正方形/長方形 1">
            <a:extLst>
              <a:ext uri="{FF2B5EF4-FFF2-40B4-BE49-F238E27FC236}">
                <a16:creationId xmlns:a16="http://schemas.microsoft.com/office/drawing/2014/main" id="{751E26D3-BF90-4342-91B7-4200B05EC6F0}"/>
              </a:ext>
            </a:extLst>
          </p:cNvPr>
          <p:cNvSpPr/>
          <p:nvPr/>
        </p:nvSpPr>
        <p:spPr>
          <a:xfrm>
            <a:off x="1040597" y="5974175"/>
            <a:ext cx="7096815" cy="200055"/>
          </a:xfrm>
          <a:prstGeom prst="rect">
            <a:avLst/>
          </a:prstGeom>
        </p:spPr>
        <p:txBody>
          <a:bodyPr wrap="none">
            <a:spAutoFit/>
          </a:bodyPr>
          <a:lstStyle/>
          <a:p>
            <a:r>
              <a:rPr lang="en-US" altLang="ja-JP" sz="700" dirty="0">
                <a:solidFill>
                  <a:schemeClr val="bg1"/>
                </a:solidFill>
                <a:latin typeface="Hiragino Sans W3" panose="020B0300000000000000" pitchFamily="34" charset="-128"/>
                <a:ea typeface="Hiragino Sans W3" panose="020B0300000000000000" pitchFamily="34" charset="-128"/>
              </a:rPr>
              <a:t>※1</a:t>
            </a:r>
            <a:r>
              <a:rPr lang="ja-JP" altLang="en-US" sz="700">
                <a:solidFill>
                  <a:schemeClr val="bg1"/>
                </a:solidFill>
                <a:latin typeface="Hiragino Sans W3" panose="020B0300000000000000" pitchFamily="34" charset="-128"/>
                <a:ea typeface="Hiragino Sans W3" panose="020B0300000000000000" pitchFamily="34" charset="-128"/>
              </a:rPr>
              <a:t>調査は東京版広告メニューのみでの実施に限定します。</a:t>
            </a:r>
            <a:r>
              <a:rPr lang="en-US" altLang="ja-JP" sz="700" dirty="0">
                <a:solidFill>
                  <a:schemeClr val="bg1"/>
                </a:solidFill>
                <a:latin typeface="Hiragino Sans W3" panose="020B0300000000000000" pitchFamily="34" charset="-128"/>
                <a:ea typeface="Hiragino Sans W3" panose="020B0300000000000000" pitchFamily="34" charset="-128"/>
              </a:rPr>
              <a:t> ※2</a:t>
            </a:r>
            <a:r>
              <a:rPr lang="ja-JP" altLang="en-US" sz="700">
                <a:solidFill>
                  <a:schemeClr val="bg1"/>
                </a:solidFill>
                <a:latin typeface="Hiragino Sans W3" panose="020B0300000000000000" pitchFamily="34" charset="-128"/>
                <a:ea typeface="Hiragino Sans W3" panose="020B0300000000000000" pitchFamily="34" charset="-128"/>
              </a:rPr>
              <a:t>意識調査となるため、放映が</a:t>
            </a:r>
            <a:r>
              <a:rPr lang="en-US" altLang="ja-JP" sz="700" dirty="0">
                <a:solidFill>
                  <a:schemeClr val="bg1"/>
                </a:solidFill>
                <a:latin typeface="Hiragino Sans W3" panose="020B0300000000000000" pitchFamily="34" charset="-128"/>
                <a:ea typeface="Hiragino Sans W3" panose="020B0300000000000000" pitchFamily="34" charset="-128"/>
              </a:rPr>
              <a:t>5</a:t>
            </a:r>
            <a:r>
              <a:rPr lang="ja-JP" altLang="en-US" sz="700">
                <a:solidFill>
                  <a:schemeClr val="bg1"/>
                </a:solidFill>
                <a:latin typeface="Hiragino Sans W3" panose="020B0300000000000000" pitchFamily="34" charset="-128"/>
                <a:ea typeface="Hiragino Sans W3" panose="020B0300000000000000" pitchFamily="34" charset="-128"/>
              </a:rPr>
              <a:t>週間以上の場合も放映終了前</a:t>
            </a:r>
            <a:r>
              <a:rPr lang="en-US" altLang="ja-JP" sz="700" dirty="0">
                <a:solidFill>
                  <a:schemeClr val="bg1"/>
                </a:solidFill>
                <a:latin typeface="Hiragino Sans W3" panose="020B0300000000000000" pitchFamily="34" charset="-128"/>
                <a:ea typeface="Hiragino Sans W3" panose="020B0300000000000000" pitchFamily="34" charset="-128"/>
              </a:rPr>
              <a:t>2-4</a:t>
            </a:r>
            <a:r>
              <a:rPr lang="ja-JP" altLang="en-US" sz="700">
                <a:solidFill>
                  <a:schemeClr val="bg1"/>
                </a:solidFill>
                <a:latin typeface="Hiragino Sans W3" panose="020B0300000000000000" pitchFamily="34" charset="-128"/>
                <a:ea typeface="Hiragino Sans W3" panose="020B0300000000000000" pitchFamily="34" charset="-128"/>
              </a:rPr>
              <a:t>週間を対象とした乗車有無を聴取致します。</a:t>
            </a:r>
            <a:endParaRPr lang="ja-JP" altLang="en-US" sz="700">
              <a:solidFill>
                <a:schemeClr val="bg1"/>
              </a:solidFill>
            </a:endParaRPr>
          </a:p>
        </p:txBody>
      </p:sp>
      <p:sp>
        <p:nvSpPr>
          <p:cNvPr id="24" name="正方形/長方形 23">
            <a:extLst>
              <a:ext uri="{FF2B5EF4-FFF2-40B4-BE49-F238E27FC236}">
                <a16:creationId xmlns:a16="http://schemas.microsoft.com/office/drawing/2014/main" id="{5B59F14A-402D-B241-BF74-38C957D66C40}"/>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4120446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70EDE1A-9546-1C45-9F0E-660EA303B4B2}"/>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8DD6B9B-B75A-BF48-8450-6BBC7C2D93D0}"/>
              </a:ext>
            </a:extLst>
          </p:cNvPr>
          <p:cNvPicPr>
            <a:picLocks noChangeAspect="1"/>
          </p:cNvPicPr>
          <p:nvPr/>
        </p:nvPicPr>
        <p:blipFill>
          <a:blip r:embed="rId2"/>
          <a:stretch>
            <a:fillRect/>
          </a:stretch>
        </p:blipFill>
        <p:spPr>
          <a:xfrm>
            <a:off x="179558" y="157721"/>
            <a:ext cx="2248192" cy="709955"/>
          </a:xfrm>
          <a:prstGeom prst="rect">
            <a:avLst/>
          </a:prstGeom>
        </p:spPr>
      </p:pic>
      <p:sp>
        <p:nvSpPr>
          <p:cNvPr id="7" name="正方形/長方形 6">
            <a:extLst>
              <a:ext uri="{FF2B5EF4-FFF2-40B4-BE49-F238E27FC236}">
                <a16:creationId xmlns:a16="http://schemas.microsoft.com/office/drawing/2014/main" id="{E7BDB8D9-2DC4-8B41-9FCA-DF05B9B0B9C6}"/>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レポートサンプル</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21" name="図 20">
            <a:extLst>
              <a:ext uri="{FF2B5EF4-FFF2-40B4-BE49-F238E27FC236}">
                <a16:creationId xmlns:a16="http://schemas.microsoft.com/office/drawing/2014/main" id="{E8292632-7170-5B4D-A67B-8AD119993266}"/>
              </a:ext>
            </a:extLst>
          </p:cNvPr>
          <p:cNvPicPr>
            <a:picLocks noChangeAspect="1"/>
          </p:cNvPicPr>
          <p:nvPr/>
        </p:nvPicPr>
        <p:blipFill>
          <a:blip r:embed="rId3"/>
          <a:stretch>
            <a:fillRect/>
          </a:stretch>
        </p:blipFill>
        <p:spPr>
          <a:xfrm>
            <a:off x="280968" y="1122410"/>
            <a:ext cx="2778720" cy="2257262"/>
          </a:xfrm>
          <a:prstGeom prst="rect">
            <a:avLst/>
          </a:prstGeom>
        </p:spPr>
      </p:pic>
      <p:pic>
        <p:nvPicPr>
          <p:cNvPr id="22" name="図 21">
            <a:extLst>
              <a:ext uri="{FF2B5EF4-FFF2-40B4-BE49-F238E27FC236}">
                <a16:creationId xmlns:a16="http://schemas.microsoft.com/office/drawing/2014/main" id="{C4EDDDB5-3539-9843-BA22-9690189F9AED}"/>
              </a:ext>
            </a:extLst>
          </p:cNvPr>
          <p:cNvPicPr>
            <a:picLocks noChangeAspect="1"/>
          </p:cNvPicPr>
          <p:nvPr/>
        </p:nvPicPr>
        <p:blipFill>
          <a:blip r:embed="rId3"/>
          <a:stretch>
            <a:fillRect/>
          </a:stretch>
        </p:blipFill>
        <p:spPr>
          <a:xfrm>
            <a:off x="3250909" y="1122410"/>
            <a:ext cx="2778720" cy="2257262"/>
          </a:xfrm>
          <a:prstGeom prst="rect">
            <a:avLst/>
          </a:prstGeom>
        </p:spPr>
      </p:pic>
      <p:pic>
        <p:nvPicPr>
          <p:cNvPr id="23" name="図 22">
            <a:extLst>
              <a:ext uri="{FF2B5EF4-FFF2-40B4-BE49-F238E27FC236}">
                <a16:creationId xmlns:a16="http://schemas.microsoft.com/office/drawing/2014/main" id="{4F6EC6D0-0CB5-B44C-BCD8-A1C6B8E958B3}"/>
              </a:ext>
            </a:extLst>
          </p:cNvPr>
          <p:cNvPicPr>
            <a:picLocks noChangeAspect="1"/>
          </p:cNvPicPr>
          <p:nvPr/>
        </p:nvPicPr>
        <p:blipFill>
          <a:blip r:embed="rId3"/>
          <a:stretch>
            <a:fillRect/>
          </a:stretch>
        </p:blipFill>
        <p:spPr>
          <a:xfrm>
            <a:off x="6220850" y="1122410"/>
            <a:ext cx="2778720" cy="2257262"/>
          </a:xfrm>
          <a:prstGeom prst="rect">
            <a:avLst/>
          </a:prstGeom>
        </p:spPr>
      </p:pic>
      <p:pic>
        <p:nvPicPr>
          <p:cNvPr id="24" name="図 23">
            <a:extLst>
              <a:ext uri="{FF2B5EF4-FFF2-40B4-BE49-F238E27FC236}">
                <a16:creationId xmlns:a16="http://schemas.microsoft.com/office/drawing/2014/main" id="{2F4CBA7C-D032-2E41-8B36-F63CA0854518}"/>
              </a:ext>
            </a:extLst>
          </p:cNvPr>
          <p:cNvPicPr>
            <a:picLocks noChangeAspect="1"/>
          </p:cNvPicPr>
          <p:nvPr/>
        </p:nvPicPr>
        <p:blipFill>
          <a:blip r:embed="rId3"/>
          <a:stretch>
            <a:fillRect/>
          </a:stretch>
        </p:blipFill>
        <p:spPr>
          <a:xfrm>
            <a:off x="9190791" y="1122410"/>
            <a:ext cx="2778720" cy="2257262"/>
          </a:xfrm>
          <a:prstGeom prst="rect">
            <a:avLst/>
          </a:prstGeom>
        </p:spPr>
      </p:pic>
      <p:pic>
        <p:nvPicPr>
          <p:cNvPr id="25" name="図 24">
            <a:extLst>
              <a:ext uri="{FF2B5EF4-FFF2-40B4-BE49-F238E27FC236}">
                <a16:creationId xmlns:a16="http://schemas.microsoft.com/office/drawing/2014/main" id="{46889EC8-C8C5-744D-B1A9-D820B139A610}"/>
              </a:ext>
            </a:extLst>
          </p:cNvPr>
          <p:cNvPicPr>
            <a:picLocks noChangeAspect="1"/>
          </p:cNvPicPr>
          <p:nvPr/>
        </p:nvPicPr>
        <p:blipFill>
          <a:blip r:embed="rId3"/>
          <a:stretch>
            <a:fillRect/>
          </a:stretch>
        </p:blipFill>
        <p:spPr>
          <a:xfrm>
            <a:off x="280968" y="3599474"/>
            <a:ext cx="2778720" cy="2257262"/>
          </a:xfrm>
          <a:prstGeom prst="rect">
            <a:avLst/>
          </a:prstGeom>
        </p:spPr>
      </p:pic>
      <p:pic>
        <p:nvPicPr>
          <p:cNvPr id="26" name="図 25">
            <a:extLst>
              <a:ext uri="{FF2B5EF4-FFF2-40B4-BE49-F238E27FC236}">
                <a16:creationId xmlns:a16="http://schemas.microsoft.com/office/drawing/2014/main" id="{38C9A7F0-2A60-8644-A09D-CEC2B4B15779}"/>
              </a:ext>
            </a:extLst>
          </p:cNvPr>
          <p:cNvPicPr>
            <a:picLocks noChangeAspect="1"/>
          </p:cNvPicPr>
          <p:nvPr/>
        </p:nvPicPr>
        <p:blipFill>
          <a:blip r:embed="rId3"/>
          <a:stretch>
            <a:fillRect/>
          </a:stretch>
        </p:blipFill>
        <p:spPr>
          <a:xfrm>
            <a:off x="3250909" y="3599474"/>
            <a:ext cx="2778720" cy="2257262"/>
          </a:xfrm>
          <a:prstGeom prst="rect">
            <a:avLst/>
          </a:prstGeom>
        </p:spPr>
      </p:pic>
      <p:pic>
        <p:nvPicPr>
          <p:cNvPr id="27" name="図 26">
            <a:extLst>
              <a:ext uri="{FF2B5EF4-FFF2-40B4-BE49-F238E27FC236}">
                <a16:creationId xmlns:a16="http://schemas.microsoft.com/office/drawing/2014/main" id="{37C65758-06DA-8544-A6D0-7ABED6B46D11}"/>
              </a:ext>
            </a:extLst>
          </p:cNvPr>
          <p:cNvPicPr>
            <a:picLocks noChangeAspect="1"/>
          </p:cNvPicPr>
          <p:nvPr/>
        </p:nvPicPr>
        <p:blipFill>
          <a:blip r:embed="rId3"/>
          <a:stretch>
            <a:fillRect/>
          </a:stretch>
        </p:blipFill>
        <p:spPr>
          <a:xfrm>
            <a:off x="6220850" y="3599474"/>
            <a:ext cx="2778720" cy="2257262"/>
          </a:xfrm>
          <a:prstGeom prst="rect">
            <a:avLst/>
          </a:prstGeom>
        </p:spPr>
      </p:pic>
      <p:pic>
        <p:nvPicPr>
          <p:cNvPr id="28" name="図 27">
            <a:extLst>
              <a:ext uri="{FF2B5EF4-FFF2-40B4-BE49-F238E27FC236}">
                <a16:creationId xmlns:a16="http://schemas.microsoft.com/office/drawing/2014/main" id="{78FB03EC-219D-1B49-A11B-A1E3EFFF795C}"/>
              </a:ext>
            </a:extLst>
          </p:cNvPr>
          <p:cNvPicPr>
            <a:picLocks noChangeAspect="1"/>
          </p:cNvPicPr>
          <p:nvPr/>
        </p:nvPicPr>
        <p:blipFill>
          <a:blip r:embed="rId3"/>
          <a:stretch>
            <a:fillRect/>
          </a:stretch>
        </p:blipFill>
        <p:spPr>
          <a:xfrm>
            <a:off x="9190791" y="3599474"/>
            <a:ext cx="2778720" cy="2257262"/>
          </a:xfrm>
          <a:prstGeom prst="rect">
            <a:avLst/>
          </a:prstGeom>
        </p:spPr>
      </p:pic>
      <p:sp>
        <p:nvSpPr>
          <p:cNvPr id="30" name="正方形/長方形 29">
            <a:extLst>
              <a:ext uri="{FF2B5EF4-FFF2-40B4-BE49-F238E27FC236}">
                <a16:creationId xmlns:a16="http://schemas.microsoft.com/office/drawing/2014/main" id="{8112CB0C-2300-9645-933B-F5D0F02EF17C}"/>
              </a:ext>
            </a:extLst>
          </p:cNvPr>
          <p:cNvSpPr/>
          <p:nvPr/>
        </p:nvSpPr>
        <p:spPr>
          <a:xfrm>
            <a:off x="802717" y="1125253"/>
            <a:ext cx="1561863" cy="379015"/>
          </a:xfrm>
          <a:prstGeom prst="rect">
            <a:avLst/>
          </a:prstGeom>
        </p:spPr>
        <p:txBody>
          <a:bodyPr wrap="square">
            <a:spAutoFit/>
          </a:bodyPr>
          <a:lstStyle/>
          <a:p>
            <a:pPr algn="ctr">
              <a:lnSpc>
                <a:spcPct val="150000"/>
              </a:lnSpc>
            </a:pPr>
            <a:r>
              <a:rPr lang="ja-JP" altLang="en-US" sz="1400" b="1">
                <a:solidFill>
                  <a:srgbClr val="1B2024"/>
                </a:solidFill>
                <a:latin typeface="Hiragino Sans W7" panose="020B0400000000000000" pitchFamily="34" charset="-128"/>
                <a:ea typeface="Hiragino Sans W7" panose="020B0400000000000000" pitchFamily="34" charset="-128"/>
              </a:rPr>
              <a:t>ブランド認知度</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31" name="正方形/長方形 30">
            <a:extLst>
              <a:ext uri="{FF2B5EF4-FFF2-40B4-BE49-F238E27FC236}">
                <a16:creationId xmlns:a16="http://schemas.microsoft.com/office/drawing/2014/main" id="{8B311517-72F0-0A4F-92C5-4FD04EDD4C32}"/>
              </a:ext>
            </a:extLst>
          </p:cNvPr>
          <p:cNvSpPr/>
          <p:nvPr/>
        </p:nvSpPr>
        <p:spPr>
          <a:xfrm>
            <a:off x="3869471" y="1134395"/>
            <a:ext cx="1561863" cy="379015"/>
          </a:xfrm>
          <a:prstGeom prst="rect">
            <a:avLst/>
          </a:prstGeom>
        </p:spPr>
        <p:txBody>
          <a:bodyPr wrap="square">
            <a:spAutoFit/>
          </a:bodyPr>
          <a:lstStyle/>
          <a:p>
            <a:pPr algn="ctr">
              <a:lnSpc>
                <a:spcPct val="150000"/>
              </a:lnSpc>
            </a:pPr>
            <a:r>
              <a:rPr lang="ja-JP" altLang="en-US" sz="1400" b="1">
                <a:solidFill>
                  <a:srgbClr val="1B2024"/>
                </a:solidFill>
                <a:latin typeface="Hiragino Sans W7" panose="020B0400000000000000" pitchFamily="34" charset="-128"/>
                <a:ea typeface="Hiragino Sans W7" panose="020B0400000000000000" pitchFamily="34" charset="-128"/>
              </a:rPr>
              <a:t>ブランド好意度</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32" name="正方形/長方形 31">
            <a:extLst>
              <a:ext uri="{FF2B5EF4-FFF2-40B4-BE49-F238E27FC236}">
                <a16:creationId xmlns:a16="http://schemas.microsoft.com/office/drawing/2014/main" id="{5A007CB3-855F-F946-8E47-BA6791F35491}"/>
              </a:ext>
            </a:extLst>
          </p:cNvPr>
          <p:cNvSpPr/>
          <p:nvPr/>
        </p:nvSpPr>
        <p:spPr>
          <a:xfrm>
            <a:off x="6768020" y="1128579"/>
            <a:ext cx="1561863" cy="379015"/>
          </a:xfrm>
          <a:prstGeom prst="rect">
            <a:avLst/>
          </a:prstGeom>
        </p:spPr>
        <p:txBody>
          <a:bodyPr wrap="square">
            <a:spAutoFit/>
          </a:bodyPr>
          <a:lstStyle/>
          <a:p>
            <a:pPr algn="ctr">
              <a:lnSpc>
                <a:spcPct val="150000"/>
              </a:lnSpc>
            </a:pPr>
            <a:r>
              <a:rPr lang="ja-JP" altLang="en-US" sz="1400" b="1">
                <a:solidFill>
                  <a:srgbClr val="1B2024"/>
                </a:solidFill>
                <a:latin typeface="Hiragino Sans W7" panose="020B0400000000000000" pitchFamily="34" charset="-128"/>
                <a:ea typeface="Hiragino Sans W7" panose="020B0400000000000000" pitchFamily="34" charset="-128"/>
              </a:rPr>
              <a:t>ブランド購入度</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33" name="正方形/長方形 32">
            <a:extLst>
              <a:ext uri="{FF2B5EF4-FFF2-40B4-BE49-F238E27FC236}">
                <a16:creationId xmlns:a16="http://schemas.microsoft.com/office/drawing/2014/main" id="{CDEB2F51-B97D-2940-8208-AA82808CBC17}"/>
              </a:ext>
            </a:extLst>
          </p:cNvPr>
          <p:cNvSpPr/>
          <p:nvPr/>
        </p:nvSpPr>
        <p:spPr>
          <a:xfrm>
            <a:off x="9814511" y="1137721"/>
            <a:ext cx="1561863" cy="379015"/>
          </a:xfrm>
          <a:prstGeom prst="rect">
            <a:avLst/>
          </a:prstGeom>
        </p:spPr>
        <p:txBody>
          <a:bodyPr wrap="square">
            <a:spAutoFit/>
          </a:bodyPr>
          <a:lstStyle/>
          <a:p>
            <a:pPr algn="ctr">
              <a:lnSpc>
                <a:spcPct val="150000"/>
              </a:lnSpc>
            </a:pPr>
            <a:r>
              <a:rPr lang="ja-JP" altLang="en-US" sz="1400" b="1">
                <a:solidFill>
                  <a:srgbClr val="1B2024"/>
                </a:solidFill>
                <a:latin typeface="Hiragino Sans W7" panose="020B0400000000000000" pitchFamily="34" charset="-128"/>
                <a:ea typeface="Hiragino Sans W7" panose="020B0400000000000000" pitchFamily="34" charset="-128"/>
              </a:rPr>
              <a:t>ブランド推奨度</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34" name="正方形/長方形 33">
            <a:extLst>
              <a:ext uri="{FF2B5EF4-FFF2-40B4-BE49-F238E27FC236}">
                <a16:creationId xmlns:a16="http://schemas.microsoft.com/office/drawing/2014/main" id="{9104DC67-D49B-D64E-B359-28B3F5115A37}"/>
              </a:ext>
            </a:extLst>
          </p:cNvPr>
          <p:cNvSpPr/>
          <p:nvPr/>
        </p:nvSpPr>
        <p:spPr>
          <a:xfrm>
            <a:off x="802717" y="3593156"/>
            <a:ext cx="1561863" cy="379015"/>
          </a:xfrm>
          <a:prstGeom prst="rect">
            <a:avLst/>
          </a:prstGeom>
        </p:spPr>
        <p:txBody>
          <a:bodyPr wrap="square">
            <a:spAutoFit/>
          </a:bodyPr>
          <a:lstStyle/>
          <a:p>
            <a:pPr algn="ctr">
              <a:lnSpc>
                <a:spcPct val="150000"/>
              </a:lnSpc>
            </a:pPr>
            <a:r>
              <a:rPr lang="ja-JP" altLang="en-US" sz="1400" b="1">
                <a:solidFill>
                  <a:srgbClr val="1B2024"/>
                </a:solidFill>
                <a:latin typeface="Hiragino Sans W7" panose="020B0400000000000000" pitchFamily="34" charset="-128"/>
                <a:ea typeface="Hiragino Sans W7" panose="020B0400000000000000" pitchFamily="34" charset="-128"/>
              </a:rPr>
              <a:t>男女比</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35" name="正方形/長方形 34">
            <a:extLst>
              <a:ext uri="{FF2B5EF4-FFF2-40B4-BE49-F238E27FC236}">
                <a16:creationId xmlns:a16="http://schemas.microsoft.com/office/drawing/2014/main" id="{B1EE56F4-92F8-3344-80C4-05555AB32478}"/>
              </a:ext>
            </a:extLst>
          </p:cNvPr>
          <p:cNvSpPr/>
          <p:nvPr/>
        </p:nvSpPr>
        <p:spPr>
          <a:xfrm>
            <a:off x="3869471" y="3602298"/>
            <a:ext cx="1561863" cy="379015"/>
          </a:xfrm>
          <a:prstGeom prst="rect">
            <a:avLst/>
          </a:prstGeom>
        </p:spPr>
        <p:txBody>
          <a:bodyPr wrap="square">
            <a:spAutoFit/>
          </a:bodyPr>
          <a:lstStyle/>
          <a:p>
            <a:pPr algn="ctr">
              <a:lnSpc>
                <a:spcPct val="150000"/>
              </a:lnSpc>
            </a:pPr>
            <a:r>
              <a:rPr lang="ja-JP" altLang="en-US" sz="1400" b="1">
                <a:solidFill>
                  <a:srgbClr val="1B2024"/>
                </a:solidFill>
                <a:latin typeface="Hiragino Sans W7" panose="020B0400000000000000" pitchFamily="34" charset="-128"/>
                <a:ea typeface="Hiragino Sans W7" panose="020B0400000000000000" pitchFamily="34" charset="-128"/>
              </a:rPr>
              <a:t>未婚・既婚</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36" name="正方形/長方形 35">
            <a:extLst>
              <a:ext uri="{FF2B5EF4-FFF2-40B4-BE49-F238E27FC236}">
                <a16:creationId xmlns:a16="http://schemas.microsoft.com/office/drawing/2014/main" id="{DB1ECEEB-066C-CB4B-9F96-6F09F8B3103B}"/>
              </a:ext>
            </a:extLst>
          </p:cNvPr>
          <p:cNvSpPr/>
          <p:nvPr/>
        </p:nvSpPr>
        <p:spPr>
          <a:xfrm>
            <a:off x="6768020" y="3596482"/>
            <a:ext cx="1561863" cy="379015"/>
          </a:xfrm>
          <a:prstGeom prst="rect">
            <a:avLst/>
          </a:prstGeom>
        </p:spPr>
        <p:txBody>
          <a:bodyPr wrap="square">
            <a:spAutoFit/>
          </a:bodyPr>
          <a:lstStyle/>
          <a:p>
            <a:pPr algn="ctr">
              <a:lnSpc>
                <a:spcPct val="150000"/>
              </a:lnSpc>
            </a:pPr>
            <a:r>
              <a:rPr lang="ja-JP" altLang="en-US" sz="1400" b="1">
                <a:solidFill>
                  <a:srgbClr val="1B2024"/>
                </a:solidFill>
                <a:latin typeface="Hiragino Sans W7" panose="020B0400000000000000" pitchFamily="34" charset="-128"/>
                <a:ea typeface="Hiragino Sans W7" panose="020B0400000000000000" pitchFamily="34" charset="-128"/>
              </a:rPr>
              <a:t>職業データ</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sp>
        <p:nvSpPr>
          <p:cNvPr id="37" name="正方形/長方形 36">
            <a:extLst>
              <a:ext uri="{FF2B5EF4-FFF2-40B4-BE49-F238E27FC236}">
                <a16:creationId xmlns:a16="http://schemas.microsoft.com/office/drawing/2014/main" id="{B333D37A-FF92-C54E-88A1-E98A0AF1037F}"/>
              </a:ext>
            </a:extLst>
          </p:cNvPr>
          <p:cNvSpPr/>
          <p:nvPr/>
        </p:nvSpPr>
        <p:spPr>
          <a:xfrm>
            <a:off x="9814511" y="3605624"/>
            <a:ext cx="1561863" cy="380873"/>
          </a:xfrm>
          <a:prstGeom prst="rect">
            <a:avLst/>
          </a:prstGeom>
        </p:spPr>
        <p:txBody>
          <a:bodyPr wrap="square">
            <a:spAutoFit/>
          </a:bodyPr>
          <a:lstStyle/>
          <a:p>
            <a:pPr algn="ctr">
              <a:lnSpc>
                <a:spcPct val="150000"/>
              </a:lnSpc>
            </a:pPr>
            <a:r>
              <a:rPr lang="ja-JP" altLang="en-US" sz="1400" b="1">
                <a:solidFill>
                  <a:srgbClr val="1B2024"/>
                </a:solidFill>
                <a:latin typeface="Hiragino Sans W7" panose="020B0400000000000000" pitchFamily="34" charset="-128"/>
                <a:ea typeface="Hiragino Sans W7" panose="020B0400000000000000" pitchFamily="34" charset="-128"/>
              </a:rPr>
              <a:t>個人・世帯年収</a:t>
            </a:r>
            <a:endParaRPr lang="en-US" altLang="ja-JP" sz="1400" b="1" dirty="0">
              <a:solidFill>
                <a:srgbClr val="1B2024"/>
              </a:solidFill>
              <a:latin typeface="Hiragino Sans W7" panose="020B0400000000000000" pitchFamily="34" charset="-128"/>
              <a:ea typeface="Hiragino Sans W7" panose="020B0400000000000000" pitchFamily="34" charset="-128"/>
            </a:endParaRPr>
          </a:p>
        </p:txBody>
      </p:sp>
      <p:graphicFrame>
        <p:nvGraphicFramePr>
          <p:cNvPr id="43" name="グラフ 42">
            <a:extLst>
              <a:ext uri="{FF2B5EF4-FFF2-40B4-BE49-F238E27FC236}">
                <a16:creationId xmlns:a16="http://schemas.microsoft.com/office/drawing/2014/main" id="{C97EFC3B-68F6-F14C-A45C-600CA6E90723}"/>
              </a:ext>
            </a:extLst>
          </p:cNvPr>
          <p:cNvGraphicFramePr/>
          <p:nvPr>
            <p:extLst>
              <p:ext uri="{D42A27DB-BD31-4B8C-83A1-F6EECF244321}">
                <p14:modId xmlns:p14="http://schemas.microsoft.com/office/powerpoint/2010/main" val="1079837828"/>
              </p:ext>
            </p:extLst>
          </p:nvPr>
        </p:nvGraphicFramePr>
        <p:xfrm>
          <a:off x="404916" y="1645052"/>
          <a:ext cx="2530824" cy="16324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7" name="グラフ 46">
            <a:extLst>
              <a:ext uri="{FF2B5EF4-FFF2-40B4-BE49-F238E27FC236}">
                <a16:creationId xmlns:a16="http://schemas.microsoft.com/office/drawing/2014/main" id="{4E700770-F5DE-274D-938C-55DA4510ABF1}"/>
              </a:ext>
            </a:extLst>
          </p:cNvPr>
          <p:cNvGraphicFramePr/>
          <p:nvPr>
            <p:extLst>
              <p:ext uri="{D42A27DB-BD31-4B8C-83A1-F6EECF244321}">
                <p14:modId xmlns:p14="http://schemas.microsoft.com/office/powerpoint/2010/main" val="1743722940"/>
              </p:ext>
            </p:extLst>
          </p:nvPr>
        </p:nvGraphicFramePr>
        <p:xfrm>
          <a:off x="6297566" y="1607981"/>
          <a:ext cx="2621244" cy="16647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グラフ 47">
            <a:extLst>
              <a:ext uri="{FF2B5EF4-FFF2-40B4-BE49-F238E27FC236}">
                <a16:creationId xmlns:a16="http://schemas.microsoft.com/office/drawing/2014/main" id="{6E8A7378-45A2-DC47-ADDA-214C40559D50}"/>
              </a:ext>
            </a:extLst>
          </p:cNvPr>
          <p:cNvGraphicFramePr/>
          <p:nvPr>
            <p:extLst>
              <p:ext uri="{D42A27DB-BD31-4B8C-83A1-F6EECF244321}">
                <p14:modId xmlns:p14="http://schemas.microsoft.com/office/powerpoint/2010/main" val="2400653613"/>
              </p:ext>
            </p:extLst>
          </p:nvPr>
        </p:nvGraphicFramePr>
        <p:xfrm>
          <a:off x="3408387" y="1607981"/>
          <a:ext cx="2493161" cy="16738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9" name="グラフ 48">
            <a:extLst>
              <a:ext uri="{FF2B5EF4-FFF2-40B4-BE49-F238E27FC236}">
                <a16:creationId xmlns:a16="http://schemas.microsoft.com/office/drawing/2014/main" id="{F5C7C9D3-A3ED-D04E-A6DD-9E2D2748899C}"/>
              </a:ext>
            </a:extLst>
          </p:cNvPr>
          <p:cNvGraphicFramePr/>
          <p:nvPr>
            <p:extLst>
              <p:ext uri="{D42A27DB-BD31-4B8C-83A1-F6EECF244321}">
                <p14:modId xmlns:p14="http://schemas.microsoft.com/office/powerpoint/2010/main" val="2809972517"/>
              </p:ext>
            </p:extLst>
          </p:nvPr>
        </p:nvGraphicFramePr>
        <p:xfrm>
          <a:off x="9348267" y="1607981"/>
          <a:ext cx="2562765" cy="17044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0" name="グラフ 49">
            <a:extLst>
              <a:ext uri="{FF2B5EF4-FFF2-40B4-BE49-F238E27FC236}">
                <a16:creationId xmlns:a16="http://schemas.microsoft.com/office/drawing/2014/main" id="{3D1E43D2-D6A9-CB4D-AC4F-2D5ECCB17238}"/>
              </a:ext>
            </a:extLst>
          </p:cNvPr>
          <p:cNvGraphicFramePr/>
          <p:nvPr>
            <p:extLst>
              <p:ext uri="{D42A27DB-BD31-4B8C-83A1-F6EECF244321}">
                <p14:modId xmlns:p14="http://schemas.microsoft.com/office/powerpoint/2010/main" val="3774506735"/>
              </p:ext>
            </p:extLst>
          </p:nvPr>
        </p:nvGraphicFramePr>
        <p:xfrm>
          <a:off x="475486" y="4192803"/>
          <a:ext cx="2559488" cy="156687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1" name="グラフ 50">
            <a:extLst>
              <a:ext uri="{FF2B5EF4-FFF2-40B4-BE49-F238E27FC236}">
                <a16:creationId xmlns:a16="http://schemas.microsoft.com/office/drawing/2014/main" id="{D7EEEB0A-9849-7743-9052-C34EC5049521}"/>
              </a:ext>
            </a:extLst>
          </p:cNvPr>
          <p:cNvGraphicFramePr/>
          <p:nvPr>
            <p:extLst>
              <p:ext uri="{D42A27DB-BD31-4B8C-83A1-F6EECF244321}">
                <p14:modId xmlns:p14="http://schemas.microsoft.com/office/powerpoint/2010/main" val="2712808422"/>
              </p:ext>
            </p:extLst>
          </p:nvPr>
        </p:nvGraphicFramePr>
        <p:xfrm>
          <a:off x="3440162" y="4192804"/>
          <a:ext cx="2803798" cy="153080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2" name="グラフ 51">
            <a:extLst>
              <a:ext uri="{FF2B5EF4-FFF2-40B4-BE49-F238E27FC236}">
                <a16:creationId xmlns:a16="http://schemas.microsoft.com/office/drawing/2014/main" id="{E531C852-FC0B-7544-8940-2C80CC481597}"/>
              </a:ext>
            </a:extLst>
          </p:cNvPr>
          <p:cNvGraphicFramePr/>
          <p:nvPr>
            <p:extLst>
              <p:ext uri="{D42A27DB-BD31-4B8C-83A1-F6EECF244321}">
                <p14:modId xmlns:p14="http://schemas.microsoft.com/office/powerpoint/2010/main" val="335504971"/>
              </p:ext>
            </p:extLst>
          </p:nvPr>
        </p:nvGraphicFramePr>
        <p:xfrm>
          <a:off x="6310968" y="4087058"/>
          <a:ext cx="2551569" cy="17422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3" name="グラフ 52">
            <a:extLst>
              <a:ext uri="{FF2B5EF4-FFF2-40B4-BE49-F238E27FC236}">
                <a16:creationId xmlns:a16="http://schemas.microsoft.com/office/drawing/2014/main" id="{5A0789B1-E53A-6040-A7BF-700503CDE60F}"/>
              </a:ext>
            </a:extLst>
          </p:cNvPr>
          <p:cNvGraphicFramePr/>
          <p:nvPr>
            <p:extLst>
              <p:ext uri="{D42A27DB-BD31-4B8C-83A1-F6EECF244321}">
                <p14:modId xmlns:p14="http://schemas.microsoft.com/office/powerpoint/2010/main" val="2171623929"/>
              </p:ext>
            </p:extLst>
          </p:nvPr>
        </p:nvGraphicFramePr>
        <p:xfrm>
          <a:off x="9190790" y="4063493"/>
          <a:ext cx="2660409" cy="1696182"/>
        </p:xfrm>
        <a:graphic>
          <a:graphicData uri="http://schemas.openxmlformats.org/drawingml/2006/chart">
            <c:chart xmlns:c="http://schemas.openxmlformats.org/drawingml/2006/chart" xmlns:r="http://schemas.openxmlformats.org/officeDocument/2006/relationships" r:id="rId11"/>
          </a:graphicData>
        </a:graphic>
      </p:graphicFrame>
      <p:pic>
        <p:nvPicPr>
          <p:cNvPr id="38" name="図 37">
            <a:extLst>
              <a:ext uri="{FF2B5EF4-FFF2-40B4-BE49-F238E27FC236}">
                <a16:creationId xmlns:a16="http://schemas.microsoft.com/office/drawing/2014/main" id="{1030DB62-2A21-E141-9219-CB8886105E1E}"/>
              </a:ext>
            </a:extLst>
          </p:cNvPr>
          <p:cNvPicPr>
            <a:picLocks noChangeAspect="1"/>
          </p:cNvPicPr>
          <p:nvPr/>
        </p:nvPicPr>
        <p:blipFill rotWithShape="1">
          <a:blip r:embed="rId12"/>
          <a:srcRect l="16543" t="-12374" r="31644" b="1"/>
          <a:stretch/>
        </p:blipFill>
        <p:spPr>
          <a:xfrm>
            <a:off x="2185059" y="5989320"/>
            <a:ext cx="6075021" cy="734709"/>
          </a:xfrm>
          <a:prstGeom prst="rect">
            <a:avLst/>
          </a:prstGeom>
        </p:spPr>
      </p:pic>
      <p:pic>
        <p:nvPicPr>
          <p:cNvPr id="40" name="図 39">
            <a:extLst>
              <a:ext uri="{FF2B5EF4-FFF2-40B4-BE49-F238E27FC236}">
                <a16:creationId xmlns:a16="http://schemas.microsoft.com/office/drawing/2014/main" id="{5E2BD6AC-D6F0-1340-81FC-3F517C8A63E7}"/>
              </a:ext>
            </a:extLst>
          </p:cNvPr>
          <p:cNvPicPr>
            <a:picLocks noChangeAspect="1"/>
          </p:cNvPicPr>
          <p:nvPr/>
        </p:nvPicPr>
        <p:blipFill>
          <a:blip r:embed="rId13"/>
          <a:stretch>
            <a:fillRect/>
          </a:stretch>
        </p:blipFill>
        <p:spPr>
          <a:xfrm>
            <a:off x="270809" y="6373248"/>
            <a:ext cx="1647513" cy="357371"/>
          </a:xfrm>
          <a:prstGeom prst="rect">
            <a:avLst/>
          </a:prstGeom>
        </p:spPr>
      </p:pic>
      <p:sp>
        <p:nvSpPr>
          <p:cNvPr id="41" name="正方形/長方形 40">
            <a:extLst>
              <a:ext uri="{FF2B5EF4-FFF2-40B4-BE49-F238E27FC236}">
                <a16:creationId xmlns:a16="http://schemas.microsoft.com/office/drawing/2014/main" id="{A4A4BF89-E505-BE45-A4A3-5B31928F3DDD}"/>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42" name="図 41">
            <a:extLst>
              <a:ext uri="{FF2B5EF4-FFF2-40B4-BE49-F238E27FC236}">
                <a16:creationId xmlns:a16="http://schemas.microsoft.com/office/drawing/2014/main" id="{EDFCFA62-2776-C142-A3AD-E33B66E0BCA4}"/>
              </a:ext>
            </a:extLst>
          </p:cNvPr>
          <p:cNvPicPr>
            <a:picLocks noChangeAspect="1"/>
          </p:cNvPicPr>
          <p:nvPr/>
        </p:nvPicPr>
        <p:blipFill rotWithShape="1">
          <a:blip r:embed="rId12"/>
          <a:srcRect l="89802" t="-7712"/>
          <a:stretch/>
        </p:blipFill>
        <p:spPr>
          <a:xfrm>
            <a:off x="10774680" y="6019800"/>
            <a:ext cx="1195646" cy="704229"/>
          </a:xfrm>
          <a:prstGeom prst="rect">
            <a:avLst/>
          </a:prstGeom>
        </p:spPr>
      </p:pic>
      <p:sp>
        <p:nvSpPr>
          <p:cNvPr id="44" name="スライド番号プレースホルダ 3">
            <a:extLst>
              <a:ext uri="{FF2B5EF4-FFF2-40B4-BE49-F238E27FC236}">
                <a16:creationId xmlns:a16="http://schemas.microsoft.com/office/drawing/2014/main" id="{0D8EF6E9-37FF-4B4F-A7E5-939304902719}"/>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27</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39" name="正方形/長方形 38">
            <a:extLst>
              <a:ext uri="{FF2B5EF4-FFF2-40B4-BE49-F238E27FC236}">
                <a16:creationId xmlns:a16="http://schemas.microsoft.com/office/drawing/2014/main" id="{837E4E11-05EC-6041-A2D1-7562858018F2}"/>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993109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78B43B0-9469-B248-91D8-93DC16470198}"/>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8715BBC-B7A5-1D45-B706-7C94F2BF3967}"/>
              </a:ext>
            </a:extLst>
          </p:cNvPr>
          <p:cNvPicPr>
            <a:picLocks noChangeAspect="1"/>
          </p:cNvPicPr>
          <p:nvPr/>
        </p:nvPicPr>
        <p:blipFill>
          <a:blip r:embed="rId2"/>
          <a:stretch>
            <a:fillRect/>
          </a:stretch>
        </p:blipFill>
        <p:spPr>
          <a:xfrm>
            <a:off x="268800" y="251606"/>
            <a:ext cx="5827200" cy="5827200"/>
          </a:xfrm>
          <a:prstGeom prst="rect">
            <a:avLst/>
          </a:prstGeom>
        </p:spPr>
      </p:pic>
      <p:pic>
        <p:nvPicPr>
          <p:cNvPr id="11" name="図 10">
            <a:extLst>
              <a:ext uri="{FF2B5EF4-FFF2-40B4-BE49-F238E27FC236}">
                <a16:creationId xmlns:a16="http://schemas.microsoft.com/office/drawing/2014/main" id="{30B0273B-89D9-2F43-917B-0C92E9D6B7C6}"/>
              </a:ext>
            </a:extLst>
          </p:cNvPr>
          <p:cNvPicPr>
            <a:picLocks noChangeAspect="1"/>
          </p:cNvPicPr>
          <p:nvPr/>
        </p:nvPicPr>
        <p:blipFill>
          <a:blip r:embed="rId3"/>
          <a:stretch>
            <a:fillRect/>
          </a:stretch>
        </p:blipFill>
        <p:spPr>
          <a:xfrm>
            <a:off x="1258920" y="2301257"/>
            <a:ext cx="2487579" cy="61170"/>
          </a:xfrm>
          <a:prstGeom prst="rect">
            <a:avLst/>
          </a:prstGeom>
        </p:spPr>
      </p:pic>
      <p:sp>
        <p:nvSpPr>
          <p:cNvPr id="12" name="正方形/長方形 11">
            <a:extLst>
              <a:ext uri="{FF2B5EF4-FFF2-40B4-BE49-F238E27FC236}">
                <a16:creationId xmlns:a16="http://schemas.microsoft.com/office/drawing/2014/main" id="{C9118DD9-AD3F-8146-A340-1E9A8E83B691}"/>
              </a:ext>
            </a:extLst>
          </p:cNvPr>
          <p:cNvSpPr/>
          <p:nvPr/>
        </p:nvSpPr>
        <p:spPr>
          <a:xfrm>
            <a:off x="1180821" y="1761320"/>
            <a:ext cx="2695699" cy="500843"/>
          </a:xfrm>
          <a:prstGeom prst="rect">
            <a:avLst/>
          </a:prstGeom>
        </p:spPr>
        <p:txBody>
          <a:bodyPr wrap="square">
            <a:spAutoFit/>
          </a:bodyPr>
          <a:lstStyle/>
          <a:p>
            <a:pPr>
              <a:lnSpc>
                <a:spcPct val="150000"/>
              </a:lnSpc>
            </a:pPr>
            <a:r>
              <a:rPr lang="en-US" altLang="ja-JP" sz="2000" b="1" dirty="0">
                <a:solidFill>
                  <a:schemeClr val="bg1"/>
                </a:solidFill>
                <a:effectLst/>
                <a:latin typeface="Hiragino Sans W6" panose="020B0400000000000000" pitchFamily="34" charset="-128"/>
                <a:ea typeface="Hiragino Sans W6" panose="020B0400000000000000" pitchFamily="34" charset="-128"/>
              </a:rPr>
              <a:t>ABOUT AD MENU</a:t>
            </a:r>
            <a:endParaRPr lang="en-US" altLang="ja-JP" sz="2000" dirty="0">
              <a:solidFill>
                <a:schemeClr val="bg1"/>
              </a:solidFill>
              <a:effectLst/>
              <a:latin typeface="Hiragino Sans W2" panose="020B0300000000000000" pitchFamily="34" charset="-128"/>
              <a:ea typeface="Hiragino Sans W2" panose="020B0300000000000000" pitchFamily="34" charset="-128"/>
            </a:endParaRPr>
          </a:p>
        </p:txBody>
      </p:sp>
      <p:pic>
        <p:nvPicPr>
          <p:cNvPr id="17" name="図 16">
            <a:extLst>
              <a:ext uri="{FF2B5EF4-FFF2-40B4-BE49-F238E27FC236}">
                <a16:creationId xmlns:a16="http://schemas.microsoft.com/office/drawing/2014/main" id="{DD2AC265-9270-7B43-9F2B-799C32A9E620}"/>
              </a:ext>
            </a:extLst>
          </p:cNvPr>
          <p:cNvPicPr>
            <a:picLocks noChangeAspect="1"/>
          </p:cNvPicPr>
          <p:nvPr/>
        </p:nvPicPr>
        <p:blipFill rotWithShape="1">
          <a:blip r:embed="rId4"/>
          <a:srcRect l="5627"/>
          <a:stretch/>
        </p:blipFill>
        <p:spPr>
          <a:xfrm>
            <a:off x="1258920" y="2676992"/>
            <a:ext cx="9380248" cy="829392"/>
          </a:xfrm>
          <a:prstGeom prst="rect">
            <a:avLst/>
          </a:prstGeom>
        </p:spPr>
      </p:pic>
      <p:sp>
        <p:nvSpPr>
          <p:cNvPr id="14" name="正方形/長方形 13">
            <a:extLst>
              <a:ext uri="{FF2B5EF4-FFF2-40B4-BE49-F238E27FC236}">
                <a16:creationId xmlns:a16="http://schemas.microsoft.com/office/drawing/2014/main" id="{51C8C5CB-004A-CE42-8FBF-84B86B10EFE7}"/>
              </a:ext>
            </a:extLst>
          </p:cNvPr>
          <p:cNvSpPr/>
          <p:nvPr/>
        </p:nvSpPr>
        <p:spPr>
          <a:xfrm>
            <a:off x="1353369" y="2737745"/>
            <a:ext cx="9804782" cy="707886"/>
          </a:xfrm>
          <a:prstGeom prst="rect">
            <a:avLst/>
          </a:prstGeom>
        </p:spPr>
        <p:txBody>
          <a:bodyPr wrap="square">
            <a:spAutoFit/>
          </a:bodyPr>
          <a:lstStyle/>
          <a:p>
            <a:r>
              <a:rPr lang="ja-JP" altLang="en-US" sz="4000" b="1">
                <a:solidFill>
                  <a:srgbClr val="1B2024"/>
                </a:solidFill>
                <a:latin typeface="Hiragino Sans W6" panose="020B0400000000000000" pitchFamily="34" charset="-128"/>
                <a:ea typeface="Hiragino Sans W6" panose="020B0400000000000000" pitchFamily="34" charset="-128"/>
              </a:rPr>
              <a:t>画面構成</a:t>
            </a:r>
            <a:r>
              <a:rPr lang="en-US" altLang="ja-JP" sz="4000" b="1" dirty="0">
                <a:solidFill>
                  <a:srgbClr val="1B2024"/>
                </a:solidFill>
                <a:latin typeface="Hiragino Sans W6" panose="020B0400000000000000" pitchFamily="34" charset="-128"/>
                <a:ea typeface="Hiragino Sans W6" panose="020B0400000000000000" pitchFamily="34" charset="-128"/>
              </a:rPr>
              <a:t>/</a:t>
            </a:r>
            <a:r>
              <a:rPr lang="ja-JP" altLang="en-US" sz="4000" b="1">
                <a:solidFill>
                  <a:srgbClr val="1B2024"/>
                </a:solidFill>
                <a:latin typeface="Hiragino Sans W6" panose="020B0400000000000000" pitchFamily="34" charset="-128"/>
                <a:ea typeface="Hiragino Sans W6" panose="020B0400000000000000" pitchFamily="34" charset="-128"/>
              </a:rPr>
              <a:t>挙動・広告入稿規定・申込み</a:t>
            </a:r>
          </a:p>
        </p:txBody>
      </p:sp>
      <p:pic>
        <p:nvPicPr>
          <p:cNvPr id="13" name="図 12">
            <a:extLst>
              <a:ext uri="{FF2B5EF4-FFF2-40B4-BE49-F238E27FC236}">
                <a16:creationId xmlns:a16="http://schemas.microsoft.com/office/drawing/2014/main" id="{8E559E62-3C71-7F44-8DC4-B93747CF4B15}"/>
              </a:ext>
            </a:extLst>
          </p:cNvPr>
          <p:cNvPicPr>
            <a:picLocks noChangeAspect="1"/>
          </p:cNvPicPr>
          <p:nvPr/>
        </p:nvPicPr>
        <p:blipFill rotWithShape="1">
          <a:blip r:embed="rId5"/>
          <a:srcRect l="16543" t="-12374" r="31644" b="1"/>
          <a:stretch/>
        </p:blipFill>
        <p:spPr>
          <a:xfrm>
            <a:off x="2185059" y="5989320"/>
            <a:ext cx="6075021" cy="734709"/>
          </a:xfrm>
          <a:prstGeom prst="rect">
            <a:avLst/>
          </a:prstGeom>
        </p:spPr>
      </p:pic>
      <p:pic>
        <p:nvPicPr>
          <p:cNvPr id="19" name="図 18">
            <a:extLst>
              <a:ext uri="{FF2B5EF4-FFF2-40B4-BE49-F238E27FC236}">
                <a16:creationId xmlns:a16="http://schemas.microsoft.com/office/drawing/2014/main" id="{AE711F78-F0F6-B04A-9896-6200F3C38ED1}"/>
              </a:ext>
            </a:extLst>
          </p:cNvPr>
          <p:cNvPicPr>
            <a:picLocks noChangeAspect="1"/>
          </p:cNvPicPr>
          <p:nvPr/>
        </p:nvPicPr>
        <p:blipFill>
          <a:blip r:embed="rId6"/>
          <a:stretch>
            <a:fillRect/>
          </a:stretch>
        </p:blipFill>
        <p:spPr>
          <a:xfrm>
            <a:off x="270809" y="6373248"/>
            <a:ext cx="1647513" cy="357371"/>
          </a:xfrm>
          <a:prstGeom prst="rect">
            <a:avLst/>
          </a:prstGeom>
        </p:spPr>
      </p:pic>
      <p:sp>
        <p:nvSpPr>
          <p:cNvPr id="20" name="正方形/長方形 19">
            <a:extLst>
              <a:ext uri="{FF2B5EF4-FFF2-40B4-BE49-F238E27FC236}">
                <a16:creationId xmlns:a16="http://schemas.microsoft.com/office/drawing/2014/main" id="{E5D79616-335F-424B-B245-0A7D8CAF072A}"/>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1" name="図 20">
            <a:extLst>
              <a:ext uri="{FF2B5EF4-FFF2-40B4-BE49-F238E27FC236}">
                <a16:creationId xmlns:a16="http://schemas.microsoft.com/office/drawing/2014/main" id="{524360CA-4444-D048-8B67-1C6923A1F7FB}"/>
              </a:ext>
            </a:extLst>
          </p:cNvPr>
          <p:cNvPicPr>
            <a:picLocks noChangeAspect="1"/>
          </p:cNvPicPr>
          <p:nvPr/>
        </p:nvPicPr>
        <p:blipFill rotWithShape="1">
          <a:blip r:embed="rId5"/>
          <a:srcRect l="89802" t="-7712"/>
          <a:stretch/>
        </p:blipFill>
        <p:spPr>
          <a:xfrm>
            <a:off x="10774680" y="6019800"/>
            <a:ext cx="1195646" cy="704229"/>
          </a:xfrm>
          <a:prstGeom prst="rect">
            <a:avLst/>
          </a:prstGeom>
        </p:spPr>
      </p:pic>
      <p:sp>
        <p:nvSpPr>
          <p:cNvPr id="22" name="スライド番号プレースホルダ 3">
            <a:extLst>
              <a:ext uri="{FF2B5EF4-FFF2-40B4-BE49-F238E27FC236}">
                <a16:creationId xmlns:a16="http://schemas.microsoft.com/office/drawing/2014/main" id="{81E7D8CB-094B-B240-A1DA-1875B1BEB6CD}"/>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28</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16" name="正方形/長方形 15">
            <a:extLst>
              <a:ext uri="{FF2B5EF4-FFF2-40B4-BE49-F238E27FC236}">
                <a16:creationId xmlns:a16="http://schemas.microsoft.com/office/drawing/2014/main" id="{93B034FC-DE7E-3049-8275-793AC5400EFE}"/>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1615360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DD72A79-52FA-BC4F-B031-99DD5E44CC36}"/>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屋外, 建物, 市, 大きい が含まれている画像&#10;&#10;自動的に生成された説明">
            <a:extLst>
              <a:ext uri="{FF2B5EF4-FFF2-40B4-BE49-F238E27FC236}">
                <a16:creationId xmlns:a16="http://schemas.microsoft.com/office/drawing/2014/main" id="{CE9849CE-862F-7844-9AC7-0601B96E6F63}"/>
              </a:ext>
            </a:extLst>
          </p:cNvPr>
          <p:cNvPicPr>
            <a:picLocks noChangeAspect="1"/>
          </p:cNvPicPr>
          <p:nvPr/>
        </p:nvPicPr>
        <p:blipFill>
          <a:blip r:embed="rId2"/>
          <a:stretch>
            <a:fillRect/>
          </a:stretch>
        </p:blipFill>
        <p:spPr>
          <a:xfrm>
            <a:off x="336078" y="976417"/>
            <a:ext cx="7518488" cy="4699054"/>
          </a:xfrm>
          <a:prstGeom prst="rect">
            <a:avLst/>
          </a:prstGeom>
        </p:spPr>
      </p:pic>
      <p:pic>
        <p:nvPicPr>
          <p:cNvPr id="10" name="図 9" descr="屋外, 建物, 市, 大きい が含まれている画像&#10;&#10;自動的に生成された説明">
            <a:extLst>
              <a:ext uri="{FF2B5EF4-FFF2-40B4-BE49-F238E27FC236}">
                <a16:creationId xmlns:a16="http://schemas.microsoft.com/office/drawing/2014/main" id="{D47A35E2-59E2-5048-95B4-9C730B6991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90641" y="967906"/>
            <a:ext cx="3496595" cy="2185371"/>
          </a:xfrm>
          <a:prstGeom prst="rect">
            <a:avLst/>
          </a:prstGeom>
        </p:spPr>
      </p:pic>
      <p:pic>
        <p:nvPicPr>
          <p:cNvPr id="13" name="図 12" descr="モニター, 時計, 画面, テレビ が含まれている画像&#10;&#10;自動的に生成された説明">
            <a:extLst>
              <a:ext uri="{FF2B5EF4-FFF2-40B4-BE49-F238E27FC236}">
                <a16:creationId xmlns:a16="http://schemas.microsoft.com/office/drawing/2014/main" id="{75DDAC5E-1BB9-A247-AAF4-A35321D72599}"/>
              </a:ext>
            </a:extLst>
          </p:cNvPr>
          <p:cNvPicPr>
            <a:picLocks noChangeAspect="1"/>
          </p:cNvPicPr>
          <p:nvPr/>
        </p:nvPicPr>
        <p:blipFill>
          <a:blip r:embed="rId4"/>
          <a:stretch>
            <a:fillRect/>
          </a:stretch>
        </p:blipFill>
        <p:spPr>
          <a:xfrm>
            <a:off x="8188340" y="3475867"/>
            <a:ext cx="3496595" cy="2185371"/>
          </a:xfrm>
          <a:prstGeom prst="rect">
            <a:avLst/>
          </a:prstGeom>
        </p:spPr>
      </p:pic>
      <p:pic>
        <p:nvPicPr>
          <p:cNvPr id="5" name="図 4">
            <a:extLst>
              <a:ext uri="{FF2B5EF4-FFF2-40B4-BE49-F238E27FC236}">
                <a16:creationId xmlns:a16="http://schemas.microsoft.com/office/drawing/2014/main" id="{AA5FBE73-F7A1-3048-B2D7-55C4FC19F88B}"/>
              </a:ext>
            </a:extLst>
          </p:cNvPr>
          <p:cNvPicPr>
            <a:picLocks noChangeAspect="1"/>
          </p:cNvPicPr>
          <p:nvPr/>
        </p:nvPicPr>
        <p:blipFill>
          <a:blip r:embed="rId5"/>
          <a:stretch>
            <a:fillRect/>
          </a:stretch>
        </p:blipFill>
        <p:spPr>
          <a:xfrm>
            <a:off x="179558" y="157721"/>
            <a:ext cx="2248192" cy="709955"/>
          </a:xfrm>
          <a:prstGeom prst="rect">
            <a:avLst/>
          </a:prstGeom>
        </p:spPr>
      </p:pic>
      <p:sp>
        <p:nvSpPr>
          <p:cNvPr id="6" name="正方形/長方形 5">
            <a:extLst>
              <a:ext uri="{FF2B5EF4-FFF2-40B4-BE49-F238E27FC236}">
                <a16:creationId xmlns:a16="http://schemas.microsoft.com/office/drawing/2014/main" id="{F1C2A6FA-31C3-6E42-B6EF-BD8759D0E781}"/>
              </a:ext>
            </a:extLst>
          </p:cNvPr>
          <p:cNvSpPr/>
          <p:nvPr/>
        </p:nvSpPr>
        <p:spPr>
          <a:xfrm>
            <a:off x="296734"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画面構成・動作仕様</a:t>
            </a:r>
          </a:p>
        </p:txBody>
      </p:sp>
      <p:sp>
        <p:nvSpPr>
          <p:cNvPr id="51" name="正方形/長方形 50">
            <a:extLst>
              <a:ext uri="{FF2B5EF4-FFF2-40B4-BE49-F238E27FC236}">
                <a16:creationId xmlns:a16="http://schemas.microsoft.com/office/drawing/2014/main" id="{0F9C166E-EBDC-4F44-994A-8A48333AE4F3}"/>
              </a:ext>
            </a:extLst>
          </p:cNvPr>
          <p:cNvSpPr/>
          <p:nvPr/>
        </p:nvSpPr>
        <p:spPr>
          <a:xfrm>
            <a:off x="247339" y="5730877"/>
            <a:ext cx="7095925" cy="461665"/>
          </a:xfrm>
          <a:prstGeom prst="rect">
            <a:avLst/>
          </a:prstGeom>
        </p:spPr>
        <p:txBody>
          <a:bodyPr wrap="square">
            <a:spAutoFit/>
          </a:bodyPr>
          <a:lstStyle/>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画面表示をタップすると、サイネージ放映が終了致します。再度画面表示ボタンをタップする事で停止箇所から放映致します。</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音量調整ボタンをタップすると、サイネージ音声が無音となります。再度音量調整ボタンをタップする事で、音声有りで放映致します。</a:t>
            </a:r>
            <a:endParaRPr lang="en-US" altLang="ja-JP" sz="800" dirty="0">
              <a:solidFill>
                <a:srgbClr val="1B2024"/>
              </a:solidFill>
              <a:latin typeface="Hiragino Sans W3" panose="020B0300000000000000" pitchFamily="34" charset="-128"/>
              <a:ea typeface="Hiragino Sans W3" panose="020B0300000000000000" pitchFamily="34" charset="-128"/>
            </a:endParaRPr>
          </a:p>
          <a:p>
            <a:r>
              <a:rPr lang="en-US" altLang="ja-JP" sz="800" dirty="0">
                <a:solidFill>
                  <a:srgbClr val="1B2024"/>
                </a:solidFill>
                <a:latin typeface="Hiragino Sans W3" panose="020B0300000000000000" pitchFamily="34" charset="-128"/>
                <a:ea typeface="Hiragino Sans W3" panose="020B0300000000000000" pitchFamily="34" charset="-128"/>
              </a:rPr>
              <a:t>※</a:t>
            </a:r>
            <a:r>
              <a:rPr lang="ja-JP" altLang="en-US" sz="800">
                <a:solidFill>
                  <a:srgbClr val="1B2024"/>
                </a:solidFill>
                <a:latin typeface="Hiragino Sans W3" panose="020B0300000000000000" pitchFamily="34" charset="-128"/>
                <a:ea typeface="Hiragino Sans W3" panose="020B0300000000000000" pitchFamily="34" charset="-128"/>
              </a:rPr>
              <a:t>各種ボタンををタップすると、放映内容が一時停止となり、画面タップにより停止時点から映像が再生されます。</a:t>
            </a:r>
            <a:endParaRPr lang="en-US" altLang="ja-JP" sz="800" dirty="0">
              <a:solidFill>
                <a:srgbClr val="1B2024"/>
              </a:solidFill>
              <a:latin typeface="Hiragino Sans W3" panose="020B0300000000000000" pitchFamily="34" charset="-128"/>
              <a:ea typeface="Hiragino Sans W3" panose="020B0300000000000000" pitchFamily="34" charset="-128"/>
            </a:endParaRPr>
          </a:p>
        </p:txBody>
      </p:sp>
      <p:pic>
        <p:nvPicPr>
          <p:cNvPr id="57" name="図 56">
            <a:extLst>
              <a:ext uri="{FF2B5EF4-FFF2-40B4-BE49-F238E27FC236}">
                <a16:creationId xmlns:a16="http://schemas.microsoft.com/office/drawing/2014/main" id="{4B832EEB-8E90-5E40-8B22-54C98423AADA}"/>
              </a:ext>
            </a:extLst>
          </p:cNvPr>
          <p:cNvPicPr>
            <a:picLocks noChangeAspect="1"/>
          </p:cNvPicPr>
          <p:nvPr/>
        </p:nvPicPr>
        <p:blipFill rotWithShape="1">
          <a:blip r:embed="rId6"/>
          <a:srcRect l="5627"/>
          <a:stretch/>
        </p:blipFill>
        <p:spPr>
          <a:xfrm>
            <a:off x="465198" y="1122745"/>
            <a:ext cx="2078132" cy="264269"/>
          </a:xfrm>
          <a:prstGeom prst="rect">
            <a:avLst/>
          </a:prstGeom>
        </p:spPr>
      </p:pic>
      <p:sp>
        <p:nvSpPr>
          <p:cNvPr id="58" name="テキスト ボックス 57">
            <a:extLst>
              <a:ext uri="{FF2B5EF4-FFF2-40B4-BE49-F238E27FC236}">
                <a16:creationId xmlns:a16="http://schemas.microsoft.com/office/drawing/2014/main" id="{CDD9E35C-AF3A-7942-A172-D78ACD2E26D8}"/>
              </a:ext>
            </a:extLst>
          </p:cNvPr>
          <p:cNvSpPr txBox="1"/>
          <p:nvPr/>
        </p:nvSpPr>
        <p:spPr>
          <a:xfrm>
            <a:off x="495307" y="1118013"/>
            <a:ext cx="2048023" cy="261610"/>
          </a:xfrm>
          <a:prstGeom prst="rect">
            <a:avLst/>
          </a:prstGeom>
          <a:noFill/>
          <a:effectLst/>
        </p:spPr>
        <p:txBody>
          <a:bodyPr wrap="square" rtlCol="0">
            <a:spAutoFit/>
          </a:bodyPr>
          <a:lstStyle/>
          <a:p>
            <a:r>
              <a:rPr lang="ja-JP" altLang="en-US" sz="1100">
                <a:solidFill>
                  <a:srgbClr val="1B2024"/>
                </a:solidFill>
                <a:latin typeface="Hiragino Sans W5" panose="020B0400000000000000" pitchFamily="34" charset="-128"/>
                <a:ea typeface="Hiragino Sans W5" panose="020B0400000000000000" pitchFamily="34" charset="-128"/>
              </a:rPr>
              <a:t>クリエイティブ横幅</a:t>
            </a:r>
            <a:r>
              <a:rPr lang="en-US" altLang="ja-JP" sz="1100" dirty="0">
                <a:solidFill>
                  <a:srgbClr val="1B2024"/>
                </a:solidFill>
                <a:latin typeface="Hiragino Sans W5" panose="020B0400000000000000" pitchFamily="34" charset="-128"/>
                <a:ea typeface="Hiragino Sans W5" panose="020B0400000000000000" pitchFamily="34" charset="-128"/>
              </a:rPr>
              <a:t>1280px</a:t>
            </a:r>
          </a:p>
        </p:txBody>
      </p:sp>
      <p:pic>
        <p:nvPicPr>
          <p:cNvPr id="59" name="図 58">
            <a:extLst>
              <a:ext uri="{FF2B5EF4-FFF2-40B4-BE49-F238E27FC236}">
                <a16:creationId xmlns:a16="http://schemas.microsoft.com/office/drawing/2014/main" id="{B21438C4-930C-AD42-8AEA-80C2878681C7}"/>
              </a:ext>
            </a:extLst>
          </p:cNvPr>
          <p:cNvPicPr>
            <a:picLocks noChangeAspect="1"/>
          </p:cNvPicPr>
          <p:nvPr/>
        </p:nvPicPr>
        <p:blipFill rotWithShape="1">
          <a:blip r:embed="rId6"/>
          <a:srcRect l="5627"/>
          <a:stretch/>
        </p:blipFill>
        <p:spPr>
          <a:xfrm>
            <a:off x="5687972" y="4782234"/>
            <a:ext cx="2078132" cy="264269"/>
          </a:xfrm>
          <a:prstGeom prst="rect">
            <a:avLst/>
          </a:prstGeom>
        </p:spPr>
      </p:pic>
      <p:sp>
        <p:nvSpPr>
          <p:cNvPr id="60" name="テキスト ボックス 59">
            <a:extLst>
              <a:ext uri="{FF2B5EF4-FFF2-40B4-BE49-F238E27FC236}">
                <a16:creationId xmlns:a16="http://schemas.microsoft.com/office/drawing/2014/main" id="{7F38A829-929D-004A-9A07-1ED9CCEF000A}"/>
              </a:ext>
            </a:extLst>
          </p:cNvPr>
          <p:cNvSpPr txBox="1"/>
          <p:nvPr/>
        </p:nvSpPr>
        <p:spPr>
          <a:xfrm>
            <a:off x="5718081" y="4777502"/>
            <a:ext cx="2656816" cy="261610"/>
          </a:xfrm>
          <a:prstGeom prst="rect">
            <a:avLst/>
          </a:prstGeom>
          <a:noFill/>
          <a:effectLst/>
        </p:spPr>
        <p:txBody>
          <a:bodyPr wrap="square" rtlCol="0">
            <a:spAutoFit/>
          </a:bodyPr>
          <a:lstStyle/>
          <a:p>
            <a:r>
              <a:rPr lang="ja-JP" altLang="en-US" sz="1100">
                <a:solidFill>
                  <a:srgbClr val="1B2024"/>
                </a:solidFill>
                <a:latin typeface="Hiragino Sans W5" panose="020B0400000000000000" pitchFamily="34" charset="-128"/>
                <a:ea typeface="Hiragino Sans W5" panose="020B0400000000000000" pitchFamily="34" charset="-128"/>
              </a:rPr>
              <a:t>クリエイティブ縦幅</a:t>
            </a:r>
            <a:r>
              <a:rPr lang="en-US" altLang="ja-JP" sz="1100" dirty="0">
                <a:solidFill>
                  <a:srgbClr val="1B2024"/>
                </a:solidFill>
                <a:latin typeface="Hiragino Sans W5" panose="020B0400000000000000" pitchFamily="34" charset="-128"/>
                <a:ea typeface="Hiragino Sans W5" panose="020B0400000000000000" pitchFamily="34" charset="-128"/>
              </a:rPr>
              <a:t> 720px</a:t>
            </a:r>
          </a:p>
        </p:txBody>
      </p:sp>
      <p:pic>
        <p:nvPicPr>
          <p:cNvPr id="16" name="図 15">
            <a:extLst>
              <a:ext uri="{FF2B5EF4-FFF2-40B4-BE49-F238E27FC236}">
                <a16:creationId xmlns:a16="http://schemas.microsoft.com/office/drawing/2014/main" id="{1F16338C-EB28-974E-823F-34A46919893C}"/>
              </a:ext>
            </a:extLst>
          </p:cNvPr>
          <p:cNvPicPr>
            <a:picLocks noChangeAspect="1"/>
          </p:cNvPicPr>
          <p:nvPr/>
        </p:nvPicPr>
        <p:blipFill rotWithShape="1">
          <a:blip r:embed="rId7"/>
          <a:srcRect l="16543" t="-12374" r="31644" b="1"/>
          <a:stretch/>
        </p:blipFill>
        <p:spPr>
          <a:xfrm>
            <a:off x="2185059" y="5989320"/>
            <a:ext cx="6075021" cy="734709"/>
          </a:xfrm>
          <a:prstGeom prst="rect">
            <a:avLst/>
          </a:prstGeom>
        </p:spPr>
      </p:pic>
      <p:pic>
        <p:nvPicPr>
          <p:cNvPr id="18" name="図 17">
            <a:extLst>
              <a:ext uri="{FF2B5EF4-FFF2-40B4-BE49-F238E27FC236}">
                <a16:creationId xmlns:a16="http://schemas.microsoft.com/office/drawing/2014/main" id="{8E8FAFE2-600D-514D-A958-E3043A559676}"/>
              </a:ext>
            </a:extLst>
          </p:cNvPr>
          <p:cNvPicPr>
            <a:picLocks noChangeAspect="1"/>
          </p:cNvPicPr>
          <p:nvPr/>
        </p:nvPicPr>
        <p:blipFill>
          <a:blip r:embed="rId8"/>
          <a:stretch>
            <a:fillRect/>
          </a:stretch>
        </p:blipFill>
        <p:spPr>
          <a:xfrm>
            <a:off x="270809" y="6373248"/>
            <a:ext cx="1647513" cy="357371"/>
          </a:xfrm>
          <a:prstGeom prst="rect">
            <a:avLst/>
          </a:prstGeom>
        </p:spPr>
      </p:pic>
      <p:sp>
        <p:nvSpPr>
          <p:cNvPr id="19" name="正方形/長方形 18">
            <a:extLst>
              <a:ext uri="{FF2B5EF4-FFF2-40B4-BE49-F238E27FC236}">
                <a16:creationId xmlns:a16="http://schemas.microsoft.com/office/drawing/2014/main" id="{36BC0773-6933-4946-8588-40A9DC9C8AB8}"/>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0" name="図 19">
            <a:extLst>
              <a:ext uri="{FF2B5EF4-FFF2-40B4-BE49-F238E27FC236}">
                <a16:creationId xmlns:a16="http://schemas.microsoft.com/office/drawing/2014/main" id="{2B69736B-4DAC-A044-A3C4-9A7FB40CC840}"/>
              </a:ext>
            </a:extLst>
          </p:cNvPr>
          <p:cNvPicPr>
            <a:picLocks noChangeAspect="1"/>
          </p:cNvPicPr>
          <p:nvPr/>
        </p:nvPicPr>
        <p:blipFill rotWithShape="1">
          <a:blip r:embed="rId7"/>
          <a:srcRect l="89802" t="-7712"/>
          <a:stretch/>
        </p:blipFill>
        <p:spPr>
          <a:xfrm>
            <a:off x="10774680" y="6019800"/>
            <a:ext cx="1195646" cy="704229"/>
          </a:xfrm>
          <a:prstGeom prst="rect">
            <a:avLst/>
          </a:prstGeom>
        </p:spPr>
      </p:pic>
      <p:sp>
        <p:nvSpPr>
          <p:cNvPr id="21" name="スライド番号プレースホルダ 3">
            <a:extLst>
              <a:ext uri="{FF2B5EF4-FFF2-40B4-BE49-F238E27FC236}">
                <a16:creationId xmlns:a16="http://schemas.microsoft.com/office/drawing/2014/main" id="{9C28F462-6B77-B548-953C-6ABCD6C26C56}"/>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29</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6" name="テキスト ボックス 25">
            <a:extLst>
              <a:ext uri="{FF2B5EF4-FFF2-40B4-BE49-F238E27FC236}">
                <a16:creationId xmlns:a16="http://schemas.microsoft.com/office/drawing/2014/main" id="{444537A8-CB62-2B46-80C3-68D9606EBE67}"/>
              </a:ext>
            </a:extLst>
          </p:cNvPr>
          <p:cNvSpPr txBox="1"/>
          <p:nvPr/>
        </p:nvSpPr>
        <p:spPr>
          <a:xfrm>
            <a:off x="8155342" y="3193716"/>
            <a:ext cx="3496595" cy="215444"/>
          </a:xfrm>
          <a:prstGeom prst="rect">
            <a:avLst/>
          </a:prstGeom>
          <a:noFill/>
          <a:effectLst/>
        </p:spPr>
        <p:txBody>
          <a:bodyPr wrap="square" rtlCol="0">
            <a:spAutoFit/>
          </a:bodyPr>
          <a:lstStyle/>
          <a:p>
            <a:r>
              <a:rPr lang="en-US" altLang="ja-JP" sz="800" dirty="0">
                <a:solidFill>
                  <a:srgbClr val="1B2024"/>
                </a:solidFill>
                <a:latin typeface="Hiragino Sans W3" panose="020B0300000000000000" pitchFamily="34" charset="-128"/>
                <a:ea typeface="Hiragino Sans W3" panose="020B0300000000000000" pitchFamily="34" charset="-128"/>
              </a:rPr>
              <a:t>A</a:t>
            </a:r>
            <a:r>
              <a:rPr lang="ja-JP" altLang="en-US" sz="800">
                <a:solidFill>
                  <a:srgbClr val="1B2024"/>
                </a:solidFill>
                <a:latin typeface="Hiragino Sans W3" panose="020B0300000000000000" pitchFamily="34" charset="-128"/>
                <a:ea typeface="Hiragino Sans W3" panose="020B0300000000000000" pitchFamily="34" charset="-128"/>
              </a:rPr>
              <a:t>：入稿されたオリジナル詳細説明画像を表示。</a:t>
            </a:r>
            <a:endParaRPr lang="en-US" altLang="ja-JP" sz="800" dirty="0">
              <a:solidFill>
                <a:srgbClr val="1B2024"/>
              </a:solidFill>
              <a:latin typeface="Hiragino Sans W3" panose="020B0300000000000000" pitchFamily="34" charset="-128"/>
              <a:ea typeface="Hiragino Sans W3" panose="020B0300000000000000" pitchFamily="34" charset="-128"/>
            </a:endParaRPr>
          </a:p>
        </p:txBody>
      </p:sp>
      <p:sp>
        <p:nvSpPr>
          <p:cNvPr id="27" name="テキスト ボックス 26">
            <a:extLst>
              <a:ext uri="{FF2B5EF4-FFF2-40B4-BE49-F238E27FC236}">
                <a16:creationId xmlns:a16="http://schemas.microsoft.com/office/drawing/2014/main" id="{E62B1E7C-BC3B-9B4D-B449-F77676303123}"/>
              </a:ext>
            </a:extLst>
          </p:cNvPr>
          <p:cNvSpPr txBox="1"/>
          <p:nvPr/>
        </p:nvSpPr>
        <p:spPr>
          <a:xfrm>
            <a:off x="8133559" y="5711961"/>
            <a:ext cx="3793518" cy="215444"/>
          </a:xfrm>
          <a:prstGeom prst="rect">
            <a:avLst/>
          </a:prstGeom>
          <a:noFill/>
          <a:effectLst/>
        </p:spPr>
        <p:txBody>
          <a:bodyPr wrap="square" rtlCol="0">
            <a:spAutoFit/>
          </a:bodyPr>
          <a:lstStyle/>
          <a:p>
            <a:r>
              <a:rPr lang="en-US" altLang="ja-JP" sz="800" dirty="0">
                <a:solidFill>
                  <a:srgbClr val="1B2024"/>
                </a:solidFill>
                <a:latin typeface="Hiragino Sans W3" panose="020B0300000000000000" pitchFamily="34" charset="-128"/>
                <a:ea typeface="Hiragino Sans W3" panose="020B0300000000000000" pitchFamily="34" charset="-128"/>
              </a:rPr>
              <a:t>B</a:t>
            </a:r>
            <a:r>
              <a:rPr lang="ja-JP" altLang="en-US" sz="800">
                <a:solidFill>
                  <a:srgbClr val="1B2024"/>
                </a:solidFill>
                <a:latin typeface="Hiragino Sans W3" panose="020B0300000000000000" pitchFamily="34" charset="-128"/>
                <a:ea typeface="Hiragino Sans W3" panose="020B0300000000000000" pitchFamily="34" charset="-128"/>
              </a:rPr>
              <a:t>：入稿されたクライアント・サービス名及び</a:t>
            </a:r>
            <a:r>
              <a:rPr lang="en-US" altLang="ja-JP" sz="800" dirty="0">
                <a:solidFill>
                  <a:srgbClr val="1B2024"/>
                </a:solidFill>
                <a:latin typeface="Hiragino Sans W3" panose="020B0300000000000000" pitchFamily="34" charset="-128"/>
                <a:ea typeface="Hiragino Sans W3" panose="020B0300000000000000" pitchFamily="34" charset="-128"/>
              </a:rPr>
              <a:t>URL</a:t>
            </a:r>
            <a:r>
              <a:rPr lang="ja-JP" altLang="en-US" sz="800">
                <a:solidFill>
                  <a:srgbClr val="1B2024"/>
                </a:solidFill>
                <a:latin typeface="Hiragino Sans W3" panose="020B0300000000000000" pitchFamily="34" charset="-128"/>
                <a:ea typeface="Hiragino Sans W3" panose="020B0300000000000000" pitchFamily="34" charset="-128"/>
              </a:rPr>
              <a:t>にて上記画像を自動生成。</a:t>
            </a:r>
            <a:endParaRPr lang="en-US" altLang="ja-JP" sz="800" dirty="0">
              <a:solidFill>
                <a:srgbClr val="1B2024"/>
              </a:solidFill>
              <a:latin typeface="Hiragino Sans W3" panose="020B0300000000000000" pitchFamily="34" charset="-128"/>
              <a:ea typeface="Hiragino Sans W3" panose="020B0300000000000000" pitchFamily="34" charset="-128"/>
            </a:endParaRPr>
          </a:p>
        </p:txBody>
      </p:sp>
      <p:sp>
        <p:nvSpPr>
          <p:cNvPr id="24" name="正方形/長方形 23">
            <a:extLst>
              <a:ext uri="{FF2B5EF4-FFF2-40B4-BE49-F238E27FC236}">
                <a16:creationId xmlns:a16="http://schemas.microsoft.com/office/drawing/2014/main" id="{6F47C861-7E04-0C4A-B8A1-0CE4CD6EB291}"/>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675537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78B43B0-9469-B248-91D8-93DC16470198}"/>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8715BBC-B7A5-1D45-B706-7C94F2BF3967}"/>
              </a:ext>
            </a:extLst>
          </p:cNvPr>
          <p:cNvPicPr>
            <a:picLocks noChangeAspect="1"/>
          </p:cNvPicPr>
          <p:nvPr/>
        </p:nvPicPr>
        <p:blipFill>
          <a:blip r:embed="rId2"/>
          <a:stretch>
            <a:fillRect/>
          </a:stretch>
        </p:blipFill>
        <p:spPr>
          <a:xfrm>
            <a:off x="268800" y="251606"/>
            <a:ext cx="5827200" cy="5827200"/>
          </a:xfrm>
          <a:prstGeom prst="rect">
            <a:avLst/>
          </a:prstGeom>
        </p:spPr>
      </p:pic>
      <p:pic>
        <p:nvPicPr>
          <p:cNvPr id="9" name="図 8">
            <a:extLst>
              <a:ext uri="{FF2B5EF4-FFF2-40B4-BE49-F238E27FC236}">
                <a16:creationId xmlns:a16="http://schemas.microsoft.com/office/drawing/2014/main" id="{8838BAAB-7546-3240-A6EC-A26A8534FCCB}"/>
              </a:ext>
            </a:extLst>
          </p:cNvPr>
          <p:cNvPicPr>
            <a:picLocks noChangeAspect="1"/>
          </p:cNvPicPr>
          <p:nvPr/>
        </p:nvPicPr>
        <p:blipFill rotWithShape="1">
          <a:blip r:embed="rId3"/>
          <a:srcRect l="16543" t="-12374" r="31644" b="1"/>
          <a:stretch/>
        </p:blipFill>
        <p:spPr>
          <a:xfrm>
            <a:off x="2185059" y="5989320"/>
            <a:ext cx="6075021" cy="734709"/>
          </a:xfrm>
          <a:prstGeom prst="rect">
            <a:avLst/>
          </a:prstGeom>
        </p:spPr>
      </p:pic>
      <p:pic>
        <p:nvPicPr>
          <p:cNvPr id="11" name="図 10">
            <a:extLst>
              <a:ext uri="{FF2B5EF4-FFF2-40B4-BE49-F238E27FC236}">
                <a16:creationId xmlns:a16="http://schemas.microsoft.com/office/drawing/2014/main" id="{30B0273B-89D9-2F43-917B-0C92E9D6B7C6}"/>
              </a:ext>
            </a:extLst>
          </p:cNvPr>
          <p:cNvPicPr>
            <a:picLocks noChangeAspect="1"/>
          </p:cNvPicPr>
          <p:nvPr/>
        </p:nvPicPr>
        <p:blipFill>
          <a:blip r:embed="rId4"/>
          <a:stretch>
            <a:fillRect/>
          </a:stretch>
        </p:blipFill>
        <p:spPr>
          <a:xfrm>
            <a:off x="1514434" y="2303793"/>
            <a:ext cx="2062251" cy="50711"/>
          </a:xfrm>
          <a:prstGeom prst="rect">
            <a:avLst/>
          </a:prstGeom>
        </p:spPr>
      </p:pic>
      <p:sp>
        <p:nvSpPr>
          <p:cNvPr id="12" name="正方形/長方形 11">
            <a:extLst>
              <a:ext uri="{FF2B5EF4-FFF2-40B4-BE49-F238E27FC236}">
                <a16:creationId xmlns:a16="http://schemas.microsoft.com/office/drawing/2014/main" id="{C9118DD9-AD3F-8146-A340-1E9A8E83B691}"/>
              </a:ext>
            </a:extLst>
          </p:cNvPr>
          <p:cNvSpPr/>
          <p:nvPr/>
        </p:nvSpPr>
        <p:spPr>
          <a:xfrm>
            <a:off x="1436915" y="1761320"/>
            <a:ext cx="2695699" cy="500843"/>
          </a:xfrm>
          <a:prstGeom prst="rect">
            <a:avLst/>
          </a:prstGeom>
        </p:spPr>
        <p:txBody>
          <a:bodyPr wrap="square">
            <a:spAutoFit/>
          </a:bodyPr>
          <a:lstStyle/>
          <a:p>
            <a:pPr>
              <a:lnSpc>
                <a:spcPct val="150000"/>
              </a:lnSpc>
            </a:pPr>
            <a:r>
              <a:rPr lang="en-US" altLang="ja-JP" sz="2000" b="1" dirty="0">
                <a:solidFill>
                  <a:schemeClr val="bg1"/>
                </a:solidFill>
                <a:effectLst/>
                <a:latin typeface="Hiragino Sans W6" panose="020B0400000000000000" pitchFamily="34" charset="-128"/>
                <a:ea typeface="Hiragino Sans W6" panose="020B0400000000000000" pitchFamily="34" charset="-128"/>
              </a:rPr>
              <a:t>ABOUT MEDIA</a:t>
            </a:r>
            <a:endParaRPr lang="en-US" altLang="ja-JP" sz="2000" dirty="0">
              <a:solidFill>
                <a:schemeClr val="bg1"/>
              </a:solidFill>
              <a:effectLst/>
              <a:latin typeface="Hiragino Sans W2" panose="020B0300000000000000" pitchFamily="34" charset="-128"/>
              <a:ea typeface="Hiragino Sans W2" panose="020B0300000000000000" pitchFamily="34" charset="-128"/>
            </a:endParaRPr>
          </a:p>
        </p:txBody>
      </p:sp>
      <p:pic>
        <p:nvPicPr>
          <p:cNvPr id="13" name="図 12">
            <a:extLst>
              <a:ext uri="{FF2B5EF4-FFF2-40B4-BE49-F238E27FC236}">
                <a16:creationId xmlns:a16="http://schemas.microsoft.com/office/drawing/2014/main" id="{963C988E-7BAB-1248-A9B0-DE9575018BA0}"/>
              </a:ext>
            </a:extLst>
          </p:cNvPr>
          <p:cNvPicPr>
            <a:picLocks noChangeAspect="1"/>
          </p:cNvPicPr>
          <p:nvPr/>
        </p:nvPicPr>
        <p:blipFill>
          <a:blip r:embed="rId5"/>
          <a:stretch>
            <a:fillRect/>
          </a:stretch>
        </p:blipFill>
        <p:spPr>
          <a:xfrm>
            <a:off x="1496290" y="2809313"/>
            <a:ext cx="3431969" cy="829393"/>
          </a:xfrm>
          <a:prstGeom prst="rect">
            <a:avLst/>
          </a:prstGeom>
        </p:spPr>
      </p:pic>
      <p:sp>
        <p:nvSpPr>
          <p:cNvPr id="14" name="正方形/長方形 13">
            <a:extLst>
              <a:ext uri="{FF2B5EF4-FFF2-40B4-BE49-F238E27FC236}">
                <a16:creationId xmlns:a16="http://schemas.microsoft.com/office/drawing/2014/main" id="{51C8C5CB-004A-CE42-8FBF-84B86B10EFE7}"/>
              </a:ext>
            </a:extLst>
          </p:cNvPr>
          <p:cNvSpPr/>
          <p:nvPr/>
        </p:nvSpPr>
        <p:spPr>
          <a:xfrm>
            <a:off x="1481264" y="2888303"/>
            <a:ext cx="3431969" cy="707886"/>
          </a:xfrm>
          <a:prstGeom prst="rect">
            <a:avLst/>
          </a:prstGeom>
        </p:spPr>
        <p:txBody>
          <a:bodyPr wrap="square">
            <a:spAutoFit/>
          </a:bodyPr>
          <a:lstStyle/>
          <a:p>
            <a:r>
              <a:rPr lang="ja-JP" altLang="en-US" sz="4000" b="1">
                <a:solidFill>
                  <a:srgbClr val="1B2024"/>
                </a:solidFill>
                <a:latin typeface="Hiragino Sans W6" panose="020B0400000000000000" pitchFamily="34" charset="-128"/>
                <a:ea typeface="Hiragino Sans W6" panose="020B0400000000000000" pitchFamily="34" charset="-128"/>
              </a:rPr>
              <a:t>メディア概要</a:t>
            </a:r>
            <a:endParaRPr lang="en-US" altLang="ja-JP" sz="3600" b="1" dirty="0">
              <a:solidFill>
                <a:srgbClr val="1B2024"/>
              </a:solidFill>
              <a:latin typeface="Hiragino Sans W6" panose="020B0400000000000000" pitchFamily="34" charset="-128"/>
              <a:ea typeface="Hiragino Sans W6" panose="020B0400000000000000" pitchFamily="34" charset="-128"/>
            </a:endParaRPr>
          </a:p>
        </p:txBody>
      </p:sp>
      <p:pic>
        <p:nvPicPr>
          <p:cNvPr id="17" name="図 16">
            <a:extLst>
              <a:ext uri="{FF2B5EF4-FFF2-40B4-BE49-F238E27FC236}">
                <a16:creationId xmlns:a16="http://schemas.microsoft.com/office/drawing/2014/main" id="{9997E911-B13E-B54A-B39F-E41FDDD0CA10}"/>
              </a:ext>
            </a:extLst>
          </p:cNvPr>
          <p:cNvPicPr>
            <a:picLocks noChangeAspect="1"/>
          </p:cNvPicPr>
          <p:nvPr/>
        </p:nvPicPr>
        <p:blipFill>
          <a:blip r:embed="rId6"/>
          <a:stretch>
            <a:fillRect/>
          </a:stretch>
        </p:blipFill>
        <p:spPr>
          <a:xfrm>
            <a:off x="270809" y="6373248"/>
            <a:ext cx="1647513" cy="357371"/>
          </a:xfrm>
          <a:prstGeom prst="rect">
            <a:avLst/>
          </a:prstGeom>
        </p:spPr>
      </p:pic>
      <p:sp>
        <p:nvSpPr>
          <p:cNvPr id="18" name="正方形/長方形 17">
            <a:extLst>
              <a:ext uri="{FF2B5EF4-FFF2-40B4-BE49-F238E27FC236}">
                <a16:creationId xmlns:a16="http://schemas.microsoft.com/office/drawing/2014/main" id="{4DBB8688-DCE0-5E46-81BB-73CC383356EC}"/>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19" name="図 18">
            <a:extLst>
              <a:ext uri="{FF2B5EF4-FFF2-40B4-BE49-F238E27FC236}">
                <a16:creationId xmlns:a16="http://schemas.microsoft.com/office/drawing/2014/main" id="{C44FA28F-77CB-E544-A925-45B71D3B3E2F}"/>
              </a:ext>
            </a:extLst>
          </p:cNvPr>
          <p:cNvPicPr>
            <a:picLocks noChangeAspect="1"/>
          </p:cNvPicPr>
          <p:nvPr/>
        </p:nvPicPr>
        <p:blipFill rotWithShape="1">
          <a:blip r:embed="rId3"/>
          <a:srcRect l="89802" t="-7712"/>
          <a:stretch/>
        </p:blipFill>
        <p:spPr>
          <a:xfrm>
            <a:off x="10774680" y="6019800"/>
            <a:ext cx="1195646" cy="704229"/>
          </a:xfrm>
          <a:prstGeom prst="rect">
            <a:avLst/>
          </a:prstGeom>
        </p:spPr>
      </p:pic>
      <p:sp>
        <p:nvSpPr>
          <p:cNvPr id="20" name="スライド番号プレースホルダ 3">
            <a:extLst>
              <a:ext uri="{FF2B5EF4-FFF2-40B4-BE49-F238E27FC236}">
                <a16:creationId xmlns:a16="http://schemas.microsoft.com/office/drawing/2014/main" id="{00DCFBE0-3D51-9347-916E-29E5D4DEF9CF}"/>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3</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16" name="正方形/長方形 15">
            <a:extLst>
              <a:ext uri="{FF2B5EF4-FFF2-40B4-BE49-F238E27FC236}">
                <a16:creationId xmlns:a16="http://schemas.microsoft.com/office/drawing/2014/main" id="{D1F65100-2587-1D40-9B5C-FF28550634D1}"/>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627161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866AE6-EF58-954D-B910-D339EA1B9DBC}"/>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D993C811-BE95-9B49-9E99-AE38EE7C567F}"/>
              </a:ext>
            </a:extLst>
          </p:cNvPr>
          <p:cNvPicPr>
            <a:picLocks noChangeAspect="1"/>
          </p:cNvPicPr>
          <p:nvPr/>
        </p:nvPicPr>
        <p:blipFill>
          <a:blip r:embed="rId2"/>
          <a:stretch>
            <a:fillRect/>
          </a:stretch>
        </p:blipFill>
        <p:spPr>
          <a:xfrm>
            <a:off x="179558" y="157721"/>
            <a:ext cx="2248192" cy="709955"/>
          </a:xfrm>
          <a:prstGeom prst="rect">
            <a:avLst/>
          </a:prstGeom>
        </p:spPr>
      </p:pic>
      <p:sp>
        <p:nvSpPr>
          <p:cNvPr id="6" name="正方形/長方形 5">
            <a:extLst>
              <a:ext uri="{FF2B5EF4-FFF2-40B4-BE49-F238E27FC236}">
                <a16:creationId xmlns:a16="http://schemas.microsoft.com/office/drawing/2014/main" id="{62ABB71C-CB2C-2548-9AD7-AC0A7183E39A}"/>
              </a:ext>
            </a:extLst>
          </p:cNvPr>
          <p:cNvSpPr/>
          <p:nvPr/>
        </p:nvSpPr>
        <p:spPr>
          <a:xfrm>
            <a:off x="296734"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申し込み方法</a:t>
            </a:r>
          </a:p>
        </p:txBody>
      </p:sp>
      <p:pic>
        <p:nvPicPr>
          <p:cNvPr id="18" name="図 17">
            <a:extLst>
              <a:ext uri="{FF2B5EF4-FFF2-40B4-BE49-F238E27FC236}">
                <a16:creationId xmlns:a16="http://schemas.microsoft.com/office/drawing/2014/main" id="{BD6D6096-4A67-E444-A83A-E3FFAEEF7CDB}"/>
              </a:ext>
            </a:extLst>
          </p:cNvPr>
          <p:cNvPicPr>
            <a:picLocks noChangeAspect="1"/>
          </p:cNvPicPr>
          <p:nvPr/>
        </p:nvPicPr>
        <p:blipFill rotWithShape="1">
          <a:blip r:embed="rId3"/>
          <a:srcRect t="16592"/>
          <a:stretch/>
        </p:blipFill>
        <p:spPr>
          <a:xfrm>
            <a:off x="416841" y="1747708"/>
            <a:ext cx="11552669" cy="4211773"/>
          </a:xfrm>
          <a:prstGeom prst="rect">
            <a:avLst/>
          </a:prstGeom>
        </p:spPr>
      </p:pic>
      <p:graphicFrame>
        <p:nvGraphicFramePr>
          <p:cNvPr id="19" name="表 18">
            <a:extLst>
              <a:ext uri="{FF2B5EF4-FFF2-40B4-BE49-F238E27FC236}">
                <a16:creationId xmlns:a16="http://schemas.microsoft.com/office/drawing/2014/main" id="{031F28AF-C00C-6041-85D1-A633AC86D19C}"/>
              </a:ext>
            </a:extLst>
          </p:cNvPr>
          <p:cNvGraphicFramePr>
            <a:graphicFrameLocks noGrp="1"/>
          </p:cNvGraphicFramePr>
          <p:nvPr>
            <p:extLst>
              <p:ext uri="{D42A27DB-BD31-4B8C-83A1-F6EECF244321}">
                <p14:modId xmlns:p14="http://schemas.microsoft.com/office/powerpoint/2010/main" val="4154122717"/>
              </p:ext>
            </p:extLst>
          </p:nvPr>
        </p:nvGraphicFramePr>
        <p:xfrm>
          <a:off x="408655" y="1079638"/>
          <a:ext cx="11552669" cy="505922"/>
        </p:xfrm>
        <a:graphic>
          <a:graphicData uri="http://schemas.openxmlformats.org/drawingml/2006/table">
            <a:tbl>
              <a:tblPr/>
              <a:tblGrid>
                <a:gridCol w="1415614">
                  <a:extLst>
                    <a:ext uri="{9D8B030D-6E8A-4147-A177-3AD203B41FA5}">
                      <a16:colId xmlns:a16="http://schemas.microsoft.com/office/drawing/2014/main" val="3063213222"/>
                    </a:ext>
                  </a:extLst>
                </a:gridCol>
                <a:gridCol w="1910639">
                  <a:extLst>
                    <a:ext uri="{9D8B030D-6E8A-4147-A177-3AD203B41FA5}">
                      <a16:colId xmlns:a16="http://schemas.microsoft.com/office/drawing/2014/main" val="168814876"/>
                    </a:ext>
                  </a:extLst>
                </a:gridCol>
                <a:gridCol w="2143139">
                  <a:extLst>
                    <a:ext uri="{9D8B030D-6E8A-4147-A177-3AD203B41FA5}">
                      <a16:colId xmlns:a16="http://schemas.microsoft.com/office/drawing/2014/main" val="2124987590"/>
                    </a:ext>
                  </a:extLst>
                </a:gridCol>
                <a:gridCol w="2197742">
                  <a:extLst>
                    <a:ext uri="{9D8B030D-6E8A-4147-A177-3AD203B41FA5}">
                      <a16:colId xmlns:a16="http://schemas.microsoft.com/office/drawing/2014/main" val="1591312936"/>
                    </a:ext>
                  </a:extLst>
                </a:gridCol>
                <a:gridCol w="1829176">
                  <a:extLst>
                    <a:ext uri="{9D8B030D-6E8A-4147-A177-3AD203B41FA5}">
                      <a16:colId xmlns:a16="http://schemas.microsoft.com/office/drawing/2014/main" val="187124466"/>
                    </a:ext>
                  </a:extLst>
                </a:gridCol>
                <a:gridCol w="2056359">
                  <a:extLst>
                    <a:ext uri="{9D8B030D-6E8A-4147-A177-3AD203B41FA5}">
                      <a16:colId xmlns:a16="http://schemas.microsoft.com/office/drawing/2014/main" val="1368636553"/>
                    </a:ext>
                  </a:extLst>
                </a:gridCol>
              </a:tblGrid>
              <a:tr h="505922">
                <a:tc>
                  <a:txBody>
                    <a:bodyPr/>
                    <a:lstStyle/>
                    <a:p>
                      <a:pPr algn="ctr" fontAlgn="ctr"/>
                      <a:r>
                        <a:rPr lang="ja-JP" altLang="en-US" sz="1400" b="1" i="0" u="none" strike="noStrike" dirty="0">
                          <a:solidFill>
                            <a:srgbClr val="FFFFFF"/>
                          </a:solidFill>
                          <a:effectLst/>
                          <a:latin typeface="Hiragino Sans W7" panose="020B0400000000000000" pitchFamily="34" charset="-128"/>
                          <a:ea typeface="Hiragino Sans W7" panose="020B0400000000000000" pitchFamily="34" charset="-128"/>
                        </a:rPr>
                        <a:t>項目</a:t>
                      </a:r>
                    </a:p>
                  </a:txBody>
                  <a:tcPr marL="9525" marR="9525" marT="9525" marB="0" anchor="ctr">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tc>
                  <a:txBody>
                    <a:bodyPr/>
                    <a:lstStyle/>
                    <a:p>
                      <a:pPr algn="ctr" fontAlgn="ctr"/>
                      <a:r>
                        <a:rPr lang="ja-JP" altLang="en-US" sz="1400" b="1" i="0" u="none" strike="noStrike" dirty="0">
                          <a:solidFill>
                            <a:srgbClr val="FFFFFF"/>
                          </a:solidFill>
                          <a:effectLst/>
                          <a:latin typeface="Hiragino Sans W7" panose="020B0400000000000000" pitchFamily="34" charset="-128"/>
                          <a:ea typeface="Hiragino Sans W7" panose="020B0400000000000000" pitchFamily="34" charset="-128"/>
                        </a:rPr>
                        <a:t>①広告主審査</a:t>
                      </a:r>
                    </a:p>
                  </a:txBody>
                  <a:tcPr marL="9525" marR="9525" marT="9525" marB="0" anchor="ctr">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tc>
                  <a:txBody>
                    <a:bodyPr/>
                    <a:lstStyle/>
                    <a:p>
                      <a:pPr algn="ctr" fontAlgn="ctr"/>
                      <a:r>
                        <a:rPr lang="ja-JP" altLang="en-US" sz="1400" b="1" i="0" u="none" strike="noStrike" dirty="0">
                          <a:solidFill>
                            <a:srgbClr val="FFFFFF"/>
                          </a:solidFill>
                          <a:effectLst/>
                          <a:latin typeface="Hiragino Sans W7" panose="020B0400000000000000" pitchFamily="34" charset="-128"/>
                          <a:ea typeface="Hiragino Sans W7" panose="020B0400000000000000" pitchFamily="34" charset="-128"/>
                        </a:rPr>
                        <a:t>②仮押え</a:t>
                      </a:r>
                    </a:p>
                  </a:txBody>
                  <a:tcPr marL="9525" marR="9525" marT="9525" marB="0" anchor="ctr">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tc>
                  <a:txBody>
                    <a:bodyPr/>
                    <a:lstStyle/>
                    <a:p>
                      <a:pPr algn="ctr" fontAlgn="ctr"/>
                      <a:r>
                        <a:rPr lang="ja-JP" altLang="en-US" sz="1400" b="1" i="0" u="none" strike="noStrike" dirty="0">
                          <a:solidFill>
                            <a:srgbClr val="FFFFFF"/>
                          </a:solidFill>
                          <a:effectLst/>
                          <a:latin typeface="Hiragino Sans W7" panose="020B0400000000000000" pitchFamily="34" charset="-128"/>
                          <a:ea typeface="Hiragino Sans W7" panose="020B0400000000000000" pitchFamily="34" charset="-128"/>
                        </a:rPr>
                        <a:t>③クリエイティブ審査</a:t>
                      </a:r>
                    </a:p>
                  </a:txBody>
                  <a:tcPr marL="9525" marR="9525" marT="9525" marB="0" anchor="ctr">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tc>
                  <a:txBody>
                    <a:bodyPr/>
                    <a:lstStyle/>
                    <a:p>
                      <a:pPr algn="ctr" fontAlgn="ctr"/>
                      <a:r>
                        <a:rPr lang="ja-JP" altLang="en-US" sz="1400" b="1" i="0" u="none" strike="noStrike" dirty="0">
                          <a:solidFill>
                            <a:srgbClr val="FFFFFF"/>
                          </a:solidFill>
                          <a:effectLst/>
                          <a:latin typeface="Hiragino Sans W7" panose="020B0400000000000000" pitchFamily="34" charset="-128"/>
                          <a:ea typeface="Hiragino Sans W7" panose="020B0400000000000000" pitchFamily="34" charset="-128"/>
                        </a:rPr>
                        <a:t>④申込</a:t>
                      </a:r>
                    </a:p>
                  </a:txBody>
                  <a:tcPr marL="9525" marR="9525" marT="9525" marB="0" anchor="ctr">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tc>
                  <a:txBody>
                    <a:bodyPr/>
                    <a:lstStyle/>
                    <a:p>
                      <a:pPr algn="ctr" fontAlgn="ctr"/>
                      <a:r>
                        <a:rPr lang="ja-JP" altLang="en-US" sz="1400" b="1" i="0" u="none" strike="noStrike" dirty="0">
                          <a:solidFill>
                            <a:srgbClr val="FFFFFF"/>
                          </a:solidFill>
                          <a:effectLst/>
                          <a:latin typeface="Hiragino Sans W7" panose="020B0400000000000000" pitchFamily="34" charset="-128"/>
                          <a:ea typeface="Hiragino Sans W7" panose="020B0400000000000000" pitchFamily="34" charset="-128"/>
                        </a:rPr>
                        <a:t>⑤入稿</a:t>
                      </a:r>
                    </a:p>
                  </a:txBody>
                  <a:tcPr marL="9525" marR="9525" marT="9525" marB="0" anchor="ctr">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extLst>
                  <a:ext uri="{0D108BD9-81ED-4DB2-BD59-A6C34878D82A}">
                    <a16:rowId xmlns:a16="http://schemas.microsoft.com/office/drawing/2014/main" val="3046376290"/>
                  </a:ext>
                </a:extLst>
              </a:tr>
            </a:tbl>
          </a:graphicData>
        </a:graphic>
      </p:graphicFrame>
      <p:cxnSp>
        <p:nvCxnSpPr>
          <p:cNvPr id="20" name="直線コネクタ 19">
            <a:extLst>
              <a:ext uri="{FF2B5EF4-FFF2-40B4-BE49-F238E27FC236}">
                <a16:creationId xmlns:a16="http://schemas.microsoft.com/office/drawing/2014/main" id="{3EF6EBA8-24BB-3E41-B7AC-4517DD788E5D}"/>
              </a:ext>
            </a:extLst>
          </p:cNvPr>
          <p:cNvCxnSpPr>
            <a:cxnSpLocks/>
          </p:cNvCxnSpPr>
          <p:nvPr/>
        </p:nvCxnSpPr>
        <p:spPr>
          <a:xfrm>
            <a:off x="1812358" y="1625900"/>
            <a:ext cx="0" cy="453447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71F58B85-AD52-C840-9296-299D07AC62D4}"/>
              </a:ext>
            </a:extLst>
          </p:cNvPr>
          <p:cNvCxnSpPr>
            <a:cxnSpLocks/>
          </p:cNvCxnSpPr>
          <p:nvPr/>
        </p:nvCxnSpPr>
        <p:spPr>
          <a:xfrm>
            <a:off x="3739769" y="1625900"/>
            <a:ext cx="0" cy="453447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5C1C56C-E4CA-2F42-89D2-FA28BC02F7BF}"/>
              </a:ext>
            </a:extLst>
          </p:cNvPr>
          <p:cNvCxnSpPr>
            <a:cxnSpLocks/>
          </p:cNvCxnSpPr>
          <p:nvPr/>
        </p:nvCxnSpPr>
        <p:spPr>
          <a:xfrm>
            <a:off x="5882334" y="1625900"/>
            <a:ext cx="0" cy="453447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17F9782-CB2E-0E41-8A95-DF54ACDAFED7}"/>
              </a:ext>
            </a:extLst>
          </p:cNvPr>
          <p:cNvCxnSpPr>
            <a:cxnSpLocks/>
          </p:cNvCxnSpPr>
          <p:nvPr/>
        </p:nvCxnSpPr>
        <p:spPr>
          <a:xfrm>
            <a:off x="8065240" y="1625900"/>
            <a:ext cx="0" cy="453447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9400848-6206-F74A-BA11-D5585272A54F}"/>
              </a:ext>
            </a:extLst>
          </p:cNvPr>
          <p:cNvCxnSpPr>
            <a:cxnSpLocks/>
          </p:cNvCxnSpPr>
          <p:nvPr/>
        </p:nvCxnSpPr>
        <p:spPr>
          <a:xfrm>
            <a:off x="9911969" y="1585559"/>
            <a:ext cx="0" cy="4534473"/>
          </a:xfrm>
          <a:prstGeom prst="line">
            <a:avLst/>
          </a:prstGeom>
          <a:ln w="9525">
            <a:solidFill>
              <a:srgbClr val="EEEFF0"/>
            </a:solidFill>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EAC6BD32-39BA-D741-BECE-ABF3C9AA4970}"/>
              </a:ext>
            </a:extLst>
          </p:cNvPr>
          <p:cNvPicPr>
            <a:picLocks noChangeAspect="1"/>
          </p:cNvPicPr>
          <p:nvPr/>
        </p:nvPicPr>
        <p:blipFill rotWithShape="1">
          <a:blip r:embed="rId4"/>
          <a:srcRect t="-330815" r="48493" b="-639648"/>
          <a:stretch/>
        </p:blipFill>
        <p:spPr>
          <a:xfrm>
            <a:off x="559062" y="2693944"/>
            <a:ext cx="1143231" cy="160521"/>
          </a:xfrm>
          <a:prstGeom prst="rect">
            <a:avLst/>
          </a:prstGeom>
        </p:spPr>
      </p:pic>
      <p:pic>
        <p:nvPicPr>
          <p:cNvPr id="27" name="図 26">
            <a:extLst>
              <a:ext uri="{FF2B5EF4-FFF2-40B4-BE49-F238E27FC236}">
                <a16:creationId xmlns:a16="http://schemas.microsoft.com/office/drawing/2014/main" id="{A607C223-6F85-D247-856E-984D6EADEBFE}"/>
              </a:ext>
            </a:extLst>
          </p:cNvPr>
          <p:cNvPicPr>
            <a:picLocks noChangeAspect="1"/>
          </p:cNvPicPr>
          <p:nvPr/>
        </p:nvPicPr>
        <p:blipFill rotWithShape="1">
          <a:blip r:embed="rId4"/>
          <a:srcRect t="-330815" r="48493" b="-639648"/>
          <a:stretch/>
        </p:blipFill>
        <p:spPr>
          <a:xfrm>
            <a:off x="559062" y="3712209"/>
            <a:ext cx="1143231" cy="160521"/>
          </a:xfrm>
          <a:prstGeom prst="rect">
            <a:avLst/>
          </a:prstGeom>
        </p:spPr>
      </p:pic>
      <p:pic>
        <p:nvPicPr>
          <p:cNvPr id="28" name="図 27">
            <a:extLst>
              <a:ext uri="{FF2B5EF4-FFF2-40B4-BE49-F238E27FC236}">
                <a16:creationId xmlns:a16="http://schemas.microsoft.com/office/drawing/2014/main" id="{DC446D6C-DC35-CA43-9276-D2E179D0D194}"/>
              </a:ext>
            </a:extLst>
          </p:cNvPr>
          <p:cNvPicPr>
            <a:picLocks noChangeAspect="1"/>
          </p:cNvPicPr>
          <p:nvPr/>
        </p:nvPicPr>
        <p:blipFill rotWithShape="1">
          <a:blip r:embed="rId4"/>
          <a:srcRect t="-330815" r="48493" b="-639648"/>
          <a:stretch/>
        </p:blipFill>
        <p:spPr>
          <a:xfrm>
            <a:off x="577335" y="4445667"/>
            <a:ext cx="1143231" cy="160521"/>
          </a:xfrm>
          <a:prstGeom prst="rect">
            <a:avLst/>
          </a:prstGeom>
        </p:spPr>
      </p:pic>
      <p:pic>
        <p:nvPicPr>
          <p:cNvPr id="29" name="図 28">
            <a:extLst>
              <a:ext uri="{FF2B5EF4-FFF2-40B4-BE49-F238E27FC236}">
                <a16:creationId xmlns:a16="http://schemas.microsoft.com/office/drawing/2014/main" id="{D74C7B6E-1C4A-C146-9CD4-FF592E741944}"/>
              </a:ext>
            </a:extLst>
          </p:cNvPr>
          <p:cNvPicPr>
            <a:picLocks noChangeAspect="1"/>
          </p:cNvPicPr>
          <p:nvPr/>
        </p:nvPicPr>
        <p:blipFill rotWithShape="1">
          <a:blip r:embed="rId4"/>
          <a:srcRect t="-330815" r="48493" b="-639648"/>
          <a:stretch/>
        </p:blipFill>
        <p:spPr>
          <a:xfrm>
            <a:off x="2238011" y="2693944"/>
            <a:ext cx="1143231" cy="160521"/>
          </a:xfrm>
          <a:prstGeom prst="rect">
            <a:avLst/>
          </a:prstGeom>
        </p:spPr>
      </p:pic>
      <p:pic>
        <p:nvPicPr>
          <p:cNvPr id="30" name="図 29">
            <a:extLst>
              <a:ext uri="{FF2B5EF4-FFF2-40B4-BE49-F238E27FC236}">
                <a16:creationId xmlns:a16="http://schemas.microsoft.com/office/drawing/2014/main" id="{F5529245-6293-0F40-AD3B-DF2E6B5BBC2C}"/>
              </a:ext>
            </a:extLst>
          </p:cNvPr>
          <p:cNvPicPr>
            <a:picLocks noChangeAspect="1"/>
          </p:cNvPicPr>
          <p:nvPr/>
        </p:nvPicPr>
        <p:blipFill rotWithShape="1">
          <a:blip r:embed="rId4"/>
          <a:srcRect t="-330815" r="48493" b="-639648"/>
          <a:stretch/>
        </p:blipFill>
        <p:spPr>
          <a:xfrm>
            <a:off x="2238011" y="3712209"/>
            <a:ext cx="1143231" cy="160521"/>
          </a:xfrm>
          <a:prstGeom prst="rect">
            <a:avLst/>
          </a:prstGeom>
        </p:spPr>
      </p:pic>
      <p:pic>
        <p:nvPicPr>
          <p:cNvPr id="31" name="図 30">
            <a:extLst>
              <a:ext uri="{FF2B5EF4-FFF2-40B4-BE49-F238E27FC236}">
                <a16:creationId xmlns:a16="http://schemas.microsoft.com/office/drawing/2014/main" id="{2CEC938E-1779-E84D-AC90-E3F8A2C3D571}"/>
              </a:ext>
            </a:extLst>
          </p:cNvPr>
          <p:cNvPicPr>
            <a:picLocks noChangeAspect="1"/>
          </p:cNvPicPr>
          <p:nvPr/>
        </p:nvPicPr>
        <p:blipFill rotWithShape="1">
          <a:blip r:embed="rId4"/>
          <a:srcRect t="-330815" r="48493" b="-639648"/>
          <a:stretch/>
        </p:blipFill>
        <p:spPr>
          <a:xfrm>
            <a:off x="2256284" y="4445667"/>
            <a:ext cx="1143231" cy="160521"/>
          </a:xfrm>
          <a:prstGeom prst="rect">
            <a:avLst/>
          </a:prstGeom>
        </p:spPr>
      </p:pic>
      <p:pic>
        <p:nvPicPr>
          <p:cNvPr id="33" name="図 32">
            <a:extLst>
              <a:ext uri="{FF2B5EF4-FFF2-40B4-BE49-F238E27FC236}">
                <a16:creationId xmlns:a16="http://schemas.microsoft.com/office/drawing/2014/main" id="{61FE7CDE-27A9-4F41-A1F7-FC9F5A3D3DF5}"/>
              </a:ext>
            </a:extLst>
          </p:cNvPr>
          <p:cNvPicPr>
            <a:picLocks noChangeAspect="1"/>
          </p:cNvPicPr>
          <p:nvPr/>
        </p:nvPicPr>
        <p:blipFill rotWithShape="1">
          <a:blip r:embed="rId4"/>
          <a:srcRect t="-330815" r="48493" b="-639648"/>
          <a:stretch/>
        </p:blipFill>
        <p:spPr>
          <a:xfrm>
            <a:off x="4269597" y="2693944"/>
            <a:ext cx="1143231" cy="160521"/>
          </a:xfrm>
          <a:prstGeom prst="rect">
            <a:avLst/>
          </a:prstGeom>
        </p:spPr>
      </p:pic>
      <p:pic>
        <p:nvPicPr>
          <p:cNvPr id="34" name="図 33">
            <a:extLst>
              <a:ext uri="{FF2B5EF4-FFF2-40B4-BE49-F238E27FC236}">
                <a16:creationId xmlns:a16="http://schemas.microsoft.com/office/drawing/2014/main" id="{CA5F95E4-DD55-994C-9585-5A2FD7ABCE7A}"/>
              </a:ext>
            </a:extLst>
          </p:cNvPr>
          <p:cNvPicPr>
            <a:picLocks noChangeAspect="1"/>
          </p:cNvPicPr>
          <p:nvPr/>
        </p:nvPicPr>
        <p:blipFill rotWithShape="1">
          <a:blip r:embed="rId4"/>
          <a:srcRect t="-330815" r="48493" b="-639648"/>
          <a:stretch/>
        </p:blipFill>
        <p:spPr>
          <a:xfrm>
            <a:off x="4269597" y="3712209"/>
            <a:ext cx="1143231" cy="160521"/>
          </a:xfrm>
          <a:prstGeom prst="rect">
            <a:avLst/>
          </a:prstGeom>
        </p:spPr>
      </p:pic>
      <p:pic>
        <p:nvPicPr>
          <p:cNvPr id="35" name="図 34">
            <a:extLst>
              <a:ext uri="{FF2B5EF4-FFF2-40B4-BE49-F238E27FC236}">
                <a16:creationId xmlns:a16="http://schemas.microsoft.com/office/drawing/2014/main" id="{63E65D2B-5FE2-044B-B406-ACC3977FF531}"/>
              </a:ext>
            </a:extLst>
          </p:cNvPr>
          <p:cNvPicPr>
            <a:picLocks noChangeAspect="1"/>
          </p:cNvPicPr>
          <p:nvPr/>
        </p:nvPicPr>
        <p:blipFill rotWithShape="1">
          <a:blip r:embed="rId4"/>
          <a:srcRect t="-330815" r="48493" b="-639648"/>
          <a:stretch/>
        </p:blipFill>
        <p:spPr>
          <a:xfrm>
            <a:off x="4287870" y="4445667"/>
            <a:ext cx="1143231" cy="160521"/>
          </a:xfrm>
          <a:prstGeom prst="rect">
            <a:avLst/>
          </a:prstGeom>
        </p:spPr>
      </p:pic>
      <p:pic>
        <p:nvPicPr>
          <p:cNvPr id="36" name="図 35">
            <a:extLst>
              <a:ext uri="{FF2B5EF4-FFF2-40B4-BE49-F238E27FC236}">
                <a16:creationId xmlns:a16="http://schemas.microsoft.com/office/drawing/2014/main" id="{5719BA04-A892-EF48-BC43-CB1AF659DCB9}"/>
              </a:ext>
            </a:extLst>
          </p:cNvPr>
          <p:cNvPicPr>
            <a:picLocks noChangeAspect="1"/>
          </p:cNvPicPr>
          <p:nvPr/>
        </p:nvPicPr>
        <p:blipFill rotWithShape="1">
          <a:blip r:embed="rId4"/>
          <a:srcRect t="-330815" r="48493" b="-639648"/>
          <a:stretch/>
        </p:blipFill>
        <p:spPr>
          <a:xfrm>
            <a:off x="6430434" y="2693944"/>
            <a:ext cx="1143231" cy="160521"/>
          </a:xfrm>
          <a:prstGeom prst="rect">
            <a:avLst/>
          </a:prstGeom>
        </p:spPr>
      </p:pic>
      <p:pic>
        <p:nvPicPr>
          <p:cNvPr id="37" name="図 36">
            <a:extLst>
              <a:ext uri="{FF2B5EF4-FFF2-40B4-BE49-F238E27FC236}">
                <a16:creationId xmlns:a16="http://schemas.microsoft.com/office/drawing/2014/main" id="{F6ED5B95-DD83-294B-A365-04859F440152}"/>
              </a:ext>
            </a:extLst>
          </p:cNvPr>
          <p:cNvPicPr>
            <a:picLocks noChangeAspect="1"/>
          </p:cNvPicPr>
          <p:nvPr/>
        </p:nvPicPr>
        <p:blipFill rotWithShape="1">
          <a:blip r:embed="rId4"/>
          <a:srcRect t="-330815" r="48493" b="-639648"/>
          <a:stretch/>
        </p:blipFill>
        <p:spPr>
          <a:xfrm>
            <a:off x="6430434" y="3712209"/>
            <a:ext cx="1143231" cy="160521"/>
          </a:xfrm>
          <a:prstGeom prst="rect">
            <a:avLst/>
          </a:prstGeom>
        </p:spPr>
      </p:pic>
      <p:pic>
        <p:nvPicPr>
          <p:cNvPr id="38" name="図 37">
            <a:extLst>
              <a:ext uri="{FF2B5EF4-FFF2-40B4-BE49-F238E27FC236}">
                <a16:creationId xmlns:a16="http://schemas.microsoft.com/office/drawing/2014/main" id="{83F435F6-2380-B145-B8A6-BF75CF3277A7}"/>
              </a:ext>
            </a:extLst>
          </p:cNvPr>
          <p:cNvPicPr>
            <a:picLocks noChangeAspect="1"/>
          </p:cNvPicPr>
          <p:nvPr/>
        </p:nvPicPr>
        <p:blipFill rotWithShape="1">
          <a:blip r:embed="rId4"/>
          <a:srcRect t="-330815" r="48493" b="-639648"/>
          <a:stretch/>
        </p:blipFill>
        <p:spPr>
          <a:xfrm>
            <a:off x="6448707" y="4445667"/>
            <a:ext cx="1143231" cy="160521"/>
          </a:xfrm>
          <a:prstGeom prst="rect">
            <a:avLst/>
          </a:prstGeom>
        </p:spPr>
      </p:pic>
      <p:pic>
        <p:nvPicPr>
          <p:cNvPr id="39" name="図 38">
            <a:extLst>
              <a:ext uri="{FF2B5EF4-FFF2-40B4-BE49-F238E27FC236}">
                <a16:creationId xmlns:a16="http://schemas.microsoft.com/office/drawing/2014/main" id="{1AC900F3-33B4-004F-B0BC-ED8346ADB429}"/>
              </a:ext>
            </a:extLst>
          </p:cNvPr>
          <p:cNvPicPr>
            <a:picLocks noChangeAspect="1"/>
          </p:cNvPicPr>
          <p:nvPr/>
        </p:nvPicPr>
        <p:blipFill rotWithShape="1">
          <a:blip r:embed="rId4"/>
          <a:srcRect t="-330815" r="48493" b="-639648"/>
          <a:stretch/>
        </p:blipFill>
        <p:spPr>
          <a:xfrm>
            <a:off x="8428483" y="2693944"/>
            <a:ext cx="1143231" cy="160521"/>
          </a:xfrm>
          <a:prstGeom prst="rect">
            <a:avLst/>
          </a:prstGeom>
        </p:spPr>
      </p:pic>
      <p:pic>
        <p:nvPicPr>
          <p:cNvPr id="40" name="図 39">
            <a:extLst>
              <a:ext uri="{FF2B5EF4-FFF2-40B4-BE49-F238E27FC236}">
                <a16:creationId xmlns:a16="http://schemas.microsoft.com/office/drawing/2014/main" id="{60EEABFA-35E4-EA4B-952A-615CA08E8B9A}"/>
              </a:ext>
            </a:extLst>
          </p:cNvPr>
          <p:cNvPicPr>
            <a:picLocks noChangeAspect="1"/>
          </p:cNvPicPr>
          <p:nvPr/>
        </p:nvPicPr>
        <p:blipFill rotWithShape="1">
          <a:blip r:embed="rId4"/>
          <a:srcRect t="-330815" r="48493" b="-639648"/>
          <a:stretch/>
        </p:blipFill>
        <p:spPr>
          <a:xfrm>
            <a:off x="8428483" y="3712209"/>
            <a:ext cx="1143231" cy="160521"/>
          </a:xfrm>
          <a:prstGeom prst="rect">
            <a:avLst/>
          </a:prstGeom>
        </p:spPr>
      </p:pic>
      <p:pic>
        <p:nvPicPr>
          <p:cNvPr id="41" name="図 40">
            <a:extLst>
              <a:ext uri="{FF2B5EF4-FFF2-40B4-BE49-F238E27FC236}">
                <a16:creationId xmlns:a16="http://schemas.microsoft.com/office/drawing/2014/main" id="{13C46CFA-8706-CD48-BFA7-0E56FC8C2B1C}"/>
              </a:ext>
            </a:extLst>
          </p:cNvPr>
          <p:cNvPicPr>
            <a:picLocks noChangeAspect="1"/>
          </p:cNvPicPr>
          <p:nvPr/>
        </p:nvPicPr>
        <p:blipFill rotWithShape="1">
          <a:blip r:embed="rId4"/>
          <a:srcRect t="-330815" r="48493" b="-639648"/>
          <a:stretch/>
        </p:blipFill>
        <p:spPr>
          <a:xfrm>
            <a:off x="8446756" y="4445667"/>
            <a:ext cx="1143231" cy="160521"/>
          </a:xfrm>
          <a:prstGeom prst="rect">
            <a:avLst/>
          </a:prstGeom>
        </p:spPr>
      </p:pic>
      <p:pic>
        <p:nvPicPr>
          <p:cNvPr id="42" name="図 41">
            <a:extLst>
              <a:ext uri="{FF2B5EF4-FFF2-40B4-BE49-F238E27FC236}">
                <a16:creationId xmlns:a16="http://schemas.microsoft.com/office/drawing/2014/main" id="{D71EC99F-6670-894C-8C59-3ED68BD1EC32}"/>
              </a:ext>
            </a:extLst>
          </p:cNvPr>
          <p:cNvPicPr>
            <a:picLocks noChangeAspect="1"/>
          </p:cNvPicPr>
          <p:nvPr/>
        </p:nvPicPr>
        <p:blipFill rotWithShape="1">
          <a:blip r:embed="rId4"/>
          <a:srcRect t="-330815" r="48493" b="-639648"/>
          <a:stretch/>
        </p:blipFill>
        <p:spPr>
          <a:xfrm>
            <a:off x="10337621" y="2693944"/>
            <a:ext cx="1143231" cy="160521"/>
          </a:xfrm>
          <a:prstGeom prst="rect">
            <a:avLst/>
          </a:prstGeom>
        </p:spPr>
      </p:pic>
      <p:pic>
        <p:nvPicPr>
          <p:cNvPr id="43" name="図 42">
            <a:extLst>
              <a:ext uri="{FF2B5EF4-FFF2-40B4-BE49-F238E27FC236}">
                <a16:creationId xmlns:a16="http://schemas.microsoft.com/office/drawing/2014/main" id="{EC9053A0-E942-5441-8156-3F00B992AA34}"/>
              </a:ext>
            </a:extLst>
          </p:cNvPr>
          <p:cNvPicPr>
            <a:picLocks noChangeAspect="1"/>
          </p:cNvPicPr>
          <p:nvPr/>
        </p:nvPicPr>
        <p:blipFill rotWithShape="1">
          <a:blip r:embed="rId4"/>
          <a:srcRect t="-330815" r="48493" b="-639648"/>
          <a:stretch/>
        </p:blipFill>
        <p:spPr>
          <a:xfrm>
            <a:off x="10337621" y="3712209"/>
            <a:ext cx="1143231" cy="160521"/>
          </a:xfrm>
          <a:prstGeom prst="rect">
            <a:avLst/>
          </a:prstGeom>
        </p:spPr>
      </p:pic>
      <p:pic>
        <p:nvPicPr>
          <p:cNvPr id="44" name="図 43">
            <a:extLst>
              <a:ext uri="{FF2B5EF4-FFF2-40B4-BE49-F238E27FC236}">
                <a16:creationId xmlns:a16="http://schemas.microsoft.com/office/drawing/2014/main" id="{8BFBA7A7-5738-424D-A07A-3909689B0BE7}"/>
              </a:ext>
            </a:extLst>
          </p:cNvPr>
          <p:cNvPicPr>
            <a:picLocks noChangeAspect="1"/>
          </p:cNvPicPr>
          <p:nvPr/>
        </p:nvPicPr>
        <p:blipFill rotWithShape="1">
          <a:blip r:embed="rId4"/>
          <a:srcRect t="-330815" r="48493" b="-639648"/>
          <a:stretch/>
        </p:blipFill>
        <p:spPr>
          <a:xfrm>
            <a:off x="10355894" y="4445667"/>
            <a:ext cx="1143231" cy="160521"/>
          </a:xfrm>
          <a:prstGeom prst="rect">
            <a:avLst/>
          </a:prstGeom>
        </p:spPr>
      </p:pic>
      <p:sp>
        <p:nvSpPr>
          <p:cNvPr id="46" name="正方形/長方形 45">
            <a:extLst>
              <a:ext uri="{FF2B5EF4-FFF2-40B4-BE49-F238E27FC236}">
                <a16:creationId xmlns:a16="http://schemas.microsoft.com/office/drawing/2014/main" id="{2EE85F84-B98F-6446-98C9-CE0CF9D4EE83}"/>
              </a:ext>
            </a:extLst>
          </p:cNvPr>
          <p:cNvSpPr/>
          <p:nvPr/>
        </p:nvSpPr>
        <p:spPr>
          <a:xfrm>
            <a:off x="665543" y="2123501"/>
            <a:ext cx="931203" cy="307777"/>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原則締切</a:t>
            </a:r>
          </a:p>
        </p:txBody>
      </p:sp>
      <p:sp>
        <p:nvSpPr>
          <p:cNvPr id="47" name="正方形/長方形 46">
            <a:extLst>
              <a:ext uri="{FF2B5EF4-FFF2-40B4-BE49-F238E27FC236}">
                <a16:creationId xmlns:a16="http://schemas.microsoft.com/office/drawing/2014/main" id="{19E645DC-B23F-D247-A365-03F49C3499D9}"/>
              </a:ext>
            </a:extLst>
          </p:cNvPr>
          <p:cNvSpPr/>
          <p:nvPr/>
        </p:nvSpPr>
        <p:spPr>
          <a:xfrm>
            <a:off x="665543" y="3111537"/>
            <a:ext cx="931203" cy="307777"/>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必要期間</a:t>
            </a:r>
          </a:p>
        </p:txBody>
      </p:sp>
      <p:sp>
        <p:nvSpPr>
          <p:cNvPr id="48" name="正方形/長方形 47">
            <a:extLst>
              <a:ext uri="{FF2B5EF4-FFF2-40B4-BE49-F238E27FC236}">
                <a16:creationId xmlns:a16="http://schemas.microsoft.com/office/drawing/2014/main" id="{31C039B9-A6A9-9A42-B928-F931234B4DF1}"/>
              </a:ext>
            </a:extLst>
          </p:cNvPr>
          <p:cNvSpPr/>
          <p:nvPr/>
        </p:nvSpPr>
        <p:spPr>
          <a:xfrm>
            <a:off x="594761" y="3971507"/>
            <a:ext cx="1072767" cy="307777"/>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宛先</a:t>
            </a:r>
          </a:p>
        </p:txBody>
      </p:sp>
      <p:sp>
        <p:nvSpPr>
          <p:cNvPr id="49" name="正方形/長方形 48">
            <a:extLst>
              <a:ext uri="{FF2B5EF4-FFF2-40B4-BE49-F238E27FC236}">
                <a16:creationId xmlns:a16="http://schemas.microsoft.com/office/drawing/2014/main" id="{A9C146C5-4590-AB47-B4B3-D0647DB2C772}"/>
              </a:ext>
            </a:extLst>
          </p:cNvPr>
          <p:cNvSpPr/>
          <p:nvPr/>
        </p:nvSpPr>
        <p:spPr>
          <a:xfrm>
            <a:off x="539497" y="4892756"/>
            <a:ext cx="1183295" cy="523220"/>
          </a:xfrm>
          <a:prstGeom prst="rect">
            <a:avLst/>
          </a:prstGeom>
        </p:spPr>
        <p:txBody>
          <a:bodyPr wrap="square">
            <a:spAutoFit/>
          </a:bodyPr>
          <a:lstStyle/>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主な</a:t>
            </a:r>
            <a:endParaRPr lang="en-US" altLang="ja-JP" sz="1400" b="1" dirty="0">
              <a:solidFill>
                <a:srgbClr val="1B2024"/>
              </a:solidFill>
              <a:latin typeface="Hiragino Sans W7" panose="020B0400000000000000" pitchFamily="34" charset="-128"/>
              <a:ea typeface="Hiragino Sans W7" panose="020B0400000000000000" pitchFamily="34" charset="-128"/>
            </a:endParaRPr>
          </a:p>
          <a:p>
            <a:pPr algn="ctr" fontAlgn="ctr"/>
            <a:r>
              <a:rPr lang="ja-JP" altLang="en-US" sz="1400" b="1">
                <a:solidFill>
                  <a:srgbClr val="1B2024"/>
                </a:solidFill>
                <a:latin typeface="Hiragino Sans W7" panose="020B0400000000000000" pitchFamily="34" charset="-128"/>
                <a:ea typeface="Hiragino Sans W7" panose="020B0400000000000000" pitchFamily="34" charset="-128"/>
              </a:rPr>
              <a:t>確認事項</a:t>
            </a:r>
          </a:p>
        </p:txBody>
      </p:sp>
      <p:sp>
        <p:nvSpPr>
          <p:cNvPr id="51" name="正方形/長方形 50">
            <a:extLst>
              <a:ext uri="{FF2B5EF4-FFF2-40B4-BE49-F238E27FC236}">
                <a16:creationId xmlns:a16="http://schemas.microsoft.com/office/drawing/2014/main" id="{81BB19D9-A446-8047-AF4A-FABA3F0514CE}"/>
              </a:ext>
            </a:extLst>
          </p:cNvPr>
          <p:cNvSpPr/>
          <p:nvPr/>
        </p:nvSpPr>
        <p:spPr>
          <a:xfrm>
            <a:off x="1834197" y="2015488"/>
            <a:ext cx="2005677" cy="400110"/>
          </a:xfrm>
          <a:prstGeom prst="rect">
            <a:avLst/>
          </a:prstGeom>
        </p:spPr>
        <p:txBody>
          <a:bodyPr wrap="square">
            <a:spAutoFit/>
          </a:bodyPr>
          <a:lstStyle/>
          <a:p>
            <a:pPr algn="ctr" fontAlgn="ctr"/>
            <a:r>
              <a:rPr lang="ja-JP" altLang="en-US" sz="1000">
                <a:solidFill>
                  <a:srgbClr val="1B2024"/>
                </a:solidFill>
                <a:latin typeface="Hiragino Sans W3" panose="020B0300000000000000" pitchFamily="34" charset="-128"/>
                <a:ea typeface="Hiragino Sans W3" panose="020B0300000000000000" pitchFamily="34" charset="-128"/>
              </a:rPr>
              <a:t>掲載期間開始日</a:t>
            </a:r>
            <a:r>
              <a:rPr lang="en-US" altLang="ja-JP" sz="1000" dirty="0">
                <a:solidFill>
                  <a:srgbClr val="1B2024"/>
                </a:solidFill>
                <a:latin typeface="Hiragino Sans W3" panose="020B0300000000000000" pitchFamily="34" charset="-128"/>
                <a:ea typeface="Hiragino Sans W3" panose="020B0300000000000000" pitchFamily="34" charset="-128"/>
              </a:rPr>
              <a:t>8</a:t>
            </a:r>
            <a:r>
              <a:rPr lang="ja-JP" altLang="en-US" sz="1000">
                <a:solidFill>
                  <a:srgbClr val="1B2024"/>
                </a:solidFill>
                <a:latin typeface="Hiragino Sans W3" panose="020B0300000000000000" pitchFamily="34" charset="-128"/>
                <a:ea typeface="Hiragino Sans W3" panose="020B0300000000000000" pitchFamily="34" charset="-128"/>
              </a:rPr>
              <a:t>営業日前</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（前々週水曜日 </a:t>
            </a:r>
            <a:r>
              <a:rPr lang="en-US" altLang="ja-JP" sz="1000" dirty="0">
                <a:solidFill>
                  <a:srgbClr val="1B2024"/>
                </a:solidFill>
                <a:latin typeface="Hiragino Sans W3" panose="020B0300000000000000" pitchFamily="34" charset="-128"/>
                <a:ea typeface="Hiragino Sans W3" panose="020B0300000000000000" pitchFamily="34" charset="-128"/>
              </a:rPr>
              <a:t>17</a:t>
            </a:r>
            <a:r>
              <a:rPr lang="ja-JP" altLang="en-US" sz="1000">
                <a:solidFill>
                  <a:srgbClr val="1B2024"/>
                </a:solidFill>
                <a:latin typeface="Hiragino Sans W3" panose="020B0300000000000000" pitchFamily="34" charset="-128"/>
                <a:ea typeface="Hiragino Sans W3" panose="020B0300000000000000" pitchFamily="34" charset="-128"/>
              </a:rPr>
              <a:t>：</a:t>
            </a:r>
            <a:r>
              <a:rPr lang="en-US" altLang="ja-JP" sz="1000" dirty="0">
                <a:solidFill>
                  <a:srgbClr val="1B2024"/>
                </a:solidFill>
                <a:latin typeface="Hiragino Sans W3" panose="020B0300000000000000" pitchFamily="34" charset="-128"/>
                <a:ea typeface="Hiragino Sans W3" panose="020B0300000000000000" pitchFamily="34" charset="-128"/>
              </a:rPr>
              <a:t>00</a:t>
            </a:r>
            <a:r>
              <a:rPr lang="ja-JP" altLang="en-US" sz="1000">
                <a:solidFill>
                  <a:srgbClr val="1B2024"/>
                </a:solidFill>
                <a:latin typeface="Hiragino Sans W3" panose="020B0300000000000000" pitchFamily="34" charset="-128"/>
                <a:ea typeface="Hiragino Sans W3" panose="020B0300000000000000" pitchFamily="34" charset="-128"/>
              </a:rPr>
              <a:t>）</a:t>
            </a:r>
          </a:p>
        </p:txBody>
      </p:sp>
      <p:sp>
        <p:nvSpPr>
          <p:cNvPr id="52" name="正方形/長方形 51">
            <a:extLst>
              <a:ext uri="{FF2B5EF4-FFF2-40B4-BE49-F238E27FC236}">
                <a16:creationId xmlns:a16="http://schemas.microsoft.com/office/drawing/2014/main" id="{B71F49BE-CB5C-3A49-BC9B-3847569C548D}"/>
              </a:ext>
            </a:extLst>
          </p:cNvPr>
          <p:cNvSpPr/>
          <p:nvPr/>
        </p:nvSpPr>
        <p:spPr>
          <a:xfrm>
            <a:off x="1782676" y="2957700"/>
            <a:ext cx="2005677" cy="553998"/>
          </a:xfrm>
          <a:prstGeom prst="rect">
            <a:avLst/>
          </a:prstGeom>
        </p:spPr>
        <p:txBody>
          <a:bodyPr wrap="square">
            <a:spAutoFit/>
          </a:bodyPr>
          <a:lstStyle/>
          <a:p>
            <a:pPr algn="ctr" fontAlgn="ctr"/>
            <a:r>
              <a:rPr lang="en-US" altLang="ja-JP" sz="1000" dirty="0">
                <a:solidFill>
                  <a:srgbClr val="1B2024"/>
                </a:solidFill>
                <a:latin typeface="Hiragino Sans W3" panose="020B0300000000000000" pitchFamily="34" charset="-128"/>
                <a:ea typeface="Hiragino Sans W3" panose="020B0300000000000000" pitchFamily="34" charset="-128"/>
              </a:rPr>
              <a:t>1</a:t>
            </a:r>
            <a:r>
              <a:rPr lang="ja-JP" altLang="en-US" sz="1000">
                <a:solidFill>
                  <a:srgbClr val="1B2024"/>
                </a:solidFill>
                <a:latin typeface="Hiragino Sans W3" panose="020B0300000000000000" pitchFamily="34" charset="-128"/>
                <a:ea typeface="Hiragino Sans W3" panose="020B0300000000000000" pitchFamily="34" charset="-128"/>
              </a:rPr>
              <a:t>～</a:t>
            </a:r>
            <a:r>
              <a:rPr lang="en-US" altLang="ja-JP" sz="1000" dirty="0">
                <a:solidFill>
                  <a:srgbClr val="1B2024"/>
                </a:solidFill>
                <a:latin typeface="Hiragino Sans W3" panose="020B0300000000000000" pitchFamily="34" charset="-128"/>
                <a:ea typeface="Hiragino Sans W3" panose="020B0300000000000000" pitchFamily="34" charset="-128"/>
              </a:rPr>
              <a:t>2</a:t>
            </a:r>
            <a:r>
              <a:rPr lang="ja-JP" altLang="en-US" sz="1000">
                <a:solidFill>
                  <a:srgbClr val="1B2024"/>
                </a:solidFill>
                <a:latin typeface="Hiragino Sans W3" panose="020B0300000000000000" pitchFamily="34" charset="-128"/>
                <a:ea typeface="Hiragino Sans W3" panose="020B0300000000000000" pitchFamily="34" charset="-128"/>
              </a:rPr>
              <a:t>営業日以内に</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弊社より審査結果を</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メールにてお送り致します。</a:t>
            </a:r>
          </a:p>
        </p:txBody>
      </p:sp>
      <p:sp>
        <p:nvSpPr>
          <p:cNvPr id="54" name="正方形/長方形 53">
            <a:extLst>
              <a:ext uri="{FF2B5EF4-FFF2-40B4-BE49-F238E27FC236}">
                <a16:creationId xmlns:a16="http://schemas.microsoft.com/office/drawing/2014/main" id="{2C63403A-AEDC-BB4D-98D6-39E71940787E}"/>
              </a:ext>
            </a:extLst>
          </p:cNvPr>
          <p:cNvSpPr/>
          <p:nvPr/>
        </p:nvSpPr>
        <p:spPr>
          <a:xfrm>
            <a:off x="2046196" y="4737134"/>
            <a:ext cx="1512894" cy="1015663"/>
          </a:xfrm>
          <a:prstGeom prst="rect">
            <a:avLst/>
          </a:prstGeom>
        </p:spPr>
        <p:txBody>
          <a:bodyPr wrap="square">
            <a:spAutoFit/>
          </a:bodyPr>
          <a:lstStyle/>
          <a:p>
            <a:pPr fontAlgn="ctr"/>
            <a:r>
              <a:rPr lang="ja-JP" altLang="en-US" sz="1000">
                <a:solidFill>
                  <a:srgbClr val="1B2024"/>
                </a:solidFill>
                <a:latin typeface="Hiragino Sans W3" panose="020B0300000000000000" pitchFamily="34" charset="-128"/>
                <a:ea typeface="Hiragino Sans W3" panose="020B0300000000000000" pitchFamily="34" charset="-128"/>
              </a:rPr>
              <a:t>広告メニュー名</a:t>
            </a:r>
          </a:p>
          <a:p>
            <a:pPr fontAlgn="ctr"/>
            <a:r>
              <a:rPr lang="ja-JP" altLang="en-US" sz="1000">
                <a:solidFill>
                  <a:srgbClr val="1B2024"/>
                </a:solidFill>
                <a:latin typeface="Hiragino Sans W3" panose="020B0300000000000000" pitchFamily="34" charset="-128"/>
                <a:ea typeface="Hiragino Sans W3" panose="020B0300000000000000" pitchFamily="34" charset="-128"/>
              </a:rPr>
              <a:t>掲載開始日及び終了日</a:t>
            </a:r>
          </a:p>
          <a:p>
            <a:pPr fontAlgn="ctr"/>
            <a:r>
              <a:rPr lang="ja-JP" altLang="en-US" sz="1000">
                <a:solidFill>
                  <a:srgbClr val="1B2024"/>
                </a:solidFill>
                <a:latin typeface="Hiragino Sans W3" panose="020B0300000000000000" pitchFamily="34" charset="-128"/>
                <a:ea typeface="Hiragino Sans W3" panose="020B0300000000000000" pitchFamily="34" charset="-128"/>
              </a:rPr>
              <a:t>広告主名</a:t>
            </a:r>
          </a:p>
          <a:p>
            <a:pPr fontAlgn="ctr"/>
            <a:r>
              <a:rPr lang="ja-JP" altLang="en-US" sz="1000">
                <a:solidFill>
                  <a:srgbClr val="1B2024"/>
                </a:solidFill>
                <a:latin typeface="Hiragino Sans W3" panose="020B0300000000000000" pitchFamily="34" charset="-128"/>
                <a:ea typeface="Hiragino Sans W3" panose="020B0300000000000000" pitchFamily="34" charset="-128"/>
              </a:rPr>
              <a:t>商材名</a:t>
            </a:r>
          </a:p>
          <a:p>
            <a:pPr fontAlgn="ctr"/>
            <a:r>
              <a:rPr lang="ja-JP" altLang="en-US" sz="1000">
                <a:solidFill>
                  <a:srgbClr val="1B2024"/>
                </a:solidFill>
                <a:latin typeface="Hiragino Sans W3" panose="020B0300000000000000" pitchFamily="34" charset="-128"/>
                <a:ea typeface="Hiragino Sans W3" panose="020B0300000000000000" pitchFamily="34" charset="-128"/>
              </a:rPr>
              <a:t>誘導</a:t>
            </a:r>
            <a:r>
              <a:rPr lang="en-US" altLang="ja-JP" sz="1000" dirty="0">
                <a:solidFill>
                  <a:srgbClr val="1B2024"/>
                </a:solidFill>
                <a:latin typeface="Hiragino Sans W3" panose="020B0300000000000000" pitchFamily="34" charset="-128"/>
                <a:ea typeface="Hiragino Sans W3" panose="020B0300000000000000" pitchFamily="34" charset="-128"/>
              </a:rPr>
              <a:t>URL</a:t>
            </a:r>
          </a:p>
          <a:p>
            <a:pPr fontAlgn="ctr"/>
            <a:r>
              <a:rPr lang="ja-JP" altLang="en-US" sz="1000">
                <a:solidFill>
                  <a:srgbClr val="1B2024"/>
                </a:solidFill>
                <a:latin typeface="Hiragino Sans W3" panose="020B0300000000000000" pitchFamily="34" charset="-128"/>
                <a:ea typeface="Hiragino Sans W3" panose="020B0300000000000000" pitchFamily="34" charset="-128"/>
              </a:rPr>
              <a:t>放映クリエイティブ</a:t>
            </a:r>
          </a:p>
        </p:txBody>
      </p:sp>
      <p:sp>
        <p:nvSpPr>
          <p:cNvPr id="55" name="正方形/長方形 54">
            <a:extLst>
              <a:ext uri="{FF2B5EF4-FFF2-40B4-BE49-F238E27FC236}">
                <a16:creationId xmlns:a16="http://schemas.microsoft.com/office/drawing/2014/main" id="{F7327CC4-A94A-5741-8127-427FDC820F07}"/>
              </a:ext>
            </a:extLst>
          </p:cNvPr>
          <p:cNvSpPr/>
          <p:nvPr/>
        </p:nvSpPr>
        <p:spPr>
          <a:xfrm>
            <a:off x="1811205" y="3994017"/>
            <a:ext cx="2005677" cy="246221"/>
          </a:xfrm>
          <a:prstGeom prst="rect">
            <a:avLst/>
          </a:prstGeom>
        </p:spPr>
        <p:txBody>
          <a:bodyPr wrap="square">
            <a:spAutoFit/>
          </a:bodyPr>
          <a:lstStyle/>
          <a:p>
            <a:pPr algn="ctr" fontAlgn="ctr"/>
            <a:r>
              <a:rPr lang="en-US" altLang="ja-JP" sz="1000" dirty="0">
                <a:solidFill>
                  <a:srgbClr val="1B2024"/>
                </a:solidFill>
                <a:latin typeface="Hiragino Sans W3" panose="020B0300000000000000" pitchFamily="34" charset="-128"/>
                <a:ea typeface="Hiragino Sans W3" panose="020B0300000000000000" pitchFamily="34" charset="-128"/>
              </a:rPr>
              <a:t>taxiad@newstech.co.jp</a:t>
            </a:r>
          </a:p>
        </p:txBody>
      </p:sp>
      <p:sp>
        <p:nvSpPr>
          <p:cNvPr id="56" name="正方形/長方形 55">
            <a:extLst>
              <a:ext uri="{FF2B5EF4-FFF2-40B4-BE49-F238E27FC236}">
                <a16:creationId xmlns:a16="http://schemas.microsoft.com/office/drawing/2014/main" id="{2220F3A3-D7E1-294D-B31F-8DA9DE946FD0}"/>
              </a:ext>
            </a:extLst>
          </p:cNvPr>
          <p:cNvSpPr/>
          <p:nvPr/>
        </p:nvSpPr>
        <p:spPr>
          <a:xfrm>
            <a:off x="3909880" y="2015488"/>
            <a:ext cx="2005677" cy="400110"/>
          </a:xfrm>
          <a:prstGeom prst="rect">
            <a:avLst/>
          </a:prstGeom>
        </p:spPr>
        <p:txBody>
          <a:bodyPr wrap="square">
            <a:spAutoFit/>
          </a:bodyPr>
          <a:lstStyle/>
          <a:p>
            <a:pPr algn="ctr" fontAlgn="ctr"/>
            <a:r>
              <a:rPr lang="ja-JP" altLang="en-US" sz="1000">
                <a:solidFill>
                  <a:srgbClr val="1B2024"/>
                </a:solidFill>
                <a:latin typeface="Hiragino Sans W3" panose="020B0300000000000000" pitchFamily="34" charset="-128"/>
                <a:ea typeface="Hiragino Sans W3" panose="020B0300000000000000" pitchFamily="34" charset="-128"/>
              </a:rPr>
              <a:t>掲載期間開始日</a:t>
            </a:r>
            <a:r>
              <a:rPr lang="en-US" altLang="ja-JP" sz="1000" dirty="0">
                <a:solidFill>
                  <a:srgbClr val="1B2024"/>
                </a:solidFill>
                <a:latin typeface="Hiragino Sans W3" panose="020B0300000000000000" pitchFamily="34" charset="-128"/>
                <a:ea typeface="Hiragino Sans W3" panose="020B0300000000000000" pitchFamily="34" charset="-128"/>
              </a:rPr>
              <a:t>8</a:t>
            </a:r>
            <a:r>
              <a:rPr lang="ja-JP" altLang="en-US" sz="1000">
                <a:solidFill>
                  <a:srgbClr val="1B2024"/>
                </a:solidFill>
                <a:latin typeface="Hiragino Sans W3" panose="020B0300000000000000" pitchFamily="34" charset="-128"/>
                <a:ea typeface="Hiragino Sans W3" panose="020B0300000000000000" pitchFamily="34" charset="-128"/>
              </a:rPr>
              <a:t>営業日前</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（前々週水曜日 </a:t>
            </a:r>
            <a:r>
              <a:rPr lang="en-US" altLang="ja-JP" sz="1000" dirty="0">
                <a:solidFill>
                  <a:srgbClr val="1B2024"/>
                </a:solidFill>
                <a:latin typeface="Hiragino Sans W3" panose="020B0300000000000000" pitchFamily="34" charset="-128"/>
                <a:ea typeface="Hiragino Sans W3" panose="020B0300000000000000" pitchFamily="34" charset="-128"/>
              </a:rPr>
              <a:t>17</a:t>
            </a:r>
            <a:r>
              <a:rPr lang="ja-JP" altLang="en-US" sz="1000">
                <a:solidFill>
                  <a:srgbClr val="1B2024"/>
                </a:solidFill>
                <a:latin typeface="Hiragino Sans W3" panose="020B0300000000000000" pitchFamily="34" charset="-128"/>
                <a:ea typeface="Hiragino Sans W3" panose="020B0300000000000000" pitchFamily="34" charset="-128"/>
              </a:rPr>
              <a:t>：</a:t>
            </a:r>
            <a:r>
              <a:rPr lang="en-US" altLang="ja-JP" sz="1000" dirty="0">
                <a:solidFill>
                  <a:srgbClr val="1B2024"/>
                </a:solidFill>
                <a:latin typeface="Hiragino Sans W3" panose="020B0300000000000000" pitchFamily="34" charset="-128"/>
                <a:ea typeface="Hiragino Sans W3" panose="020B0300000000000000" pitchFamily="34" charset="-128"/>
              </a:rPr>
              <a:t>00</a:t>
            </a:r>
            <a:r>
              <a:rPr lang="ja-JP" altLang="en-US" sz="1000">
                <a:solidFill>
                  <a:srgbClr val="1B2024"/>
                </a:solidFill>
                <a:latin typeface="Hiragino Sans W3" panose="020B0300000000000000" pitchFamily="34" charset="-128"/>
                <a:ea typeface="Hiragino Sans W3" panose="020B0300000000000000" pitchFamily="34" charset="-128"/>
              </a:rPr>
              <a:t>）</a:t>
            </a:r>
          </a:p>
        </p:txBody>
      </p:sp>
      <p:sp>
        <p:nvSpPr>
          <p:cNvPr id="57" name="正方形/長方形 56">
            <a:extLst>
              <a:ext uri="{FF2B5EF4-FFF2-40B4-BE49-F238E27FC236}">
                <a16:creationId xmlns:a16="http://schemas.microsoft.com/office/drawing/2014/main" id="{F5B2547D-A31F-9445-A833-93E8C27B4EF0}"/>
              </a:ext>
            </a:extLst>
          </p:cNvPr>
          <p:cNvSpPr/>
          <p:nvPr/>
        </p:nvSpPr>
        <p:spPr>
          <a:xfrm>
            <a:off x="3858359" y="2957700"/>
            <a:ext cx="2005677" cy="553998"/>
          </a:xfrm>
          <a:prstGeom prst="rect">
            <a:avLst/>
          </a:prstGeom>
        </p:spPr>
        <p:txBody>
          <a:bodyPr wrap="square">
            <a:spAutoFit/>
          </a:bodyPr>
          <a:lstStyle/>
          <a:p>
            <a:pPr algn="ctr" fontAlgn="ctr"/>
            <a:r>
              <a:rPr lang="en-US" altLang="ja-JP" sz="1000" dirty="0">
                <a:latin typeface="Hiragino Sans W3" panose="020B0300000000000000" pitchFamily="34" charset="-128"/>
                <a:ea typeface="Hiragino Sans W3" panose="020B0300000000000000" pitchFamily="34" charset="-128"/>
              </a:rPr>
              <a:t>1</a:t>
            </a:r>
            <a:r>
              <a:rPr lang="ja-JP" altLang="en-US" sz="1000">
                <a:latin typeface="Hiragino Sans W3" panose="020B0300000000000000" pitchFamily="34" charset="-128"/>
                <a:ea typeface="Hiragino Sans W3" panose="020B0300000000000000" pitchFamily="34" charset="-128"/>
              </a:rPr>
              <a:t>～</a:t>
            </a:r>
            <a:r>
              <a:rPr lang="en-US" altLang="ja-JP" sz="1000" dirty="0">
                <a:latin typeface="Hiragino Sans W3" panose="020B0300000000000000" pitchFamily="34" charset="-128"/>
                <a:ea typeface="Hiragino Sans W3" panose="020B0300000000000000" pitchFamily="34" charset="-128"/>
              </a:rPr>
              <a:t>2</a:t>
            </a:r>
            <a:r>
              <a:rPr lang="ja-JP" altLang="en-US" sz="1000">
                <a:latin typeface="Hiragino Sans W3" panose="020B0300000000000000" pitchFamily="34" charset="-128"/>
                <a:ea typeface="Hiragino Sans W3" panose="020B0300000000000000" pitchFamily="34" charset="-128"/>
              </a:rPr>
              <a:t>営業日以内に</a:t>
            </a:r>
            <a:br>
              <a:rPr lang="ja-JP" altLang="en-US" sz="1000">
                <a:latin typeface="Hiragino Sans W3" panose="020B0300000000000000" pitchFamily="34" charset="-128"/>
                <a:ea typeface="Hiragino Sans W3" panose="020B0300000000000000" pitchFamily="34" charset="-128"/>
              </a:rPr>
            </a:br>
            <a:r>
              <a:rPr lang="ja-JP" altLang="en-US" sz="1000">
                <a:latin typeface="Hiragino Sans W3" panose="020B0300000000000000" pitchFamily="34" charset="-128"/>
                <a:ea typeface="Hiragino Sans W3" panose="020B0300000000000000" pitchFamily="34" charset="-128"/>
              </a:rPr>
              <a:t>弊社より仮押え受領を</a:t>
            </a:r>
            <a:br>
              <a:rPr lang="ja-JP" altLang="en-US" sz="1000">
                <a:latin typeface="Hiragino Sans W3" panose="020B0300000000000000" pitchFamily="34" charset="-128"/>
                <a:ea typeface="Hiragino Sans W3" panose="020B0300000000000000" pitchFamily="34" charset="-128"/>
              </a:rPr>
            </a:br>
            <a:r>
              <a:rPr lang="ja-JP" altLang="en-US" sz="1000">
                <a:latin typeface="Hiragino Sans W3" panose="020B0300000000000000" pitchFamily="34" charset="-128"/>
                <a:ea typeface="Hiragino Sans W3" panose="020B0300000000000000" pitchFamily="34" charset="-128"/>
              </a:rPr>
              <a:t>メールにてお送り致します。</a:t>
            </a:r>
            <a:endParaRPr lang="ja-JP" altLang="en-US" sz="1000">
              <a:solidFill>
                <a:srgbClr val="1B2024"/>
              </a:solidFill>
              <a:latin typeface="Hiragino Sans W3" panose="020B0300000000000000" pitchFamily="34" charset="-128"/>
              <a:ea typeface="Hiragino Sans W3" panose="020B0300000000000000" pitchFamily="34" charset="-128"/>
            </a:endParaRPr>
          </a:p>
        </p:txBody>
      </p:sp>
      <p:sp>
        <p:nvSpPr>
          <p:cNvPr id="58" name="正方形/長方形 57">
            <a:extLst>
              <a:ext uri="{FF2B5EF4-FFF2-40B4-BE49-F238E27FC236}">
                <a16:creationId xmlns:a16="http://schemas.microsoft.com/office/drawing/2014/main" id="{BACB3839-348D-A948-A268-26E88F011F17}"/>
              </a:ext>
            </a:extLst>
          </p:cNvPr>
          <p:cNvSpPr/>
          <p:nvPr/>
        </p:nvSpPr>
        <p:spPr>
          <a:xfrm>
            <a:off x="4121879" y="4737134"/>
            <a:ext cx="1512894" cy="1015663"/>
          </a:xfrm>
          <a:prstGeom prst="rect">
            <a:avLst/>
          </a:prstGeom>
        </p:spPr>
        <p:txBody>
          <a:bodyPr wrap="square">
            <a:spAutoFit/>
          </a:bodyPr>
          <a:lstStyle/>
          <a:p>
            <a:pPr fontAlgn="ctr"/>
            <a:r>
              <a:rPr lang="ja-JP" altLang="en-US" sz="1000">
                <a:solidFill>
                  <a:srgbClr val="1B2024"/>
                </a:solidFill>
                <a:latin typeface="Hiragino Sans W3" panose="020B0300000000000000" pitchFamily="34" charset="-128"/>
                <a:ea typeface="Hiragino Sans W3" panose="020B0300000000000000" pitchFamily="34" charset="-128"/>
              </a:rPr>
              <a:t>広告メニュー名</a:t>
            </a:r>
          </a:p>
          <a:p>
            <a:pPr fontAlgn="ctr"/>
            <a:r>
              <a:rPr lang="ja-JP" altLang="en-US" sz="1000">
                <a:solidFill>
                  <a:srgbClr val="1B2024"/>
                </a:solidFill>
                <a:latin typeface="Hiragino Sans W3" panose="020B0300000000000000" pitchFamily="34" charset="-128"/>
                <a:ea typeface="Hiragino Sans W3" panose="020B0300000000000000" pitchFamily="34" charset="-128"/>
              </a:rPr>
              <a:t>掲載開始日及び終了日</a:t>
            </a:r>
          </a:p>
          <a:p>
            <a:pPr fontAlgn="ctr"/>
            <a:r>
              <a:rPr lang="ja-JP" altLang="en-US" sz="1000">
                <a:solidFill>
                  <a:srgbClr val="1B2024"/>
                </a:solidFill>
                <a:latin typeface="Hiragino Sans W3" panose="020B0300000000000000" pitchFamily="34" charset="-128"/>
                <a:ea typeface="Hiragino Sans W3" panose="020B0300000000000000" pitchFamily="34" charset="-128"/>
              </a:rPr>
              <a:t>広告主名</a:t>
            </a:r>
          </a:p>
          <a:p>
            <a:pPr fontAlgn="ctr"/>
            <a:r>
              <a:rPr lang="ja-JP" altLang="en-US" sz="1000">
                <a:solidFill>
                  <a:srgbClr val="1B2024"/>
                </a:solidFill>
                <a:latin typeface="Hiragino Sans W3" panose="020B0300000000000000" pitchFamily="34" charset="-128"/>
                <a:ea typeface="Hiragino Sans W3" panose="020B0300000000000000" pitchFamily="34" charset="-128"/>
              </a:rPr>
              <a:t>商材名</a:t>
            </a:r>
          </a:p>
          <a:p>
            <a:pPr fontAlgn="ctr"/>
            <a:r>
              <a:rPr lang="ja-JP" altLang="en-US" sz="1000">
                <a:solidFill>
                  <a:srgbClr val="1B2024"/>
                </a:solidFill>
                <a:latin typeface="Hiragino Sans W3" panose="020B0300000000000000" pitchFamily="34" charset="-128"/>
                <a:ea typeface="Hiragino Sans W3" panose="020B0300000000000000" pitchFamily="34" charset="-128"/>
              </a:rPr>
              <a:t>誘導</a:t>
            </a:r>
            <a:r>
              <a:rPr lang="en-US" altLang="ja-JP" sz="1000" dirty="0">
                <a:solidFill>
                  <a:srgbClr val="1B2024"/>
                </a:solidFill>
                <a:latin typeface="Hiragino Sans W3" panose="020B0300000000000000" pitchFamily="34" charset="-128"/>
                <a:ea typeface="Hiragino Sans W3" panose="020B0300000000000000" pitchFamily="34" charset="-128"/>
              </a:rPr>
              <a:t>URL</a:t>
            </a:r>
          </a:p>
          <a:p>
            <a:pPr fontAlgn="ctr"/>
            <a:r>
              <a:rPr lang="ja-JP" altLang="en-US" sz="1000">
                <a:solidFill>
                  <a:srgbClr val="1B2024"/>
                </a:solidFill>
                <a:latin typeface="Hiragino Sans W3" panose="020B0300000000000000" pitchFamily="34" charset="-128"/>
                <a:ea typeface="Hiragino Sans W3" panose="020B0300000000000000" pitchFamily="34" charset="-128"/>
              </a:rPr>
              <a:t>放映クリエイティブ</a:t>
            </a:r>
          </a:p>
        </p:txBody>
      </p:sp>
      <p:sp>
        <p:nvSpPr>
          <p:cNvPr id="59" name="正方形/長方形 58">
            <a:extLst>
              <a:ext uri="{FF2B5EF4-FFF2-40B4-BE49-F238E27FC236}">
                <a16:creationId xmlns:a16="http://schemas.microsoft.com/office/drawing/2014/main" id="{C775751A-2F1A-D840-8A4C-FC67274DE320}"/>
              </a:ext>
            </a:extLst>
          </p:cNvPr>
          <p:cNvSpPr/>
          <p:nvPr/>
        </p:nvSpPr>
        <p:spPr>
          <a:xfrm>
            <a:off x="3886888" y="3994017"/>
            <a:ext cx="2005677" cy="246221"/>
          </a:xfrm>
          <a:prstGeom prst="rect">
            <a:avLst/>
          </a:prstGeom>
        </p:spPr>
        <p:txBody>
          <a:bodyPr wrap="square">
            <a:spAutoFit/>
          </a:bodyPr>
          <a:lstStyle/>
          <a:p>
            <a:pPr algn="ctr" fontAlgn="ctr"/>
            <a:r>
              <a:rPr lang="en-US" altLang="ja-JP" sz="1000" dirty="0" err="1">
                <a:solidFill>
                  <a:srgbClr val="1B2024"/>
                </a:solidFill>
                <a:latin typeface="Hiragino Sans W3" panose="020B0300000000000000" pitchFamily="34" charset="-128"/>
                <a:ea typeface="Hiragino Sans W3" panose="020B0300000000000000" pitchFamily="34" charset="-128"/>
              </a:rPr>
              <a:t>pre-order@newstech.co.jp</a:t>
            </a:r>
            <a:endParaRPr lang="en-US" altLang="ja-JP" sz="1000" dirty="0">
              <a:solidFill>
                <a:srgbClr val="1B2024"/>
              </a:solidFill>
              <a:latin typeface="Hiragino Sans W3" panose="020B0300000000000000" pitchFamily="34" charset="-128"/>
              <a:ea typeface="Hiragino Sans W3" panose="020B0300000000000000" pitchFamily="34" charset="-128"/>
            </a:endParaRPr>
          </a:p>
        </p:txBody>
      </p:sp>
      <p:sp>
        <p:nvSpPr>
          <p:cNvPr id="60" name="正方形/長方形 59">
            <a:extLst>
              <a:ext uri="{FF2B5EF4-FFF2-40B4-BE49-F238E27FC236}">
                <a16:creationId xmlns:a16="http://schemas.microsoft.com/office/drawing/2014/main" id="{843C2252-1AF8-514D-8194-FE0C85B3D8B5}"/>
              </a:ext>
            </a:extLst>
          </p:cNvPr>
          <p:cNvSpPr/>
          <p:nvPr/>
        </p:nvSpPr>
        <p:spPr>
          <a:xfrm>
            <a:off x="6003861" y="2126328"/>
            <a:ext cx="2005677" cy="246221"/>
          </a:xfrm>
          <a:prstGeom prst="rect">
            <a:avLst/>
          </a:prstGeom>
        </p:spPr>
        <p:txBody>
          <a:bodyPr wrap="square">
            <a:spAutoFit/>
          </a:bodyPr>
          <a:lstStyle/>
          <a:p>
            <a:pPr algn="ctr" fontAlgn="ctr"/>
            <a:r>
              <a:rPr lang="ja-JP" altLang="en-US" sz="1000">
                <a:solidFill>
                  <a:srgbClr val="1B2024"/>
                </a:solidFill>
                <a:latin typeface="Hiragino Sans W3" panose="020B0300000000000000" pitchFamily="34" charset="-128"/>
                <a:ea typeface="Hiragino Sans W3" panose="020B0300000000000000" pitchFamily="34" charset="-128"/>
              </a:rPr>
              <a:t>仮押え後</a:t>
            </a:r>
            <a:r>
              <a:rPr lang="en-US" altLang="ja-JP" sz="1000" dirty="0">
                <a:solidFill>
                  <a:srgbClr val="1B2024"/>
                </a:solidFill>
                <a:latin typeface="Hiragino Sans W3" panose="020B0300000000000000" pitchFamily="34" charset="-128"/>
                <a:ea typeface="Hiragino Sans W3" panose="020B0300000000000000" pitchFamily="34" charset="-128"/>
              </a:rPr>
              <a:t>3</a:t>
            </a:r>
            <a:r>
              <a:rPr lang="ja-JP" altLang="en-US" sz="1000">
                <a:solidFill>
                  <a:srgbClr val="1B2024"/>
                </a:solidFill>
                <a:latin typeface="Hiragino Sans W3" panose="020B0300000000000000" pitchFamily="34" charset="-128"/>
                <a:ea typeface="Hiragino Sans W3" panose="020B0300000000000000" pitchFamily="34" charset="-128"/>
              </a:rPr>
              <a:t>日営業日以内</a:t>
            </a:r>
          </a:p>
        </p:txBody>
      </p:sp>
      <p:sp>
        <p:nvSpPr>
          <p:cNvPr id="61" name="正方形/長方形 60">
            <a:extLst>
              <a:ext uri="{FF2B5EF4-FFF2-40B4-BE49-F238E27FC236}">
                <a16:creationId xmlns:a16="http://schemas.microsoft.com/office/drawing/2014/main" id="{FF9529DA-8B69-3745-96FA-A9D5132192D5}"/>
              </a:ext>
            </a:extLst>
          </p:cNvPr>
          <p:cNvSpPr/>
          <p:nvPr/>
        </p:nvSpPr>
        <p:spPr>
          <a:xfrm>
            <a:off x="5993905" y="2957700"/>
            <a:ext cx="2005677" cy="553998"/>
          </a:xfrm>
          <a:prstGeom prst="rect">
            <a:avLst/>
          </a:prstGeom>
        </p:spPr>
        <p:txBody>
          <a:bodyPr wrap="square">
            <a:spAutoFit/>
          </a:bodyPr>
          <a:lstStyle/>
          <a:p>
            <a:pPr algn="ctr" fontAlgn="ctr"/>
            <a:r>
              <a:rPr lang="en-US" altLang="ja-JP" sz="1000" dirty="0">
                <a:solidFill>
                  <a:srgbClr val="1B2024"/>
                </a:solidFill>
                <a:latin typeface="Hiragino Sans W3" panose="020B0300000000000000" pitchFamily="34" charset="-128"/>
                <a:ea typeface="Hiragino Sans W3" panose="020B0300000000000000" pitchFamily="34" charset="-128"/>
              </a:rPr>
              <a:t>1</a:t>
            </a:r>
            <a:r>
              <a:rPr lang="ja-JP" altLang="en-US" sz="1000">
                <a:solidFill>
                  <a:srgbClr val="1B2024"/>
                </a:solidFill>
                <a:latin typeface="Hiragino Sans W3" panose="020B0300000000000000" pitchFamily="34" charset="-128"/>
                <a:ea typeface="Hiragino Sans W3" panose="020B0300000000000000" pitchFamily="34" charset="-128"/>
              </a:rPr>
              <a:t>営業日以内に</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弊社より審査結果を</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メールにてお送り致します。</a:t>
            </a:r>
          </a:p>
        </p:txBody>
      </p:sp>
      <p:sp>
        <p:nvSpPr>
          <p:cNvPr id="62" name="正方形/長方形 61">
            <a:extLst>
              <a:ext uri="{FF2B5EF4-FFF2-40B4-BE49-F238E27FC236}">
                <a16:creationId xmlns:a16="http://schemas.microsoft.com/office/drawing/2014/main" id="{DFFE7E24-1E13-2341-986B-E740F19766FF}"/>
              </a:ext>
            </a:extLst>
          </p:cNvPr>
          <p:cNvSpPr/>
          <p:nvPr/>
        </p:nvSpPr>
        <p:spPr>
          <a:xfrm>
            <a:off x="6215860" y="4695569"/>
            <a:ext cx="1512894" cy="323165"/>
          </a:xfrm>
          <a:prstGeom prst="rect">
            <a:avLst/>
          </a:prstGeom>
        </p:spPr>
        <p:txBody>
          <a:bodyPr wrap="square">
            <a:spAutoFit/>
          </a:bodyPr>
          <a:lstStyle/>
          <a:p>
            <a:pPr fontAlgn="ctr">
              <a:lnSpc>
                <a:spcPct val="150000"/>
              </a:lnSpc>
            </a:pPr>
            <a:r>
              <a:rPr lang="ja-JP" altLang="en-US" sz="1000">
                <a:latin typeface="Hiragino Sans W3" panose="020B0300000000000000" pitchFamily="34" charset="-128"/>
                <a:ea typeface="Hiragino Sans W3" panose="020B0300000000000000" pitchFamily="34" charset="-128"/>
              </a:rPr>
              <a:t>クリエイティブ素材</a:t>
            </a:r>
            <a:endParaRPr lang="ja-JP" altLang="en-US" sz="1000" dirty="0">
              <a:latin typeface="Hiragino Sans W3" panose="020B0300000000000000" pitchFamily="34" charset="-128"/>
              <a:ea typeface="Hiragino Sans W3" panose="020B0300000000000000" pitchFamily="34" charset="-128"/>
            </a:endParaRPr>
          </a:p>
        </p:txBody>
      </p:sp>
      <p:sp>
        <p:nvSpPr>
          <p:cNvPr id="63" name="正方形/長方形 62">
            <a:extLst>
              <a:ext uri="{FF2B5EF4-FFF2-40B4-BE49-F238E27FC236}">
                <a16:creationId xmlns:a16="http://schemas.microsoft.com/office/drawing/2014/main" id="{24ACBC4D-6380-8343-82B4-58CDA54675D9}"/>
              </a:ext>
            </a:extLst>
          </p:cNvPr>
          <p:cNvSpPr/>
          <p:nvPr/>
        </p:nvSpPr>
        <p:spPr>
          <a:xfrm>
            <a:off x="5980869" y="3994017"/>
            <a:ext cx="2005677" cy="246221"/>
          </a:xfrm>
          <a:prstGeom prst="rect">
            <a:avLst/>
          </a:prstGeom>
        </p:spPr>
        <p:txBody>
          <a:bodyPr wrap="square">
            <a:spAutoFit/>
          </a:bodyPr>
          <a:lstStyle/>
          <a:p>
            <a:pPr algn="ctr" fontAlgn="ctr"/>
            <a:r>
              <a:rPr lang="en-US" altLang="ja-JP" sz="1000" dirty="0">
                <a:solidFill>
                  <a:srgbClr val="1B2024"/>
                </a:solidFill>
                <a:latin typeface="Hiragino Sans W3" panose="020B0300000000000000" pitchFamily="34" charset="-128"/>
                <a:ea typeface="Hiragino Sans W3" panose="020B0300000000000000" pitchFamily="34" charset="-128"/>
              </a:rPr>
              <a:t>taxiad@newstech.co.jp</a:t>
            </a:r>
          </a:p>
        </p:txBody>
      </p:sp>
      <p:sp>
        <p:nvSpPr>
          <p:cNvPr id="64" name="正方形/長方形 63">
            <a:extLst>
              <a:ext uri="{FF2B5EF4-FFF2-40B4-BE49-F238E27FC236}">
                <a16:creationId xmlns:a16="http://schemas.microsoft.com/office/drawing/2014/main" id="{C9EDFDC7-0B72-7549-963A-0A233653E370}"/>
              </a:ext>
            </a:extLst>
          </p:cNvPr>
          <p:cNvSpPr/>
          <p:nvPr/>
        </p:nvSpPr>
        <p:spPr>
          <a:xfrm>
            <a:off x="8013982" y="2112473"/>
            <a:ext cx="2005677" cy="246221"/>
          </a:xfrm>
          <a:prstGeom prst="rect">
            <a:avLst/>
          </a:prstGeom>
        </p:spPr>
        <p:txBody>
          <a:bodyPr wrap="square">
            <a:spAutoFit/>
          </a:bodyPr>
          <a:lstStyle/>
          <a:p>
            <a:pPr algn="ctr" fontAlgn="ctr"/>
            <a:r>
              <a:rPr lang="ja-JP" altLang="en-US" sz="1000">
                <a:solidFill>
                  <a:srgbClr val="1B2024"/>
                </a:solidFill>
                <a:latin typeface="Hiragino Sans W3" panose="020B0300000000000000" pitchFamily="34" charset="-128"/>
                <a:ea typeface="Hiragino Sans W3" panose="020B0300000000000000" pitchFamily="34" charset="-128"/>
              </a:rPr>
              <a:t>仮押え後</a:t>
            </a:r>
            <a:r>
              <a:rPr lang="en-US" altLang="ja-JP" sz="1000" dirty="0">
                <a:solidFill>
                  <a:srgbClr val="1B2024"/>
                </a:solidFill>
                <a:latin typeface="Hiragino Sans W3" panose="020B0300000000000000" pitchFamily="34" charset="-128"/>
                <a:ea typeface="Hiragino Sans W3" panose="020B0300000000000000" pitchFamily="34" charset="-128"/>
              </a:rPr>
              <a:t>5</a:t>
            </a:r>
            <a:r>
              <a:rPr lang="ja-JP" altLang="en-US" sz="1000">
                <a:solidFill>
                  <a:srgbClr val="1B2024"/>
                </a:solidFill>
                <a:latin typeface="Hiragino Sans W3" panose="020B0300000000000000" pitchFamily="34" charset="-128"/>
                <a:ea typeface="Hiragino Sans W3" panose="020B0300000000000000" pitchFamily="34" charset="-128"/>
              </a:rPr>
              <a:t>営業日以内</a:t>
            </a:r>
          </a:p>
        </p:txBody>
      </p:sp>
      <p:sp>
        <p:nvSpPr>
          <p:cNvPr id="65" name="正方形/長方形 64">
            <a:extLst>
              <a:ext uri="{FF2B5EF4-FFF2-40B4-BE49-F238E27FC236}">
                <a16:creationId xmlns:a16="http://schemas.microsoft.com/office/drawing/2014/main" id="{7669E210-F6AE-7C43-91FB-538F9927F936}"/>
              </a:ext>
            </a:extLst>
          </p:cNvPr>
          <p:cNvSpPr/>
          <p:nvPr/>
        </p:nvSpPr>
        <p:spPr>
          <a:xfrm>
            <a:off x="8004026" y="2957700"/>
            <a:ext cx="2005677" cy="553998"/>
          </a:xfrm>
          <a:prstGeom prst="rect">
            <a:avLst/>
          </a:prstGeom>
        </p:spPr>
        <p:txBody>
          <a:bodyPr wrap="square">
            <a:spAutoFit/>
          </a:bodyPr>
          <a:lstStyle/>
          <a:p>
            <a:pPr algn="ctr" fontAlgn="ctr"/>
            <a:r>
              <a:rPr lang="en-US" altLang="ja-JP" sz="1000" dirty="0">
                <a:solidFill>
                  <a:srgbClr val="1B2024"/>
                </a:solidFill>
                <a:latin typeface="Hiragino Sans W3" panose="020B0300000000000000" pitchFamily="34" charset="-128"/>
                <a:ea typeface="Hiragino Sans W3" panose="020B0300000000000000" pitchFamily="34" charset="-128"/>
              </a:rPr>
              <a:t>1</a:t>
            </a:r>
            <a:r>
              <a:rPr lang="ja-JP" altLang="en-US" sz="1000">
                <a:solidFill>
                  <a:srgbClr val="1B2024"/>
                </a:solidFill>
                <a:latin typeface="Hiragino Sans W3" panose="020B0300000000000000" pitchFamily="34" charset="-128"/>
                <a:ea typeface="Hiragino Sans W3" panose="020B0300000000000000" pitchFamily="34" charset="-128"/>
              </a:rPr>
              <a:t>営業日以内に</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弊社より申込受領を</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メールにてお送り致します。</a:t>
            </a:r>
          </a:p>
        </p:txBody>
      </p:sp>
      <p:sp>
        <p:nvSpPr>
          <p:cNvPr id="66" name="正方形/長方形 65">
            <a:extLst>
              <a:ext uri="{FF2B5EF4-FFF2-40B4-BE49-F238E27FC236}">
                <a16:creationId xmlns:a16="http://schemas.microsoft.com/office/drawing/2014/main" id="{E9421715-C125-FB47-B0E7-DF510E5F6CDB}"/>
              </a:ext>
            </a:extLst>
          </p:cNvPr>
          <p:cNvSpPr/>
          <p:nvPr/>
        </p:nvSpPr>
        <p:spPr>
          <a:xfrm>
            <a:off x="8239836" y="4737134"/>
            <a:ext cx="1512894" cy="400110"/>
          </a:xfrm>
          <a:prstGeom prst="rect">
            <a:avLst/>
          </a:prstGeom>
        </p:spPr>
        <p:txBody>
          <a:bodyPr wrap="square">
            <a:spAutoFit/>
          </a:bodyPr>
          <a:lstStyle/>
          <a:p>
            <a:pPr fontAlgn="ctr"/>
            <a:r>
              <a:rPr lang="ja-JP" altLang="en-US" sz="1000">
                <a:solidFill>
                  <a:srgbClr val="1B2024"/>
                </a:solidFill>
                <a:latin typeface="Hiragino Sans W3" panose="020B0300000000000000" pitchFamily="34" charset="-128"/>
                <a:ea typeface="Hiragino Sans W3" panose="020B0300000000000000" pitchFamily="34" charset="-128"/>
              </a:rPr>
              <a:t>エンドキャップの有無</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詳細説明画像の有無</a:t>
            </a:r>
          </a:p>
        </p:txBody>
      </p:sp>
      <p:sp>
        <p:nvSpPr>
          <p:cNvPr id="67" name="正方形/長方形 66">
            <a:extLst>
              <a:ext uri="{FF2B5EF4-FFF2-40B4-BE49-F238E27FC236}">
                <a16:creationId xmlns:a16="http://schemas.microsoft.com/office/drawing/2014/main" id="{ECC6151B-A37B-3641-A5FB-6A3D127B5EB8}"/>
              </a:ext>
            </a:extLst>
          </p:cNvPr>
          <p:cNvSpPr/>
          <p:nvPr/>
        </p:nvSpPr>
        <p:spPr>
          <a:xfrm>
            <a:off x="8004845" y="3994017"/>
            <a:ext cx="2005677" cy="246221"/>
          </a:xfrm>
          <a:prstGeom prst="rect">
            <a:avLst/>
          </a:prstGeom>
        </p:spPr>
        <p:txBody>
          <a:bodyPr wrap="square">
            <a:spAutoFit/>
          </a:bodyPr>
          <a:lstStyle/>
          <a:p>
            <a:pPr algn="ctr" fontAlgn="ctr"/>
            <a:r>
              <a:rPr lang="en-US" altLang="ja-JP" sz="1000" dirty="0" err="1">
                <a:solidFill>
                  <a:srgbClr val="1B2024"/>
                </a:solidFill>
                <a:latin typeface="Hiragino Sans W3" panose="020B0300000000000000" pitchFamily="34" charset="-128"/>
                <a:ea typeface="Hiragino Sans W3" panose="020B0300000000000000" pitchFamily="34" charset="-128"/>
              </a:rPr>
              <a:t>order@newstech.co.jp</a:t>
            </a:r>
            <a:endParaRPr lang="en-US" altLang="ja-JP" sz="1000" dirty="0">
              <a:solidFill>
                <a:srgbClr val="1B2024"/>
              </a:solidFill>
              <a:latin typeface="Hiragino Sans W3" panose="020B0300000000000000" pitchFamily="34" charset="-128"/>
              <a:ea typeface="Hiragino Sans W3" panose="020B0300000000000000" pitchFamily="34" charset="-128"/>
            </a:endParaRPr>
          </a:p>
        </p:txBody>
      </p:sp>
      <p:sp>
        <p:nvSpPr>
          <p:cNvPr id="68" name="正方形/長方形 67">
            <a:extLst>
              <a:ext uri="{FF2B5EF4-FFF2-40B4-BE49-F238E27FC236}">
                <a16:creationId xmlns:a16="http://schemas.microsoft.com/office/drawing/2014/main" id="{BE37A77F-292A-F147-A1B5-96CCE525C999}"/>
              </a:ext>
            </a:extLst>
          </p:cNvPr>
          <p:cNvSpPr/>
          <p:nvPr/>
        </p:nvSpPr>
        <p:spPr>
          <a:xfrm>
            <a:off x="9826364" y="2015488"/>
            <a:ext cx="2005677" cy="400110"/>
          </a:xfrm>
          <a:prstGeom prst="rect">
            <a:avLst/>
          </a:prstGeom>
        </p:spPr>
        <p:txBody>
          <a:bodyPr wrap="square">
            <a:spAutoFit/>
          </a:bodyPr>
          <a:lstStyle/>
          <a:p>
            <a:pPr algn="ctr" fontAlgn="ctr"/>
            <a:r>
              <a:rPr lang="ja-JP" altLang="en-US" sz="1000">
                <a:solidFill>
                  <a:srgbClr val="1B2024"/>
                </a:solidFill>
                <a:latin typeface="Hiragino Sans W3" panose="020B0300000000000000" pitchFamily="34" charset="-128"/>
                <a:ea typeface="Hiragino Sans W3" panose="020B0300000000000000" pitchFamily="34" charset="-128"/>
              </a:rPr>
              <a:t>掲載開始日</a:t>
            </a:r>
            <a:r>
              <a:rPr lang="en-US" altLang="ja-JP" sz="1000" dirty="0">
                <a:solidFill>
                  <a:srgbClr val="1B2024"/>
                </a:solidFill>
                <a:latin typeface="Hiragino Sans W3" panose="020B0300000000000000" pitchFamily="34" charset="-128"/>
                <a:ea typeface="Hiragino Sans W3" panose="020B0300000000000000" pitchFamily="34" charset="-128"/>
              </a:rPr>
              <a:t>5</a:t>
            </a:r>
            <a:r>
              <a:rPr lang="ja-JP" altLang="en-US" sz="1000">
                <a:solidFill>
                  <a:srgbClr val="1B2024"/>
                </a:solidFill>
                <a:latin typeface="Hiragino Sans W3" panose="020B0300000000000000" pitchFamily="34" charset="-128"/>
                <a:ea typeface="Hiragino Sans W3" panose="020B0300000000000000" pitchFamily="34" charset="-128"/>
              </a:rPr>
              <a:t>営業日以内</a:t>
            </a:r>
          </a:p>
          <a:p>
            <a:pPr algn="ctr" fontAlgn="ctr"/>
            <a:r>
              <a:rPr lang="ja-JP" altLang="en-US" sz="1000">
                <a:solidFill>
                  <a:srgbClr val="1B2024"/>
                </a:solidFill>
                <a:latin typeface="Hiragino Sans W3" panose="020B0300000000000000" pitchFamily="34" charset="-128"/>
                <a:ea typeface="Hiragino Sans W3" panose="020B0300000000000000" pitchFamily="34" charset="-128"/>
              </a:rPr>
              <a:t>（前週月曜日 </a:t>
            </a:r>
            <a:r>
              <a:rPr lang="en-US" altLang="ja-JP" sz="1000" dirty="0">
                <a:solidFill>
                  <a:srgbClr val="1B2024"/>
                </a:solidFill>
                <a:latin typeface="Hiragino Sans W3" panose="020B0300000000000000" pitchFamily="34" charset="-128"/>
                <a:ea typeface="Hiragino Sans W3" panose="020B0300000000000000" pitchFamily="34" charset="-128"/>
              </a:rPr>
              <a:t>17</a:t>
            </a:r>
            <a:r>
              <a:rPr lang="ja-JP" altLang="en-US" sz="1000">
                <a:solidFill>
                  <a:srgbClr val="1B2024"/>
                </a:solidFill>
                <a:latin typeface="Hiragino Sans W3" panose="020B0300000000000000" pitchFamily="34" charset="-128"/>
                <a:ea typeface="Hiragino Sans W3" panose="020B0300000000000000" pitchFamily="34" charset="-128"/>
              </a:rPr>
              <a:t>：</a:t>
            </a:r>
            <a:r>
              <a:rPr lang="en-US" altLang="ja-JP" sz="1000" dirty="0">
                <a:solidFill>
                  <a:srgbClr val="1B2024"/>
                </a:solidFill>
                <a:latin typeface="Hiragino Sans W3" panose="020B0300000000000000" pitchFamily="34" charset="-128"/>
                <a:ea typeface="Hiragino Sans W3" panose="020B0300000000000000" pitchFamily="34" charset="-128"/>
              </a:rPr>
              <a:t>00</a:t>
            </a:r>
            <a:r>
              <a:rPr lang="ja-JP" altLang="en-US" sz="1000">
                <a:solidFill>
                  <a:srgbClr val="1B2024"/>
                </a:solidFill>
                <a:latin typeface="Hiragino Sans W3" panose="020B0300000000000000" pitchFamily="34" charset="-128"/>
                <a:ea typeface="Hiragino Sans W3" panose="020B0300000000000000" pitchFamily="34" charset="-128"/>
              </a:rPr>
              <a:t>）</a:t>
            </a:r>
          </a:p>
        </p:txBody>
      </p:sp>
      <p:sp>
        <p:nvSpPr>
          <p:cNvPr id="69" name="正方形/長方形 68">
            <a:extLst>
              <a:ext uri="{FF2B5EF4-FFF2-40B4-BE49-F238E27FC236}">
                <a16:creationId xmlns:a16="http://schemas.microsoft.com/office/drawing/2014/main" id="{9853241D-5E83-1143-B850-542B9A9F38CD}"/>
              </a:ext>
            </a:extLst>
          </p:cNvPr>
          <p:cNvSpPr/>
          <p:nvPr/>
        </p:nvSpPr>
        <p:spPr>
          <a:xfrm>
            <a:off x="9941103" y="2957700"/>
            <a:ext cx="2005677" cy="553998"/>
          </a:xfrm>
          <a:prstGeom prst="rect">
            <a:avLst/>
          </a:prstGeom>
        </p:spPr>
        <p:txBody>
          <a:bodyPr wrap="square">
            <a:spAutoFit/>
          </a:bodyPr>
          <a:lstStyle/>
          <a:p>
            <a:pPr algn="ctr" fontAlgn="ctr"/>
            <a:r>
              <a:rPr lang="en-US" altLang="ja-JP" sz="1000" dirty="0">
                <a:solidFill>
                  <a:srgbClr val="1B2024"/>
                </a:solidFill>
                <a:latin typeface="Hiragino Sans W3" panose="020B0300000000000000" pitchFamily="34" charset="-128"/>
                <a:ea typeface="Hiragino Sans W3" panose="020B0300000000000000" pitchFamily="34" charset="-128"/>
              </a:rPr>
              <a:t>1</a:t>
            </a:r>
            <a:r>
              <a:rPr lang="ja-JP" altLang="en-US" sz="1000">
                <a:solidFill>
                  <a:srgbClr val="1B2024"/>
                </a:solidFill>
                <a:latin typeface="Hiragino Sans W3" panose="020B0300000000000000" pitchFamily="34" charset="-128"/>
                <a:ea typeface="Hiragino Sans W3" panose="020B0300000000000000" pitchFamily="34" charset="-128"/>
              </a:rPr>
              <a:t>営業日以内に</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弊社より入稿受領を</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メールにてお送り致します。</a:t>
            </a:r>
          </a:p>
        </p:txBody>
      </p:sp>
      <p:sp>
        <p:nvSpPr>
          <p:cNvPr id="70" name="正方形/長方形 69">
            <a:extLst>
              <a:ext uri="{FF2B5EF4-FFF2-40B4-BE49-F238E27FC236}">
                <a16:creationId xmlns:a16="http://schemas.microsoft.com/office/drawing/2014/main" id="{DA5C9DCA-B535-A545-AB7E-19B98BBF5858}"/>
              </a:ext>
            </a:extLst>
          </p:cNvPr>
          <p:cNvSpPr/>
          <p:nvPr/>
        </p:nvSpPr>
        <p:spPr>
          <a:xfrm>
            <a:off x="10187573" y="4737134"/>
            <a:ext cx="1512894" cy="861774"/>
          </a:xfrm>
          <a:prstGeom prst="rect">
            <a:avLst/>
          </a:prstGeom>
        </p:spPr>
        <p:txBody>
          <a:bodyPr wrap="square">
            <a:spAutoFit/>
          </a:bodyPr>
          <a:lstStyle/>
          <a:p>
            <a:pPr fontAlgn="ctr"/>
            <a:r>
              <a:rPr lang="ja-JP" altLang="en-US" sz="1000">
                <a:solidFill>
                  <a:srgbClr val="1B2024"/>
                </a:solidFill>
                <a:latin typeface="Hiragino Sans W3" panose="020B0300000000000000" pitchFamily="34" charset="-128"/>
                <a:ea typeface="Hiragino Sans W3" panose="020B0300000000000000" pitchFamily="34" charset="-128"/>
              </a:rPr>
              <a:t>動画素材</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エンドキャップ</a:t>
            </a:r>
            <a:br>
              <a:rPr lang="ja-JP" altLang="en-US" sz="1000">
                <a:solidFill>
                  <a:srgbClr val="1B2024"/>
                </a:solidFill>
                <a:latin typeface="Hiragino Sans W3" panose="020B0300000000000000" pitchFamily="34" charset="-128"/>
                <a:ea typeface="Hiragino Sans W3" panose="020B0300000000000000" pitchFamily="34" charset="-128"/>
              </a:rPr>
            </a:br>
            <a:r>
              <a:rPr lang="en-US" altLang="ja-JP" sz="1000" dirty="0">
                <a:solidFill>
                  <a:srgbClr val="1B2024"/>
                </a:solidFill>
                <a:latin typeface="Hiragino Sans W3" panose="020B0300000000000000" pitchFamily="34" charset="-128"/>
                <a:ea typeface="Hiragino Sans W3" panose="020B0300000000000000" pitchFamily="34" charset="-128"/>
              </a:rPr>
              <a:t>※</a:t>
            </a:r>
            <a:r>
              <a:rPr lang="ja-JP" altLang="en-US" sz="1000">
                <a:solidFill>
                  <a:srgbClr val="1B2024"/>
                </a:solidFill>
                <a:latin typeface="Hiragino Sans W3" panose="020B0300000000000000" pitchFamily="34" charset="-128"/>
                <a:ea typeface="Hiragino Sans W3" panose="020B0300000000000000" pitchFamily="34" charset="-128"/>
              </a:rPr>
              <a:t>有りの場合のみ</a:t>
            </a:r>
            <a:br>
              <a:rPr lang="ja-JP" altLang="en-US" sz="1000">
                <a:solidFill>
                  <a:srgbClr val="1B2024"/>
                </a:solidFill>
                <a:latin typeface="Hiragino Sans W3" panose="020B0300000000000000" pitchFamily="34" charset="-128"/>
                <a:ea typeface="Hiragino Sans W3" panose="020B0300000000000000" pitchFamily="34" charset="-128"/>
              </a:rPr>
            </a:br>
            <a:r>
              <a:rPr lang="ja-JP" altLang="en-US" sz="1000">
                <a:solidFill>
                  <a:srgbClr val="1B2024"/>
                </a:solidFill>
                <a:latin typeface="Hiragino Sans W3" panose="020B0300000000000000" pitchFamily="34" charset="-128"/>
                <a:ea typeface="Hiragino Sans W3" panose="020B0300000000000000" pitchFamily="34" charset="-128"/>
              </a:rPr>
              <a:t>詳細説明画像</a:t>
            </a:r>
            <a:br>
              <a:rPr lang="ja-JP" altLang="en-US" sz="1000">
                <a:solidFill>
                  <a:srgbClr val="1B2024"/>
                </a:solidFill>
                <a:latin typeface="Hiragino Sans W3" panose="020B0300000000000000" pitchFamily="34" charset="-128"/>
                <a:ea typeface="Hiragino Sans W3" panose="020B0300000000000000" pitchFamily="34" charset="-128"/>
              </a:rPr>
            </a:br>
            <a:r>
              <a:rPr lang="en-US" altLang="ja-JP" sz="1000" dirty="0">
                <a:solidFill>
                  <a:srgbClr val="1B2024"/>
                </a:solidFill>
                <a:latin typeface="Hiragino Sans W3" panose="020B0300000000000000" pitchFamily="34" charset="-128"/>
                <a:ea typeface="Hiragino Sans W3" panose="020B0300000000000000" pitchFamily="34" charset="-128"/>
              </a:rPr>
              <a:t>※</a:t>
            </a:r>
            <a:r>
              <a:rPr lang="ja-JP" altLang="en-US" sz="1000">
                <a:solidFill>
                  <a:srgbClr val="1B2024"/>
                </a:solidFill>
                <a:latin typeface="Hiragino Sans W3" panose="020B0300000000000000" pitchFamily="34" charset="-128"/>
                <a:ea typeface="Hiragino Sans W3" panose="020B0300000000000000" pitchFamily="34" charset="-128"/>
              </a:rPr>
              <a:t>有りの場合のみ</a:t>
            </a:r>
          </a:p>
        </p:txBody>
      </p:sp>
      <p:sp>
        <p:nvSpPr>
          <p:cNvPr id="71" name="正方形/長方形 70">
            <a:extLst>
              <a:ext uri="{FF2B5EF4-FFF2-40B4-BE49-F238E27FC236}">
                <a16:creationId xmlns:a16="http://schemas.microsoft.com/office/drawing/2014/main" id="{91BE003C-93D7-554F-9472-B551DD6ACDF8}"/>
              </a:ext>
            </a:extLst>
          </p:cNvPr>
          <p:cNvSpPr/>
          <p:nvPr/>
        </p:nvSpPr>
        <p:spPr>
          <a:xfrm>
            <a:off x="9900357" y="3994017"/>
            <a:ext cx="2005677" cy="246221"/>
          </a:xfrm>
          <a:prstGeom prst="rect">
            <a:avLst/>
          </a:prstGeom>
        </p:spPr>
        <p:txBody>
          <a:bodyPr wrap="square">
            <a:spAutoFit/>
          </a:bodyPr>
          <a:lstStyle/>
          <a:p>
            <a:pPr algn="ctr" fontAlgn="ctr"/>
            <a:r>
              <a:rPr lang="en-US" altLang="ja-JP" sz="1000" dirty="0" err="1">
                <a:solidFill>
                  <a:srgbClr val="1B2024"/>
                </a:solidFill>
                <a:latin typeface="Hiragino Sans W3" panose="020B0300000000000000" pitchFamily="34" charset="-128"/>
                <a:ea typeface="Hiragino Sans W3" panose="020B0300000000000000" pitchFamily="34" charset="-128"/>
              </a:rPr>
              <a:t>submit@newstech.co.jp</a:t>
            </a:r>
            <a:endParaRPr lang="en-US" altLang="ja-JP" sz="1000" dirty="0">
              <a:solidFill>
                <a:srgbClr val="1B2024"/>
              </a:solidFill>
              <a:latin typeface="Hiragino Sans W3" panose="020B0300000000000000" pitchFamily="34" charset="-128"/>
              <a:ea typeface="Hiragino Sans W3" panose="020B0300000000000000" pitchFamily="34" charset="-128"/>
            </a:endParaRPr>
          </a:p>
        </p:txBody>
      </p:sp>
      <p:pic>
        <p:nvPicPr>
          <p:cNvPr id="72" name="図 71">
            <a:extLst>
              <a:ext uri="{FF2B5EF4-FFF2-40B4-BE49-F238E27FC236}">
                <a16:creationId xmlns:a16="http://schemas.microsoft.com/office/drawing/2014/main" id="{2ECF8D6F-15BA-DE42-A2FD-CF8E3AB44640}"/>
              </a:ext>
            </a:extLst>
          </p:cNvPr>
          <p:cNvPicPr>
            <a:picLocks noChangeAspect="1"/>
          </p:cNvPicPr>
          <p:nvPr/>
        </p:nvPicPr>
        <p:blipFill rotWithShape="1">
          <a:blip r:embed="rId5"/>
          <a:srcRect l="16543" t="-12374" r="31644" b="1"/>
          <a:stretch/>
        </p:blipFill>
        <p:spPr>
          <a:xfrm>
            <a:off x="2185059" y="5989320"/>
            <a:ext cx="6075021" cy="734709"/>
          </a:xfrm>
          <a:prstGeom prst="rect">
            <a:avLst/>
          </a:prstGeom>
        </p:spPr>
      </p:pic>
      <p:pic>
        <p:nvPicPr>
          <p:cNvPr id="74" name="図 73">
            <a:extLst>
              <a:ext uri="{FF2B5EF4-FFF2-40B4-BE49-F238E27FC236}">
                <a16:creationId xmlns:a16="http://schemas.microsoft.com/office/drawing/2014/main" id="{4D05ABE4-9A2B-8248-A00D-FC08FC937C4D}"/>
              </a:ext>
            </a:extLst>
          </p:cNvPr>
          <p:cNvPicPr>
            <a:picLocks noChangeAspect="1"/>
          </p:cNvPicPr>
          <p:nvPr/>
        </p:nvPicPr>
        <p:blipFill>
          <a:blip r:embed="rId6"/>
          <a:stretch>
            <a:fillRect/>
          </a:stretch>
        </p:blipFill>
        <p:spPr>
          <a:xfrm>
            <a:off x="270809" y="6373248"/>
            <a:ext cx="1647513" cy="357371"/>
          </a:xfrm>
          <a:prstGeom prst="rect">
            <a:avLst/>
          </a:prstGeom>
        </p:spPr>
      </p:pic>
      <p:sp>
        <p:nvSpPr>
          <p:cNvPr id="75" name="正方形/長方形 74">
            <a:extLst>
              <a:ext uri="{FF2B5EF4-FFF2-40B4-BE49-F238E27FC236}">
                <a16:creationId xmlns:a16="http://schemas.microsoft.com/office/drawing/2014/main" id="{80B5F3BA-1C9C-5943-AB6E-928C93137E63}"/>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76" name="図 75">
            <a:extLst>
              <a:ext uri="{FF2B5EF4-FFF2-40B4-BE49-F238E27FC236}">
                <a16:creationId xmlns:a16="http://schemas.microsoft.com/office/drawing/2014/main" id="{8859B46A-401B-8B49-87F3-80CBD101BB7D}"/>
              </a:ext>
            </a:extLst>
          </p:cNvPr>
          <p:cNvPicPr>
            <a:picLocks noChangeAspect="1"/>
          </p:cNvPicPr>
          <p:nvPr/>
        </p:nvPicPr>
        <p:blipFill rotWithShape="1">
          <a:blip r:embed="rId5"/>
          <a:srcRect l="89802" t="-7712"/>
          <a:stretch/>
        </p:blipFill>
        <p:spPr>
          <a:xfrm>
            <a:off x="10774680" y="6019800"/>
            <a:ext cx="1195646" cy="704229"/>
          </a:xfrm>
          <a:prstGeom prst="rect">
            <a:avLst/>
          </a:prstGeom>
        </p:spPr>
      </p:pic>
      <p:sp>
        <p:nvSpPr>
          <p:cNvPr id="77" name="スライド番号プレースホルダ 3">
            <a:extLst>
              <a:ext uri="{FF2B5EF4-FFF2-40B4-BE49-F238E27FC236}">
                <a16:creationId xmlns:a16="http://schemas.microsoft.com/office/drawing/2014/main" id="{2AD2888D-2A59-AB45-B2C8-BA56F5A36E8D}"/>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30</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73" name="正方形/長方形 72">
            <a:extLst>
              <a:ext uri="{FF2B5EF4-FFF2-40B4-BE49-F238E27FC236}">
                <a16:creationId xmlns:a16="http://schemas.microsoft.com/office/drawing/2014/main" id="{103DEFD1-03C4-644C-B825-4D0D4E78A5C0}"/>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658312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866AE6-EF58-954D-B910-D339EA1B9DBC}"/>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D993C811-BE95-9B49-9E99-AE38EE7C567F}"/>
              </a:ext>
            </a:extLst>
          </p:cNvPr>
          <p:cNvPicPr>
            <a:picLocks noChangeAspect="1"/>
          </p:cNvPicPr>
          <p:nvPr/>
        </p:nvPicPr>
        <p:blipFill>
          <a:blip r:embed="rId2"/>
          <a:stretch>
            <a:fillRect/>
          </a:stretch>
        </p:blipFill>
        <p:spPr>
          <a:xfrm>
            <a:off x="179558" y="157721"/>
            <a:ext cx="2248192" cy="709955"/>
          </a:xfrm>
          <a:prstGeom prst="rect">
            <a:avLst/>
          </a:prstGeom>
        </p:spPr>
      </p:pic>
      <p:sp>
        <p:nvSpPr>
          <p:cNvPr id="6" name="正方形/長方形 5">
            <a:extLst>
              <a:ext uri="{FF2B5EF4-FFF2-40B4-BE49-F238E27FC236}">
                <a16:creationId xmlns:a16="http://schemas.microsoft.com/office/drawing/2014/main" id="{62ABB71C-CB2C-2548-9AD7-AC0A7183E39A}"/>
              </a:ext>
            </a:extLst>
          </p:cNvPr>
          <p:cNvSpPr/>
          <p:nvPr/>
        </p:nvSpPr>
        <p:spPr>
          <a:xfrm>
            <a:off x="296734"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メールフォーマット</a:t>
            </a:r>
          </a:p>
        </p:txBody>
      </p:sp>
      <p:sp>
        <p:nvSpPr>
          <p:cNvPr id="101" name="1 つの角を切り取った四角形 100">
            <a:extLst>
              <a:ext uri="{FF2B5EF4-FFF2-40B4-BE49-F238E27FC236}">
                <a16:creationId xmlns:a16="http://schemas.microsoft.com/office/drawing/2014/main" id="{3A15ED83-DA18-2F47-828C-16A1ECB5DFDB}"/>
              </a:ext>
            </a:extLst>
          </p:cNvPr>
          <p:cNvSpPr/>
          <p:nvPr/>
        </p:nvSpPr>
        <p:spPr>
          <a:xfrm rot="10800000" flipH="1">
            <a:off x="396854" y="1787236"/>
            <a:ext cx="2783538" cy="4149014"/>
          </a:xfrm>
          <a:prstGeom prst="snip1Rect">
            <a:avLst>
              <a:gd name="adj" fmla="val 19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B2024"/>
              </a:solidFill>
            </a:endParaRPr>
          </a:p>
        </p:txBody>
      </p:sp>
      <p:sp>
        <p:nvSpPr>
          <p:cNvPr id="102" name="1 つの角を切り取った四角形 101">
            <a:extLst>
              <a:ext uri="{FF2B5EF4-FFF2-40B4-BE49-F238E27FC236}">
                <a16:creationId xmlns:a16="http://schemas.microsoft.com/office/drawing/2014/main" id="{A279A44F-9C79-4A46-A478-4BCF4330C9FB}"/>
              </a:ext>
            </a:extLst>
          </p:cNvPr>
          <p:cNvSpPr/>
          <p:nvPr/>
        </p:nvSpPr>
        <p:spPr>
          <a:xfrm rot="10800000" flipH="1">
            <a:off x="3325764" y="1787236"/>
            <a:ext cx="2783538" cy="4149014"/>
          </a:xfrm>
          <a:prstGeom prst="snip1Rect">
            <a:avLst>
              <a:gd name="adj" fmla="val 19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B2024"/>
              </a:solidFill>
            </a:endParaRPr>
          </a:p>
        </p:txBody>
      </p:sp>
      <p:sp>
        <p:nvSpPr>
          <p:cNvPr id="103" name="1 つの角を切り取った四角形 102">
            <a:extLst>
              <a:ext uri="{FF2B5EF4-FFF2-40B4-BE49-F238E27FC236}">
                <a16:creationId xmlns:a16="http://schemas.microsoft.com/office/drawing/2014/main" id="{06CE89A8-1C41-9D4F-8782-48C95354A281}"/>
              </a:ext>
            </a:extLst>
          </p:cNvPr>
          <p:cNvSpPr/>
          <p:nvPr/>
        </p:nvSpPr>
        <p:spPr>
          <a:xfrm rot="10800000" flipH="1">
            <a:off x="6251730" y="1787236"/>
            <a:ext cx="2783538" cy="4149014"/>
          </a:xfrm>
          <a:prstGeom prst="snip1Rect">
            <a:avLst>
              <a:gd name="adj" fmla="val 19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B2024"/>
              </a:solidFill>
            </a:endParaRPr>
          </a:p>
        </p:txBody>
      </p:sp>
      <p:sp>
        <p:nvSpPr>
          <p:cNvPr id="104" name="1 つの角を切り取った四角形 103">
            <a:extLst>
              <a:ext uri="{FF2B5EF4-FFF2-40B4-BE49-F238E27FC236}">
                <a16:creationId xmlns:a16="http://schemas.microsoft.com/office/drawing/2014/main" id="{39CA806F-8736-2E40-91C9-70AC39AF9D12}"/>
              </a:ext>
            </a:extLst>
          </p:cNvPr>
          <p:cNvSpPr/>
          <p:nvPr/>
        </p:nvSpPr>
        <p:spPr>
          <a:xfrm rot="10800000" flipH="1">
            <a:off x="9183812" y="1787236"/>
            <a:ext cx="2783538" cy="4149014"/>
          </a:xfrm>
          <a:prstGeom prst="snip1Rect">
            <a:avLst>
              <a:gd name="adj" fmla="val 19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1B2024"/>
              </a:solidFill>
            </a:endParaRPr>
          </a:p>
        </p:txBody>
      </p:sp>
      <p:sp>
        <p:nvSpPr>
          <p:cNvPr id="105" name="Rectangle 4">
            <a:extLst>
              <a:ext uri="{FF2B5EF4-FFF2-40B4-BE49-F238E27FC236}">
                <a16:creationId xmlns:a16="http://schemas.microsoft.com/office/drawing/2014/main" id="{4BAF3068-95AE-0241-A3CB-04B4813027D2}"/>
              </a:ext>
            </a:extLst>
          </p:cNvPr>
          <p:cNvSpPr>
            <a:spLocks noChangeArrowheads="1"/>
          </p:cNvSpPr>
          <p:nvPr/>
        </p:nvSpPr>
        <p:spPr bwMode="auto">
          <a:xfrm>
            <a:off x="520420" y="2329069"/>
            <a:ext cx="2548505" cy="2847741"/>
          </a:xfrm>
          <a:prstGeom prst="rect">
            <a:avLst/>
          </a:prstGeom>
          <a:noFill/>
          <a:ln w="3175">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宛先</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en-US" altLang="ja-JP" sz="900" dirty="0">
                <a:solidFill>
                  <a:srgbClr val="1B2024"/>
                </a:solidFill>
                <a:latin typeface="Hiragino Sans W3" panose="020B0300000000000000" pitchFamily="34" charset="-128"/>
                <a:ea typeface="Hiragino Sans W3" panose="020B0300000000000000" pitchFamily="34" charset="-128"/>
                <a:hlinkClick r:id="rId3">
                  <a:extLst>
                    <a:ext uri="{A12FA001-AC4F-418D-AE19-62706E023703}">
                      <ahyp:hlinkClr xmlns:ahyp="http://schemas.microsoft.com/office/drawing/2018/hyperlinkcolor" val="tx"/>
                    </a:ext>
                  </a:extLst>
                </a:hlinkClick>
              </a:rPr>
              <a:t>taxiad@newstech.co.jp</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件名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　</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広告主審査：広告主名：●月●日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●月●日</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考査：広告主名：●月●日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●月●</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本文</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代理店名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担当者名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広告主名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商材名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誘導</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URL】</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メニュー名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放映開始日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放映終了日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放映クリエイティブ</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p:txBody>
      </p:sp>
      <p:sp>
        <p:nvSpPr>
          <p:cNvPr id="106" name="Rectangle 4">
            <a:extLst>
              <a:ext uri="{FF2B5EF4-FFF2-40B4-BE49-F238E27FC236}">
                <a16:creationId xmlns:a16="http://schemas.microsoft.com/office/drawing/2014/main" id="{B0DAC3C6-55E5-6347-B007-00AB5D7F44A5}"/>
              </a:ext>
            </a:extLst>
          </p:cNvPr>
          <p:cNvSpPr>
            <a:spLocks noChangeArrowheads="1"/>
          </p:cNvSpPr>
          <p:nvPr/>
        </p:nvSpPr>
        <p:spPr bwMode="auto">
          <a:xfrm>
            <a:off x="3443280" y="2329069"/>
            <a:ext cx="2548505" cy="2693195"/>
          </a:xfrm>
          <a:prstGeom prst="rect">
            <a:avLst/>
          </a:prstGeom>
          <a:noFill/>
          <a:ln w="3175">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宛先</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en-US" altLang="ja-JP" sz="900" dirty="0">
                <a:solidFill>
                  <a:srgbClr val="1B2024"/>
                </a:solidFill>
                <a:latin typeface="Hiragino Sans W3" panose="020B0300000000000000" pitchFamily="34" charset="-128"/>
                <a:ea typeface="Hiragino Sans W3" panose="020B0300000000000000" pitchFamily="34" charset="-128"/>
                <a:hlinkClick r:id="rId4">
                  <a:extLst>
                    <a:ext uri="{A12FA001-AC4F-418D-AE19-62706E023703}">
                      <ahyp:hlinkClr xmlns:ahyp="http://schemas.microsoft.com/office/drawing/2018/hyperlinkcolor" val="tx"/>
                    </a:ext>
                  </a:extLst>
                </a:hlinkClick>
              </a:rPr>
              <a:t>pre-order@newstech.co.jp</a:t>
            </a:r>
            <a:endParaRPr lang="en-US" altLang="ja-JP" sz="900" dirty="0">
              <a:solidFill>
                <a:srgbClr val="1B2024"/>
              </a:solidFill>
              <a:latin typeface="Hiragino Sans W3" panose="020B0300000000000000" pitchFamily="34" charset="-128"/>
              <a:ea typeface="Hiragino Sans W3" panose="020B0300000000000000" pitchFamily="34"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件名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　</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仮押さえ：広告主名：●月●日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●月●日</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本文</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代理店名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担当者名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広告主名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商材名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誘導</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URL】</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メニュー名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放映開始日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放映終了日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p:txBody>
      </p:sp>
      <p:sp>
        <p:nvSpPr>
          <p:cNvPr id="107" name="Rectangle 4">
            <a:extLst>
              <a:ext uri="{FF2B5EF4-FFF2-40B4-BE49-F238E27FC236}">
                <a16:creationId xmlns:a16="http://schemas.microsoft.com/office/drawing/2014/main" id="{CEE1668C-B587-8342-B3D2-8594CBD8AB6C}"/>
              </a:ext>
            </a:extLst>
          </p:cNvPr>
          <p:cNvSpPr>
            <a:spLocks noChangeArrowheads="1"/>
          </p:cNvSpPr>
          <p:nvPr/>
        </p:nvSpPr>
        <p:spPr bwMode="auto">
          <a:xfrm>
            <a:off x="6400274" y="2329069"/>
            <a:ext cx="2548505" cy="2847741"/>
          </a:xfrm>
          <a:prstGeom prst="rect">
            <a:avLst/>
          </a:prstGeom>
          <a:noFill/>
          <a:ln w="3175">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宛先</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en-US" altLang="ja-JP" sz="900" dirty="0">
                <a:solidFill>
                  <a:srgbClr val="1B2024"/>
                </a:solidFill>
                <a:latin typeface="Hiragino Sans W3" panose="020B0300000000000000" pitchFamily="34" charset="-128"/>
                <a:ea typeface="Hiragino Sans W3" panose="020B0300000000000000" pitchFamily="34" charset="-128"/>
                <a:hlinkClick r:id="rId5">
                  <a:extLst>
                    <a:ext uri="{A12FA001-AC4F-418D-AE19-62706E023703}">
                      <ahyp:hlinkClr xmlns:ahyp="http://schemas.microsoft.com/office/drawing/2018/hyperlinkcolor" val="tx"/>
                    </a:ext>
                  </a:extLst>
                </a:hlinkClick>
              </a:rPr>
              <a:t>order@newstech.co.jp</a:t>
            </a:r>
            <a:endParaRPr lang="en-US" altLang="ja-JP" sz="900" dirty="0">
              <a:solidFill>
                <a:srgbClr val="1B2024"/>
              </a:solidFill>
              <a:latin typeface="Hiragino Sans W3" panose="020B0300000000000000" pitchFamily="34" charset="-128"/>
              <a:ea typeface="Hiragino Sans W3" panose="020B0300000000000000" pitchFamily="34"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件名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　</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申込：広告主名：●月●日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●月●日</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本文</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代理店名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担当者名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広告主名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商材名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誘導</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URL】</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メニュー名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放映開始日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放映終了日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申込金額（グロス）</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申込金額（ネット）</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p:txBody>
      </p:sp>
      <p:sp>
        <p:nvSpPr>
          <p:cNvPr id="108" name="Rectangle 4">
            <a:extLst>
              <a:ext uri="{FF2B5EF4-FFF2-40B4-BE49-F238E27FC236}">
                <a16:creationId xmlns:a16="http://schemas.microsoft.com/office/drawing/2014/main" id="{CF726982-DA7C-344B-BAE5-881693CE58BE}"/>
              </a:ext>
            </a:extLst>
          </p:cNvPr>
          <p:cNvSpPr>
            <a:spLocks noChangeArrowheads="1"/>
          </p:cNvSpPr>
          <p:nvPr/>
        </p:nvSpPr>
        <p:spPr bwMode="auto">
          <a:xfrm>
            <a:off x="9225333" y="2309442"/>
            <a:ext cx="2548505" cy="3356114"/>
          </a:xfrm>
          <a:prstGeom prst="rect">
            <a:avLst/>
          </a:prstGeom>
          <a:noFill/>
          <a:ln w="3175">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Autofit/>
          </a:bodyPr>
          <a:lstStyle/>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宛先</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en-US" altLang="ja-JP" sz="900" dirty="0">
                <a:solidFill>
                  <a:srgbClr val="1B2024"/>
                </a:solidFill>
                <a:latin typeface="Hiragino Sans W3" panose="020B0300000000000000" pitchFamily="34" charset="-128"/>
                <a:ea typeface="Hiragino Sans W3" panose="020B0300000000000000" pitchFamily="34" charset="-128"/>
                <a:hlinkClick r:id="rId6">
                  <a:extLst>
                    <a:ext uri="{A12FA001-AC4F-418D-AE19-62706E023703}">
                      <ahyp:hlinkClr xmlns:ahyp="http://schemas.microsoft.com/office/drawing/2018/hyperlinkcolor" val="tx"/>
                    </a:ext>
                  </a:extLst>
                </a:hlinkClick>
              </a:rPr>
              <a:t>submit@newstech.co.jp</a:t>
            </a:r>
            <a:endParaRPr lang="en-US" altLang="ja-JP" sz="900" dirty="0">
              <a:solidFill>
                <a:srgbClr val="1B2024"/>
              </a:solidFill>
              <a:latin typeface="Hiragino Sans W3" panose="020B0300000000000000" pitchFamily="34" charset="-128"/>
              <a:ea typeface="Hiragino Sans W3" panose="020B0300000000000000" pitchFamily="34"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件名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　</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入稿：広告主名：●月●日</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●月●日</a:t>
            </a:r>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本文</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放映クリエイティブ</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エンドキャップ画像</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詳細説明画像</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表示広告主名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表示サービス名</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p>
          <a:p>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900">
                <a:solidFill>
                  <a:srgbClr val="1B2024"/>
                </a:solidFill>
                <a:latin typeface="Hiragino Sans W3" panose="020B0300000000000000" pitchFamily="34" charset="-128"/>
                <a:ea typeface="Hiragino Sans W3" panose="020B0300000000000000" pitchFamily="34" charset="-128"/>
                <a:cs typeface="Yu Mincho" charset="-128"/>
              </a:rPr>
              <a:t>詳細</a:t>
            </a:r>
            <a:r>
              <a:rPr lang="en-US" altLang="ja-JP" sz="900" dirty="0">
                <a:solidFill>
                  <a:srgbClr val="1B2024"/>
                </a:solidFill>
                <a:latin typeface="Hiragino Sans W3" panose="020B0300000000000000" pitchFamily="34" charset="-128"/>
                <a:ea typeface="Hiragino Sans W3" panose="020B0300000000000000" pitchFamily="34" charset="-128"/>
                <a:cs typeface="Yu Mincho" charset="-128"/>
              </a:rPr>
              <a:t>URL】</a:t>
            </a:r>
          </a:p>
          <a:p>
            <a:endParaRPr lang="en-US" altLang="ja-JP" sz="9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エンドキャップ画像が不要な場合については</a:t>
            </a:r>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　入稿素材無し</a:t>
            </a:r>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 </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とご記載ください。</a:t>
            </a:r>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詳細説明画像については以下</a:t>
            </a:r>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A.-C,</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よりお選び下さい。</a:t>
            </a:r>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　</a:t>
            </a:r>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A.</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オリジナル詳細説明画像</a:t>
            </a:r>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　</a:t>
            </a:r>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B.</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弊社にて</a:t>
            </a:r>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QR</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コード自動生成</a:t>
            </a:r>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　</a:t>
            </a:r>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B,</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の場合のみ、表示広告主名以下もご記載ください。</a:t>
            </a:r>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　</a:t>
            </a:r>
            <a:r>
              <a:rPr lang="en-US" altLang="ja-JP" sz="700" dirty="0">
                <a:solidFill>
                  <a:srgbClr val="1B2024"/>
                </a:solidFill>
                <a:latin typeface="Hiragino Sans W3" panose="020B0300000000000000" pitchFamily="34" charset="-128"/>
                <a:ea typeface="Hiragino Sans W3" panose="020B0300000000000000" pitchFamily="34" charset="-128"/>
                <a:cs typeface="Yu Mincho" charset="-128"/>
              </a:rPr>
              <a:t>C.</a:t>
            </a:r>
            <a:r>
              <a:rPr lang="ja-JP" altLang="en-US" sz="700">
                <a:solidFill>
                  <a:srgbClr val="1B2024"/>
                </a:solidFill>
                <a:latin typeface="Hiragino Sans W3" panose="020B0300000000000000" pitchFamily="34" charset="-128"/>
                <a:ea typeface="Hiragino Sans W3" panose="020B0300000000000000" pitchFamily="34" charset="-128"/>
                <a:cs typeface="Yu Mincho" charset="-128"/>
              </a:rPr>
              <a:t>入稿素材無し</a:t>
            </a:r>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a:p>
            <a:endParaRPr lang="en-US" altLang="ja-JP" sz="700" dirty="0">
              <a:solidFill>
                <a:srgbClr val="1B2024"/>
              </a:solidFill>
              <a:latin typeface="Hiragino Sans W3" panose="020B0300000000000000" pitchFamily="34" charset="-128"/>
              <a:ea typeface="Hiragino Sans W3" panose="020B0300000000000000" pitchFamily="34" charset="-128"/>
              <a:cs typeface="Yu Mincho" charset="-128"/>
            </a:endParaRPr>
          </a:p>
        </p:txBody>
      </p:sp>
      <p:sp>
        <p:nvSpPr>
          <p:cNvPr id="109" name="正方形/長方形 108">
            <a:extLst>
              <a:ext uri="{FF2B5EF4-FFF2-40B4-BE49-F238E27FC236}">
                <a16:creationId xmlns:a16="http://schemas.microsoft.com/office/drawing/2014/main" id="{D4D15064-BA20-864E-8331-39175094605A}"/>
              </a:ext>
            </a:extLst>
          </p:cNvPr>
          <p:cNvSpPr/>
          <p:nvPr/>
        </p:nvSpPr>
        <p:spPr>
          <a:xfrm>
            <a:off x="6450904" y="2092224"/>
            <a:ext cx="2488945" cy="200055"/>
          </a:xfrm>
          <a:prstGeom prst="rect">
            <a:avLst/>
          </a:prstGeom>
        </p:spPr>
        <p:txBody>
          <a:bodyPr wrap="non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a:t>
            </a:r>
            <a:r>
              <a:rPr lang="ja-JP" altLang="en-US" sz="700">
                <a:solidFill>
                  <a:srgbClr val="1B2024"/>
                </a:solidFill>
                <a:latin typeface="Hiragino Sans W3" panose="020B0300000000000000" pitchFamily="34" charset="-128"/>
                <a:ea typeface="Hiragino Sans W3" panose="020B0300000000000000" pitchFamily="34" charset="-128"/>
              </a:rPr>
              <a:t>お申込みは掲載開始日の</a:t>
            </a:r>
            <a:r>
              <a:rPr lang="en-US" altLang="ja-JP" sz="700" dirty="0">
                <a:solidFill>
                  <a:srgbClr val="1B2024"/>
                </a:solidFill>
                <a:latin typeface="Hiragino Sans W3" panose="020B0300000000000000" pitchFamily="34" charset="-128"/>
                <a:ea typeface="Hiragino Sans W3" panose="020B0300000000000000" pitchFamily="34" charset="-128"/>
              </a:rPr>
              <a:t>5</a:t>
            </a:r>
            <a:r>
              <a:rPr lang="ja-JP" altLang="en-US" sz="700">
                <a:solidFill>
                  <a:srgbClr val="1B2024"/>
                </a:solidFill>
                <a:latin typeface="Hiragino Sans W3" panose="020B0300000000000000" pitchFamily="34" charset="-128"/>
                <a:ea typeface="Hiragino Sans W3" panose="020B0300000000000000" pitchFamily="34" charset="-128"/>
              </a:rPr>
              <a:t>営業日前までとなります。</a:t>
            </a:r>
          </a:p>
        </p:txBody>
      </p:sp>
      <p:sp>
        <p:nvSpPr>
          <p:cNvPr id="110" name="正方形/長方形 109">
            <a:extLst>
              <a:ext uri="{FF2B5EF4-FFF2-40B4-BE49-F238E27FC236}">
                <a16:creationId xmlns:a16="http://schemas.microsoft.com/office/drawing/2014/main" id="{728CE130-8632-7C4F-8C2C-FF178A310BCF}"/>
              </a:ext>
            </a:extLst>
          </p:cNvPr>
          <p:cNvSpPr/>
          <p:nvPr/>
        </p:nvSpPr>
        <p:spPr>
          <a:xfrm>
            <a:off x="9301327" y="2087727"/>
            <a:ext cx="2302633" cy="200055"/>
          </a:xfrm>
          <a:prstGeom prst="rect">
            <a:avLst/>
          </a:prstGeom>
        </p:spPr>
        <p:txBody>
          <a:bodyPr wrap="none">
            <a:spAutoFit/>
          </a:bodyPr>
          <a:lstStyle/>
          <a:p>
            <a:pPr algn="ctr"/>
            <a:r>
              <a:rPr lang="en-US" altLang="ja-JP" sz="700" dirty="0">
                <a:solidFill>
                  <a:srgbClr val="1B2024"/>
                </a:solidFill>
                <a:latin typeface="Hiragino Sans W3" panose="020B0300000000000000" pitchFamily="34" charset="-128"/>
                <a:ea typeface="Hiragino Sans W3" panose="020B0300000000000000" pitchFamily="34" charset="-128"/>
              </a:rPr>
              <a:t>※</a:t>
            </a:r>
            <a:r>
              <a:rPr lang="ja-JP" altLang="en-US" sz="700">
                <a:solidFill>
                  <a:srgbClr val="1B2024"/>
                </a:solidFill>
                <a:latin typeface="Hiragino Sans W3" panose="020B0300000000000000" pitchFamily="34" charset="-128"/>
                <a:ea typeface="Hiragino Sans W3" panose="020B0300000000000000" pitchFamily="34" charset="-128"/>
              </a:rPr>
              <a:t>入稿は掲載開始日の</a:t>
            </a:r>
            <a:r>
              <a:rPr lang="en-US" altLang="ja-JP" sz="700" dirty="0">
                <a:solidFill>
                  <a:srgbClr val="1B2024"/>
                </a:solidFill>
                <a:latin typeface="Hiragino Sans W3" panose="020B0300000000000000" pitchFamily="34" charset="-128"/>
                <a:ea typeface="Hiragino Sans W3" panose="020B0300000000000000" pitchFamily="34" charset="-128"/>
              </a:rPr>
              <a:t>5</a:t>
            </a:r>
            <a:r>
              <a:rPr lang="ja-JP" altLang="en-US" sz="700">
                <a:solidFill>
                  <a:srgbClr val="1B2024"/>
                </a:solidFill>
                <a:latin typeface="Hiragino Sans W3" panose="020B0300000000000000" pitchFamily="34" charset="-128"/>
                <a:ea typeface="Hiragino Sans W3" panose="020B0300000000000000" pitchFamily="34" charset="-128"/>
              </a:rPr>
              <a:t>営業日前までとなります。</a:t>
            </a:r>
          </a:p>
        </p:txBody>
      </p:sp>
      <p:sp>
        <p:nvSpPr>
          <p:cNvPr id="111" name="正方形/長方形 110">
            <a:extLst>
              <a:ext uri="{FF2B5EF4-FFF2-40B4-BE49-F238E27FC236}">
                <a16:creationId xmlns:a16="http://schemas.microsoft.com/office/drawing/2014/main" id="{E14F4720-97DC-2E4F-AAD9-5C9384469C79}"/>
              </a:ext>
            </a:extLst>
          </p:cNvPr>
          <p:cNvSpPr/>
          <p:nvPr/>
        </p:nvSpPr>
        <p:spPr>
          <a:xfrm>
            <a:off x="3408575" y="2087727"/>
            <a:ext cx="2582103" cy="200055"/>
          </a:xfrm>
          <a:prstGeom prst="rect">
            <a:avLst/>
          </a:prstGeom>
        </p:spPr>
        <p:txBody>
          <a:bodyPr wrap="none">
            <a:spAutoFit/>
          </a:bodyPr>
          <a:lstStyle/>
          <a:p>
            <a:r>
              <a:rPr lang="ja-JP" altLang="en-US" sz="700">
                <a:solidFill>
                  <a:srgbClr val="1B2024"/>
                </a:solidFill>
                <a:latin typeface="Hiragino Sans W3" panose="020B0300000000000000" pitchFamily="34" charset="-128"/>
                <a:ea typeface="Hiragino Sans W3" panose="020B0300000000000000" pitchFamily="34" charset="-128"/>
              </a:rPr>
              <a:t>有効期間は「メール送信日の</a:t>
            </a:r>
            <a:r>
              <a:rPr lang="en-US" altLang="ja-JP" sz="700" dirty="0">
                <a:solidFill>
                  <a:srgbClr val="1B2024"/>
                </a:solidFill>
                <a:latin typeface="Hiragino Sans W3" panose="020B0300000000000000" pitchFamily="34" charset="-128"/>
                <a:ea typeface="Hiragino Sans W3" panose="020B0300000000000000" pitchFamily="34" charset="-128"/>
              </a:rPr>
              <a:t>5</a:t>
            </a:r>
            <a:r>
              <a:rPr lang="ja-JP" altLang="en-US" sz="700">
                <a:solidFill>
                  <a:srgbClr val="1B2024"/>
                </a:solidFill>
                <a:latin typeface="Hiragino Sans W3" panose="020B0300000000000000" pitchFamily="34" charset="-128"/>
                <a:ea typeface="Hiragino Sans W3" panose="020B0300000000000000" pitchFamily="34" charset="-128"/>
              </a:rPr>
              <a:t>営業日以内」となります。</a:t>
            </a:r>
          </a:p>
        </p:txBody>
      </p:sp>
      <p:pic>
        <p:nvPicPr>
          <p:cNvPr id="112" name="図 111">
            <a:extLst>
              <a:ext uri="{FF2B5EF4-FFF2-40B4-BE49-F238E27FC236}">
                <a16:creationId xmlns:a16="http://schemas.microsoft.com/office/drawing/2014/main" id="{EC6AAFE6-4369-8A48-ACDD-4EFA0AE002C3}"/>
              </a:ext>
            </a:extLst>
          </p:cNvPr>
          <p:cNvPicPr>
            <a:picLocks noChangeAspect="1"/>
          </p:cNvPicPr>
          <p:nvPr/>
        </p:nvPicPr>
        <p:blipFill>
          <a:blip r:embed="rId7"/>
          <a:stretch>
            <a:fillRect/>
          </a:stretch>
        </p:blipFill>
        <p:spPr>
          <a:xfrm>
            <a:off x="395775" y="1122676"/>
            <a:ext cx="2784617" cy="467200"/>
          </a:xfrm>
          <a:prstGeom prst="rect">
            <a:avLst/>
          </a:prstGeom>
        </p:spPr>
      </p:pic>
      <p:sp>
        <p:nvSpPr>
          <p:cNvPr id="113" name="テキスト ボックス 112">
            <a:extLst>
              <a:ext uri="{FF2B5EF4-FFF2-40B4-BE49-F238E27FC236}">
                <a16:creationId xmlns:a16="http://schemas.microsoft.com/office/drawing/2014/main" id="{2F1DD067-CD3A-1A4E-BC63-DE08DDB4A043}"/>
              </a:ext>
            </a:extLst>
          </p:cNvPr>
          <p:cNvSpPr txBox="1"/>
          <p:nvPr/>
        </p:nvSpPr>
        <p:spPr>
          <a:xfrm>
            <a:off x="672752" y="1106564"/>
            <a:ext cx="2069177" cy="380873"/>
          </a:xfrm>
          <a:prstGeom prst="rect">
            <a:avLst/>
          </a:prstGeom>
          <a:noFill/>
          <a:effectLst/>
        </p:spPr>
        <p:txBody>
          <a:bodyPr wrap="square" rtlCol="0" anchor="t">
            <a:spAutoFit/>
          </a:bodyPr>
          <a:lstStyle/>
          <a:p>
            <a:pPr algn="ctr">
              <a:lnSpc>
                <a:spcPct val="150000"/>
              </a:lnSpc>
            </a:pPr>
            <a:r>
              <a:rPr lang="ja-JP" altLang="en-US" sz="1400" b="1">
                <a:solidFill>
                  <a:schemeClr val="bg1"/>
                </a:solidFill>
                <a:latin typeface="Hiragino Sans W7" panose="020B0400000000000000" pitchFamily="34" charset="-128"/>
                <a:ea typeface="Hiragino Sans W7" panose="020B0400000000000000" pitchFamily="34" charset="-128"/>
              </a:rPr>
              <a:t>広告主審査・考査</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114" name="図 113">
            <a:extLst>
              <a:ext uri="{FF2B5EF4-FFF2-40B4-BE49-F238E27FC236}">
                <a16:creationId xmlns:a16="http://schemas.microsoft.com/office/drawing/2014/main" id="{6FFA4B9A-8017-B742-A4B1-AFA2A0A21282}"/>
              </a:ext>
            </a:extLst>
          </p:cNvPr>
          <p:cNvPicPr>
            <a:picLocks noChangeAspect="1"/>
          </p:cNvPicPr>
          <p:nvPr/>
        </p:nvPicPr>
        <p:blipFill>
          <a:blip r:embed="rId7"/>
          <a:stretch>
            <a:fillRect/>
          </a:stretch>
        </p:blipFill>
        <p:spPr>
          <a:xfrm>
            <a:off x="3325762" y="1120708"/>
            <a:ext cx="2784617" cy="467200"/>
          </a:xfrm>
          <a:prstGeom prst="rect">
            <a:avLst/>
          </a:prstGeom>
        </p:spPr>
      </p:pic>
      <p:sp>
        <p:nvSpPr>
          <p:cNvPr id="115" name="テキスト ボックス 114">
            <a:extLst>
              <a:ext uri="{FF2B5EF4-FFF2-40B4-BE49-F238E27FC236}">
                <a16:creationId xmlns:a16="http://schemas.microsoft.com/office/drawing/2014/main" id="{6F701D92-DFF8-564B-8BE8-381DB7D8424C}"/>
              </a:ext>
            </a:extLst>
          </p:cNvPr>
          <p:cNvSpPr txBox="1"/>
          <p:nvPr/>
        </p:nvSpPr>
        <p:spPr>
          <a:xfrm>
            <a:off x="3602739" y="1104596"/>
            <a:ext cx="2069177" cy="380873"/>
          </a:xfrm>
          <a:prstGeom prst="rect">
            <a:avLst/>
          </a:prstGeom>
          <a:noFill/>
          <a:effectLst/>
        </p:spPr>
        <p:txBody>
          <a:bodyPr wrap="square" rtlCol="0" anchor="t">
            <a:spAutoFit/>
          </a:bodyPr>
          <a:lstStyle/>
          <a:p>
            <a:pPr algn="ctr">
              <a:lnSpc>
                <a:spcPct val="150000"/>
              </a:lnSpc>
            </a:pPr>
            <a:r>
              <a:rPr lang="ja-JP" altLang="en-US" sz="1400" b="1">
                <a:solidFill>
                  <a:schemeClr val="bg1"/>
                </a:solidFill>
                <a:latin typeface="Hiragino Sans W7" panose="020B0400000000000000" pitchFamily="34" charset="-128"/>
                <a:ea typeface="Hiragino Sans W7" panose="020B0400000000000000" pitchFamily="34" charset="-128"/>
              </a:rPr>
              <a:t>仮押さえ</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116" name="図 115">
            <a:extLst>
              <a:ext uri="{FF2B5EF4-FFF2-40B4-BE49-F238E27FC236}">
                <a16:creationId xmlns:a16="http://schemas.microsoft.com/office/drawing/2014/main" id="{19E96D1D-60BC-864E-81B1-FB534A78F7B6}"/>
              </a:ext>
            </a:extLst>
          </p:cNvPr>
          <p:cNvPicPr>
            <a:picLocks noChangeAspect="1"/>
          </p:cNvPicPr>
          <p:nvPr/>
        </p:nvPicPr>
        <p:blipFill>
          <a:blip r:embed="rId7"/>
          <a:stretch>
            <a:fillRect/>
          </a:stretch>
        </p:blipFill>
        <p:spPr>
          <a:xfrm>
            <a:off x="6251730" y="1104596"/>
            <a:ext cx="2784617" cy="467200"/>
          </a:xfrm>
          <a:prstGeom prst="rect">
            <a:avLst/>
          </a:prstGeom>
        </p:spPr>
      </p:pic>
      <p:sp>
        <p:nvSpPr>
          <p:cNvPr id="117" name="テキスト ボックス 116">
            <a:extLst>
              <a:ext uri="{FF2B5EF4-FFF2-40B4-BE49-F238E27FC236}">
                <a16:creationId xmlns:a16="http://schemas.microsoft.com/office/drawing/2014/main" id="{DF889188-22EE-1448-91A7-F4D3D137A806}"/>
              </a:ext>
            </a:extLst>
          </p:cNvPr>
          <p:cNvSpPr txBox="1"/>
          <p:nvPr/>
        </p:nvSpPr>
        <p:spPr>
          <a:xfrm>
            <a:off x="6528707" y="1088484"/>
            <a:ext cx="2069177" cy="380873"/>
          </a:xfrm>
          <a:prstGeom prst="rect">
            <a:avLst/>
          </a:prstGeom>
          <a:noFill/>
          <a:effectLst/>
        </p:spPr>
        <p:txBody>
          <a:bodyPr wrap="square" rtlCol="0" anchor="t">
            <a:spAutoFit/>
          </a:bodyPr>
          <a:lstStyle/>
          <a:p>
            <a:pPr algn="ctr">
              <a:lnSpc>
                <a:spcPct val="150000"/>
              </a:lnSpc>
            </a:pPr>
            <a:r>
              <a:rPr lang="ja-JP" altLang="en-US" sz="1400" b="1">
                <a:solidFill>
                  <a:schemeClr val="bg1"/>
                </a:solidFill>
                <a:latin typeface="Hiragino Sans W7" panose="020B0400000000000000" pitchFamily="34" charset="-128"/>
                <a:ea typeface="Hiragino Sans W7" panose="020B0400000000000000" pitchFamily="34" charset="-128"/>
              </a:rPr>
              <a:t>申し込み</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118" name="図 117">
            <a:extLst>
              <a:ext uri="{FF2B5EF4-FFF2-40B4-BE49-F238E27FC236}">
                <a16:creationId xmlns:a16="http://schemas.microsoft.com/office/drawing/2014/main" id="{B0A6583F-EDFE-3849-891A-C74BA083872F}"/>
              </a:ext>
            </a:extLst>
          </p:cNvPr>
          <p:cNvPicPr>
            <a:picLocks noChangeAspect="1"/>
          </p:cNvPicPr>
          <p:nvPr/>
        </p:nvPicPr>
        <p:blipFill>
          <a:blip r:embed="rId7"/>
          <a:stretch>
            <a:fillRect/>
          </a:stretch>
        </p:blipFill>
        <p:spPr>
          <a:xfrm>
            <a:off x="9184889" y="1102628"/>
            <a:ext cx="2784617" cy="467200"/>
          </a:xfrm>
          <a:prstGeom prst="rect">
            <a:avLst/>
          </a:prstGeom>
        </p:spPr>
      </p:pic>
      <p:sp>
        <p:nvSpPr>
          <p:cNvPr id="119" name="テキスト ボックス 118">
            <a:extLst>
              <a:ext uri="{FF2B5EF4-FFF2-40B4-BE49-F238E27FC236}">
                <a16:creationId xmlns:a16="http://schemas.microsoft.com/office/drawing/2014/main" id="{FA8E16E8-64DA-D749-BD77-AD6551F12D52}"/>
              </a:ext>
            </a:extLst>
          </p:cNvPr>
          <p:cNvSpPr txBox="1"/>
          <p:nvPr/>
        </p:nvSpPr>
        <p:spPr>
          <a:xfrm>
            <a:off x="9501961" y="1086516"/>
            <a:ext cx="2069177" cy="380873"/>
          </a:xfrm>
          <a:prstGeom prst="rect">
            <a:avLst/>
          </a:prstGeom>
          <a:noFill/>
          <a:effectLst/>
        </p:spPr>
        <p:txBody>
          <a:bodyPr wrap="square" rtlCol="0" anchor="t">
            <a:spAutoFit/>
          </a:bodyPr>
          <a:lstStyle/>
          <a:p>
            <a:pPr algn="ctr">
              <a:lnSpc>
                <a:spcPct val="150000"/>
              </a:lnSpc>
            </a:pPr>
            <a:r>
              <a:rPr lang="ja-JP" altLang="en-US" sz="1400" b="1">
                <a:solidFill>
                  <a:schemeClr val="bg1"/>
                </a:solidFill>
                <a:latin typeface="Hiragino Sans W7" panose="020B0400000000000000" pitchFamily="34" charset="-128"/>
                <a:ea typeface="Hiragino Sans W7" panose="020B0400000000000000" pitchFamily="34" charset="-128"/>
              </a:rPr>
              <a:t>入稿</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27" name="図 26">
            <a:extLst>
              <a:ext uri="{FF2B5EF4-FFF2-40B4-BE49-F238E27FC236}">
                <a16:creationId xmlns:a16="http://schemas.microsoft.com/office/drawing/2014/main" id="{10299FBE-C8B2-D540-B2F4-4D40E86491FE}"/>
              </a:ext>
            </a:extLst>
          </p:cNvPr>
          <p:cNvPicPr>
            <a:picLocks noChangeAspect="1"/>
          </p:cNvPicPr>
          <p:nvPr/>
        </p:nvPicPr>
        <p:blipFill rotWithShape="1">
          <a:blip r:embed="rId8"/>
          <a:srcRect l="16543" t="-12374" r="31644" b="1"/>
          <a:stretch/>
        </p:blipFill>
        <p:spPr>
          <a:xfrm>
            <a:off x="2185059" y="5989320"/>
            <a:ext cx="6075021" cy="734709"/>
          </a:xfrm>
          <a:prstGeom prst="rect">
            <a:avLst/>
          </a:prstGeom>
        </p:spPr>
      </p:pic>
      <p:pic>
        <p:nvPicPr>
          <p:cNvPr id="29" name="図 28">
            <a:extLst>
              <a:ext uri="{FF2B5EF4-FFF2-40B4-BE49-F238E27FC236}">
                <a16:creationId xmlns:a16="http://schemas.microsoft.com/office/drawing/2014/main" id="{7E61C034-99E1-334B-9548-EA41FAB55FDD}"/>
              </a:ext>
            </a:extLst>
          </p:cNvPr>
          <p:cNvPicPr>
            <a:picLocks noChangeAspect="1"/>
          </p:cNvPicPr>
          <p:nvPr/>
        </p:nvPicPr>
        <p:blipFill>
          <a:blip r:embed="rId9"/>
          <a:stretch>
            <a:fillRect/>
          </a:stretch>
        </p:blipFill>
        <p:spPr>
          <a:xfrm>
            <a:off x="270809" y="6373248"/>
            <a:ext cx="1647513" cy="357371"/>
          </a:xfrm>
          <a:prstGeom prst="rect">
            <a:avLst/>
          </a:prstGeom>
        </p:spPr>
      </p:pic>
      <p:sp>
        <p:nvSpPr>
          <p:cNvPr id="30" name="正方形/長方形 29">
            <a:extLst>
              <a:ext uri="{FF2B5EF4-FFF2-40B4-BE49-F238E27FC236}">
                <a16:creationId xmlns:a16="http://schemas.microsoft.com/office/drawing/2014/main" id="{85CDB9F3-333C-3641-BE0C-FE21AEE23384}"/>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31" name="図 30">
            <a:extLst>
              <a:ext uri="{FF2B5EF4-FFF2-40B4-BE49-F238E27FC236}">
                <a16:creationId xmlns:a16="http://schemas.microsoft.com/office/drawing/2014/main" id="{01F19974-086C-ED41-A766-92502EFBCE86}"/>
              </a:ext>
            </a:extLst>
          </p:cNvPr>
          <p:cNvPicPr>
            <a:picLocks noChangeAspect="1"/>
          </p:cNvPicPr>
          <p:nvPr/>
        </p:nvPicPr>
        <p:blipFill rotWithShape="1">
          <a:blip r:embed="rId8"/>
          <a:srcRect l="89802" t="-7712"/>
          <a:stretch/>
        </p:blipFill>
        <p:spPr>
          <a:xfrm>
            <a:off x="10774680" y="6019800"/>
            <a:ext cx="1195646" cy="704229"/>
          </a:xfrm>
          <a:prstGeom prst="rect">
            <a:avLst/>
          </a:prstGeom>
        </p:spPr>
      </p:pic>
      <p:sp>
        <p:nvSpPr>
          <p:cNvPr id="32" name="スライド番号プレースホルダ 3">
            <a:extLst>
              <a:ext uri="{FF2B5EF4-FFF2-40B4-BE49-F238E27FC236}">
                <a16:creationId xmlns:a16="http://schemas.microsoft.com/office/drawing/2014/main" id="{3F8D1885-DADA-1E49-AC7C-534670929ADE}"/>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31</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34" name="正方形/長方形 33">
            <a:extLst>
              <a:ext uri="{FF2B5EF4-FFF2-40B4-BE49-F238E27FC236}">
                <a16:creationId xmlns:a16="http://schemas.microsoft.com/office/drawing/2014/main" id="{3E582B2B-AA27-DD4E-B482-8BB907D059D7}"/>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154198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286F63-A6D1-BA4B-B4B4-33E661406D72}"/>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81FEA073-7B3F-9149-BB91-9471823E9F86}"/>
              </a:ext>
            </a:extLst>
          </p:cNvPr>
          <p:cNvPicPr>
            <a:picLocks noChangeAspect="1"/>
          </p:cNvPicPr>
          <p:nvPr/>
        </p:nvPicPr>
        <p:blipFill>
          <a:blip r:embed="rId2"/>
          <a:stretch>
            <a:fillRect/>
          </a:stretch>
        </p:blipFill>
        <p:spPr>
          <a:xfrm>
            <a:off x="179558" y="157721"/>
            <a:ext cx="2248192" cy="709955"/>
          </a:xfrm>
          <a:prstGeom prst="rect">
            <a:avLst/>
          </a:prstGeom>
        </p:spPr>
      </p:pic>
      <p:sp>
        <p:nvSpPr>
          <p:cNvPr id="6" name="正方形/長方形 5">
            <a:extLst>
              <a:ext uri="{FF2B5EF4-FFF2-40B4-BE49-F238E27FC236}">
                <a16:creationId xmlns:a16="http://schemas.microsoft.com/office/drawing/2014/main" id="{C0664E6A-DC75-1843-94D1-805081669583}"/>
              </a:ext>
            </a:extLst>
          </p:cNvPr>
          <p:cNvSpPr/>
          <p:nvPr/>
        </p:nvSpPr>
        <p:spPr>
          <a:xfrm>
            <a:off x="296734"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入稿素材・規定</a:t>
            </a:r>
          </a:p>
        </p:txBody>
      </p:sp>
      <p:graphicFrame>
        <p:nvGraphicFramePr>
          <p:cNvPr id="32" name="表 31">
            <a:extLst>
              <a:ext uri="{FF2B5EF4-FFF2-40B4-BE49-F238E27FC236}">
                <a16:creationId xmlns:a16="http://schemas.microsoft.com/office/drawing/2014/main" id="{3AA9B924-F9FB-4347-9ABF-1E1623077063}"/>
              </a:ext>
            </a:extLst>
          </p:cNvPr>
          <p:cNvGraphicFramePr>
            <a:graphicFrameLocks noGrp="1"/>
          </p:cNvGraphicFramePr>
          <p:nvPr>
            <p:extLst>
              <p:ext uri="{D42A27DB-BD31-4B8C-83A1-F6EECF244321}">
                <p14:modId xmlns:p14="http://schemas.microsoft.com/office/powerpoint/2010/main" val="1165652461"/>
              </p:ext>
            </p:extLst>
          </p:nvPr>
        </p:nvGraphicFramePr>
        <p:xfrm>
          <a:off x="395775" y="1717589"/>
          <a:ext cx="11573736" cy="4218660"/>
        </p:xfrm>
        <a:graphic>
          <a:graphicData uri="http://schemas.openxmlformats.org/drawingml/2006/table">
            <a:tbl>
              <a:tblPr/>
              <a:tblGrid>
                <a:gridCol w="1836756">
                  <a:extLst>
                    <a:ext uri="{9D8B030D-6E8A-4147-A177-3AD203B41FA5}">
                      <a16:colId xmlns:a16="http://schemas.microsoft.com/office/drawing/2014/main" val="2346299531"/>
                    </a:ext>
                  </a:extLst>
                </a:gridCol>
                <a:gridCol w="3756145">
                  <a:extLst>
                    <a:ext uri="{9D8B030D-6E8A-4147-A177-3AD203B41FA5}">
                      <a16:colId xmlns:a16="http://schemas.microsoft.com/office/drawing/2014/main" val="2450743713"/>
                    </a:ext>
                  </a:extLst>
                </a:gridCol>
                <a:gridCol w="1584101">
                  <a:extLst>
                    <a:ext uri="{9D8B030D-6E8A-4147-A177-3AD203B41FA5}">
                      <a16:colId xmlns:a16="http://schemas.microsoft.com/office/drawing/2014/main" val="4099893326"/>
                    </a:ext>
                  </a:extLst>
                </a:gridCol>
                <a:gridCol w="4396734">
                  <a:extLst>
                    <a:ext uri="{9D8B030D-6E8A-4147-A177-3AD203B41FA5}">
                      <a16:colId xmlns:a16="http://schemas.microsoft.com/office/drawing/2014/main" val="1541333684"/>
                    </a:ext>
                  </a:extLst>
                </a:gridCol>
              </a:tblGrid>
              <a:tr h="210933">
                <a:tc rowSpan="12">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動画クリエイティブ</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rowSpan="12">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・FIRST VIEW</a:t>
                      </a:r>
                      <a:b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b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・BUSINESS VIEW</a:t>
                      </a:r>
                      <a:b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b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・ECONOMY VIEW</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フォーマット</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mp4</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形式</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279565574"/>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サイズ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W:1280×H:720</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1627967795"/>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FIRST VIEW 60</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秒</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965319595"/>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 sz="1000" b="0" i="0" u="none" strike="noStrike" dirty="0">
                          <a:solidFill>
                            <a:srgbClr val="000000"/>
                          </a:solidFill>
                          <a:effectLst/>
                          <a:latin typeface="Hiragino Sans W3" panose="020B0300000000000000" pitchFamily="34" charset="-128"/>
                          <a:ea typeface="Hiragino Sans W3" panose="020B0300000000000000" pitchFamily="34" charset="-128"/>
                        </a:rPr>
                        <a:t>BUSINESS / ECONOMY VIEW 30秒</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1016044350"/>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ファイルサイズ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FIRST VIEW </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最大</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200</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MB</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243164560"/>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BUSINESS / ECONOMY VIEW </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最大</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100MB</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804484756"/>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映像コーデック</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H.264</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984676211"/>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音声コーデック</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AAC LC</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3715972894"/>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平均ラウドネス値</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 -24.0LKFS±1 </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668932981"/>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規定外の場合は弊社で調整する場合がございます。</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397226311"/>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フレームレート</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29.97FPS</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または</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30</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FPS</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1870210442"/>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最大ビットレート</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6-7Mbps</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以内</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792739637"/>
                  </a:ext>
                </a:extLst>
              </a:tr>
              <a:tr h="210933">
                <a:tc rowSpan="3">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エンドキャップ画像</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rowSpan="3">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再生終了後、＋</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5</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秒間の静止画表示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フォーマット</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altLang="ja-JP" sz="1000" b="0" i="0" u="none" strike="noStrike" dirty="0" err="1">
                          <a:solidFill>
                            <a:srgbClr val="000000"/>
                          </a:solidFill>
                          <a:effectLst/>
                          <a:latin typeface="Hiragino Sans W3" panose="020B0300000000000000" pitchFamily="34" charset="-128"/>
                          <a:ea typeface="Hiragino Sans W3" panose="020B0300000000000000" pitchFamily="34" charset="-128"/>
                        </a:rPr>
                        <a:t>png</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形式または</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jpeg</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形式</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973246163"/>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サイズ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W:1280×H:720</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3582916841"/>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ファイルサイズ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最大</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2</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MB</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1860727275"/>
                  </a:ext>
                </a:extLst>
              </a:tr>
              <a:tr h="210933">
                <a:tc rowSpan="3">
                  <a:txBody>
                    <a:bodyPr/>
                    <a:lstStyle/>
                    <a:p>
                      <a:pPr algn="l" fontAlgn="ctr"/>
                      <a:r>
                        <a:rPr lang="zh-TW" altLang="en-US" sz="1000" b="0" i="0" u="none" strike="noStrike">
                          <a:solidFill>
                            <a:srgbClr val="000000"/>
                          </a:solidFill>
                          <a:effectLst/>
                          <a:latin typeface="Hiragino Sans W3" panose="020B0300000000000000" pitchFamily="34" charset="-128"/>
                          <a:ea typeface="Hiragino Sans W3" panose="020B0300000000000000" pitchFamily="34" charset="-128"/>
                        </a:rPr>
                        <a:t>詳細説明画像</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rowSpan="3">
                  <a:txBody>
                    <a:bodyPr/>
                    <a:lstStyle/>
                    <a:p>
                      <a:pPr algn="l" fontAlgn="ct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 </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「詳しくはこちら」タップ時に静止画表示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フォーマット</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altLang="ja-JP" sz="1000" b="0" i="0" u="none" strike="noStrike" dirty="0" err="1">
                          <a:solidFill>
                            <a:srgbClr val="000000"/>
                          </a:solidFill>
                          <a:effectLst/>
                          <a:latin typeface="Hiragino Sans W3" panose="020B0300000000000000" pitchFamily="34" charset="-128"/>
                          <a:ea typeface="Hiragino Sans W3" panose="020B0300000000000000" pitchFamily="34" charset="-128"/>
                        </a:rPr>
                        <a:t>png</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形式または</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jpeg</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形式</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415959412"/>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サイズ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W:1280×H:720</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2099651695"/>
                  </a:ext>
                </a:extLst>
              </a:tr>
              <a:tr h="210933">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ファイルサイズ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最大</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2</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MB</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3673221798"/>
                  </a:ext>
                </a:extLst>
              </a:tr>
              <a:tr h="210933">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広告主名</a:t>
                      </a:r>
                      <a:r>
                        <a:rPr lang="en-US" altLang="ja-JP" sz="1000" b="0" i="0" u="none" strike="noStrike">
                          <a:solidFill>
                            <a:srgbClr val="000000"/>
                          </a:solidFill>
                          <a:effectLst/>
                          <a:latin typeface="Hiragino Sans W3" panose="020B0300000000000000" pitchFamily="34" charset="-128"/>
                          <a:ea typeface="Hiragino Sans W3" panose="020B0300000000000000" pitchFamily="34" charset="-128"/>
                        </a:rPr>
                        <a:t>/</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サービス名</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rowSpan="2">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詳細説明画像の入稿無しの場合</a:t>
                      </a:r>
                      <a:b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b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　</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QR</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コード付き画像を自動生成、静止画表示</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テキスト文言</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最大</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60</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文字（全角半角問わず）</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4174026594"/>
                  </a:ext>
                </a:extLst>
              </a:tr>
              <a:tr h="210933">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詳細</a:t>
                      </a:r>
                      <a:r>
                        <a:rPr lang="en-US" sz="1000" b="0" i="0" u="none" strike="noStrike">
                          <a:solidFill>
                            <a:srgbClr val="000000"/>
                          </a:solidFill>
                          <a:effectLst/>
                          <a:latin typeface="Hiragino Sans W3" panose="020B0300000000000000" pitchFamily="34" charset="-128"/>
                          <a:ea typeface="Hiragino Sans W3" panose="020B0300000000000000" pitchFamily="34" charset="-128"/>
                        </a:rPr>
                        <a:t>URL</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vMerge="1">
                  <a:txBody>
                    <a:bodyPr/>
                    <a:lstStyle/>
                    <a:p>
                      <a:endParaRPr kumimoji="1" lang="ja-JP" altLang="en-US"/>
                    </a:p>
                  </a:txBody>
                  <a:tcPr>
                    <a:lnL w="635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en-US" sz="1000" b="0" i="0" u="none" strike="noStrike">
                          <a:solidFill>
                            <a:srgbClr val="000000"/>
                          </a:solidFill>
                          <a:effectLst/>
                          <a:latin typeface="Hiragino Sans W3" panose="020B0300000000000000" pitchFamily="34" charset="-128"/>
                          <a:ea typeface="Hiragino Sans W3" panose="020B0300000000000000" pitchFamily="34" charset="-128"/>
                        </a:rPr>
                        <a:t>URL</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tc>
                  <a:txBody>
                    <a:bodyPr/>
                    <a:lstStyle/>
                    <a:p>
                      <a:pPr algn="l" fontAlgn="ct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最大</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1024</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文字　</a:t>
                      </a:r>
                      <a:r>
                        <a:rPr lang="en-US" altLang="ja-JP" sz="1000" b="0" i="0" u="none" strike="noStrike" dirty="0">
                          <a:solidFill>
                            <a:srgbClr val="000000"/>
                          </a:solidFill>
                          <a:effectLst/>
                          <a:latin typeface="Hiragino Sans W3" panose="020B0300000000000000" pitchFamily="34" charset="-128"/>
                          <a:ea typeface="Hiragino Sans W3" panose="020B0300000000000000" pitchFamily="34" charset="-128"/>
                        </a:rPr>
                        <a:t>※</a:t>
                      </a:r>
                      <a:r>
                        <a:rPr lang="en-US" sz="1000" b="0" i="0" u="none" strike="noStrike" dirty="0">
                          <a:solidFill>
                            <a:srgbClr val="000000"/>
                          </a:solidFill>
                          <a:effectLst/>
                          <a:latin typeface="Hiragino Sans W3" panose="020B0300000000000000" pitchFamily="34" charset="-128"/>
                          <a:ea typeface="Hiragino Sans W3" panose="020B0300000000000000" pitchFamily="34" charset="-128"/>
                        </a:rPr>
                        <a:t>HTTPS（SSL）</a:t>
                      </a:r>
                      <a:r>
                        <a:rPr lang="ja-JP" altLang="en-US" sz="1000" b="0" i="0" u="none" strike="noStrike">
                          <a:solidFill>
                            <a:srgbClr val="000000"/>
                          </a:solidFill>
                          <a:effectLst/>
                          <a:latin typeface="Hiragino Sans W3" panose="020B0300000000000000" pitchFamily="34" charset="-128"/>
                          <a:ea typeface="Hiragino Sans W3" panose="020B0300000000000000" pitchFamily="34" charset="-128"/>
                        </a:rPr>
                        <a:t>推奨</a:t>
                      </a:r>
                    </a:p>
                  </a:txBody>
                  <a:tcPr marL="7883" marR="7883" marT="7883" marB="0" anchor="ctr">
                    <a:lnL w="6350" cap="flat" cmpd="sng" algn="ctr">
                      <a:solidFill>
                        <a:srgbClr val="EEEFF0"/>
                      </a:solidFill>
                      <a:prstDash val="solid"/>
                      <a:round/>
                      <a:headEnd type="none" w="med" len="med"/>
                      <a:tailEnd type="none" w="med" len="med"/>
                    </a:lnL>
                    <a:lnR w="6350" cap="flat" cmpd="sng" algn="ctr">
                      <a:solidFill>
                        <a:srgbClr val="EEEFF0"/>
                      </a:solidFill>
                      <a:prstDash val="solid"/>
                      <a:round/>
                      <a:headEnd type="none" w="med" len="med"/>
                      <a:tailEnd type="none" w="med" len="med"/>
                    </a:lnR>
                    <a:lnT w="6350" cap="flat" cmpd="sng" algn="ctr">
                      <a:solidFill>
                        <a:srgbClr val="EEEFF0"/>
                      </a:solidFill>
                      <a:prstDash val="solid"/>
                      <a:round/>
                      <a:headEnd type="none" w="med" len="med"/>
                      <a:tailEnd type="none" w="med" len="med"/>
                    </a:lnT>
                    <a:lnB w="6350" cap="flat" cmpd="sng" algn="ctr">
                      <a:solidFill>
                        <a:srgbClr val="EEEFF0"/>
                      </a:solidFill>
                      <a:prstDash val="solid"/>
                      <a:round/>
                      <a:headEnd type="none" w="med" len="med"/>
                      <a:tailEnd type="none" w="med" len="med"/>
                    </a:lnB>
                    <a:solidFill>
                      <a:schemeClr val="bg1"/>
                    </a:solidFill>
                  </a:tcPr>
                </a:tc>
                <a:extLst>
                  <a:ext uri="{0D108BD9-81ED-4DB2-BD59-A6C34878D82A}">
                    <a16:rowId xmlns:a16="http://schemas.microsoft.com/office/drawing/2014/main" val="3980214100"/>
                  </a:ext>
                </a:extLst>
              </a:tr>
            </a:tbl>
          </a:graphicData>
        </a:graphic>
      </p:graphicFrame>
      <p:pic>
        <p:nvPicPr>
          <p:cNvPr id="10" name="図 9">
            <a:extLst>
              <a:ext uri="{FF2B5EF4-FFF2-40B4-BE49-F238E27FC236}">
                <a16:creationId xmlns:a16="http://schemas.microsoft.com/office/drawing/2014/main" id="{4C156D19-5154-E545-B97E-10A7EDFD49AA}"/>
              </a:ext>
            </a:extLst>
          </p:cNvPr>
          <p:cNvPicPr>
            <a:picLocks noChangeAspect="1"/>
          </p:cNvPicPr>
          <p:nvPr/>
        </p:nvPicPr>
        <p:blipFill rotWithShape="1">
          <a:blip r:embed="rId3"/>
          <a:srcRect l="16543" t="-12374" r="31644" b="1"/>
          <a:stretch/>
        </p:blipFill>
        <p:spPr>
          <a:xfrm>
            <a:off x="2185059" y="5989320"/>
            <a:ext cx="6075021" cy="734709"/>
          </a:xfrm>
          <a:prstGeom prst="rect">
            <a:avLst/>
          </a:prstGeom>
        </p:spPr>
      </p:pic>
      <p:pic>
        <p:nvPicPr>
          <p:cNvPr id="12" name="図 11">
            <a:extLst>
              <a:ext uri="{FF2B5EF4-FFF2-40B4-BE49-F238E27FC236}">
                <a16:creationId xmlns:a16="http://schemas.microsoft.com/office/drawing/2014/main" id="{194D594A-2BFD-A049-88B3-C5A8D85D56BE}"/>
              </a:ext>
            </a:extLst>
          </p:cNvPr>
          <p:cNvPicPr>
            <a:picLocks noChangeAspect="1"/>
          </p:cNvPicPr>
          <p:nvPr/>
        </p:nvPicPr>
        <p:blipFill>
          <a:blip r:embed="rId4"/>
          <a:stretch>
            <a:fillRect/>
          </a:stretch>
        </p:blipFill>
        <p:spPr>
          <a:xfrm>
            <a:off x="270809" y="6373248"/>
            <a:ext cx="1647513" cy="357371"/>
          </a:xfrm>
          <a:prstGeom prst="rect">
            <a:avLst/>
          </a:prstGeom>
        </p:spPr>
      </p:pic>
      <p:sp>
        <p:nvSpPr>
          <p:cNvPr id="13" name="正方形/長方形 12">
            <a:extLst>
              <a:ext uri="{FF2B5EF4-FFF2-40B4-BE49-F238E27FC236}">
                <a16:creationId xmlns:a16="http://schemas.microsoft.com/office/drawing/2014/main" id="{38899098-4499-E948-AE90-9CA0995559E2}"/>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14" name="図 13">
            <a:extLst>
              <a:ext uri="{FF2B5EF4-FFF2-40B4-BE49-F238E27FC236}">
                <a16:creationId xmlns:a16="http://schemas.microsoft.com/office/drawing/2014/main" id="{E757A6DF-4064-1D4F-BC07-742102243DED}"/>
              </a:ext>
            </a:extLst>
          </p:cNvPr>
          <p:cNvPicPr>
            <a:picLocks noChangeAspect="1"/>
          </p:cNvPicPr>
          <p:nvPr/>
        </p:nvPicPr>
        <p:blipFill rotWithShape="1">
          <a:blip r:embed="rId3"/>
          <a:srcRect l="89802" t="-7712"/>
          <a:stretch/>
        </p:blipFill>
        <p:spPr>
          <a:xfrm>
            <a:off x="10774680" y="6019800"/>
            <a:ext cx="1195646" cy="704229"/>
          </a:xfrm>
          <a:prstGeom prst="rect">
            <a:avLst/>
          </a:prstGeom>
        </p:spPr>
      </p:pic>
      <p:sp>
        <p:nvSpPr>
          <p:cNvPr id="15" name="スライド番号プレースホルダ 3">
            <a:extLst>
              <a:ext uri="{FF2B5EF4-FFF2-40B4-BE49-F238E27FC236}">
                <a16:creationId xmlns:a16="http://schemas.microsoft.com/office/drawing/2014/main" id="{BDF52F28-A64B-B041-8624-6381AC1E9BC9}"/>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32</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graphicFrame>
        <p:nvGraphicFramePr>
          <p:cNvPr id="16" name="表 15">
            <a:extLst>
              <a:ext uri="{FF2B5EF4-FFF2-40B4-BE49-F238E27FC236}">
                <a16:creationId xmlns:a16="http://schemas.microsoft.com/office/drawing/2014/main" id="{71C9CA72-6D0A-444E-9746-637A4D35A6DF}"/>
              </a:ext>
            </a:extLst>
          </p:cNvPr>
          <p:cNvGraphicFramePr>
            <a:graphicFrameLocks noGrp="1"/>
          </p:cNvGraphicFramePr>
          <p:nvPr>
            <p:extLst>
              <p:ext uri="{D42A27DB-BD31-4B8C-83A1-F6EECF244321}">
                <p14:modId xmlns:p14="http://schemas.microsoft.com/office/powerpoint/2010/main" val="206364146"/>
              </p:ext>
            </p:extLst>
          </p:nvPr>
        </p:nvGraphicFramePr>
        <p:xfrm>
          <a:off x="395775" y="1085645"/>
          <a:ext cx="11573736" cy="462265"/>
        </p:xfrm>
        <a:graphic>
          <a:graphicData uri="http://schemas.openxmlformats.org/drawingml/2006/table">
            <a:tbl>
              <a:tblPr/>
              <a:tblGrid>
                <a:gridCol w="1836756">
                  <a:extLst>
                    <a:ext uri="{9D8B030D-6E8A-4147-A177-3AD203B41FA5}">
                      <a16:colId xmlns:a16="http://schemas.microsoft.com/office/drawing/2014/main" val="1844070296"/>
                    </a:ext>
                  </a:extLst>
                </a:gridCol>
                <a:gridCol w="3745824">
                  <a:extLst>
                    <a:ext uri="{9D8B030D-6E8A-4147-A177-3AD203B41FA5}">
                      <a16:colId xmlns:a16="http://schemas.microsoft.com/office/drawing/2014/main" val="583619642"/>
                    </a:ext>
                  </a:extLst>
                </a:gridCol>
                <a:gridCol w="1594510">
                  <a:extLst>
                    <a:ext uri="{9D8B030D-6E8A-4147-A177-3AD203B41FA5}">
                      <a16:colId xmlns:a16="http://schemas.microsoft.com/office/drawing/2014/main" val="2653717003"/>
                    </a:ext>
                  </a:extLst>
                </a:gridCol>
                <a:gridCol w="4396646">
                  <a:extLst>
                    <a:ext uri="{9D8B030D-6E8A-4147-A177-3AD203B41FA5}">
                      <a16:colId xmlns:a16="http://schemas.microsoft.com/office/drawing/2014/main" val="3279200872"/>
                    </a:ext>
                  </a:extLst>
                </a:gridCol>
              </a:tblGrid>
              <a:tr h="462265">
                <a:tc>
                  <a:txBody>
                    <a:bodyPr/>
                    <a:lstStyle/>
                    <a:p>
                      <a:pPr marL="0" algn="ctr" defTabSz="914400" rtl="0" eaLnBrk="1" fontAlgn="ctr" latinLnBrk="0" hangingPunct="1">
                        <a:lnSpc>
                          <a:spcPct val="150000"/>
                        </a:lnSpc>
                      </a:pPr>
                      <a:r>
                        <a:rPr kumimoji="1" lang="ja-JP" altLang="en-US" sz="1400" b="1" i="0" u="none" strike="noStrike" kern="1200">
                          <a:solidFill>
                            <a:srgbClr val="FFFFFF"/>
                          </a:solidFill>
                          <a:effectLst/>
                          <a:latin typeface="Hiragino Sans W7" panose="020B0400000000000000" pitchFamily="34" charset="-128"/>
                          <a:ea typeface="Hiragino Sans W7" panose="020B0400000000000000" pitchFamily="34" charset="-128"/>
                          <a:cs typeface="+mn-cs"/>
                        </a:rPr>
                        <a:t>入稿素材</a:t>
                      </a:r>
                    </a:p>
                  </a:txBody>
                  <a:tcPr marL="7883" marR="7883" marT="7883" marB="0">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tc>
                  <a:txBody>
                    <a:bodyPr/>
                    <a:lstStyle/>
                    <a:p>
                      <a:pPr marL="0" algn="ctr" defTabSz="914400" rtl="0" eaLnBrk="1" fontAlgn="ctr" latinLnBrk="0" hangingPunct="1">
                        <a:lnSpc>
                          <a:spcPct val="150000"/>
                        </a:lnSpc>
                      </a:pPr>
                      <a:r>
                        <a:rPr kumimoji="1" lang="ja-JP" altLang="en-US" sz="1400" b="1" i="0" u="none" strike="noStrike" kern="1200">
                          <a:solidFill>
                            <a:srgbClr val="FFFFFF"/>
                          </a:solidFill>
                          <a:effectLst/>
                          <a:latin typeface="Hiragino Sans W7" panose="020B0400000000000000" pitchFamily="34" charset="-128"/>
                          <a:ea typeface="Hiragino Sans W7" panose="020B0400000000000000" pitchFamily="34" charset="-128"/>
                          <a:cs typeface="+mn-cs"/>
                        </a:rPr>
                        <a:t>素材詳細</a:t>
                      </a:r>
                    </a:p>
                  </a:txBody>
                  <a:tcPr marL="7883" marR="7883" marT="7883" marB="0">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tc>
                  <a:txBody>
                    <a:bodyPr/>
                    <a:lstStyle/>
                    <a:p>
                      <a:pPr marL="0" algn="ctr" defTabSz="914400" rtl="0" eaLnBrk="1" fontAlgn="ctr" latinLnBrk="0" hangingPunct="1">
                        <a:lnSpc>
                          <a:spcPct val="150000"/>
                        </a:lnSpc>
                      </a:pPr>
                      <a:r>
                        <a:rPr kumimoji="1" lang="ja-JP" altLang="en-US" sz="1400" b="1" i="0" u="none" strike="noStrike" kern="1200">
                          <a:solidFill>
                            <a:srgbClr val="FFFFFF"/>
                          </a:solidFill>
                          <a:effectLst/>
                          <a:latin typeface="Hiragino Sans W7" panose="020B0400000000000000" pitchFamily="34" charset="-128"/>
                          <a:ea typeface="Hiragino Sans W7" panose="020B0400000000000000" pitchFamily="34" charset="-128"/>
                          <a:cs typeface="+mn-cs"/>
                        </a:rPr>
                        <a:t>カテゴリ</a:t>
                      </a:r>
                    </a:p>
                  </a:txBody>
                  <a:tcPr marL="7883" marR="7883" marT="7883" marB="0">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tc>
                  <a:txBody>
                    <a:bodyPr/>
                    <a:lstStyle/>
                    <a:p>
                      <a:pPr marL="0" algn="ctr" defTabSz="914400" rtl="0" eaLnBrk="1" fontAlgn="ctr" latinLnBrk="0" hangingPunct="1">
                        <a:lnSpc>
                          <a:spcPct val="150000"/>
                        </a:lnSpc>
                      </a:pPr>
                      <a:r>
                        <a:rPr kumimoji="1" lang="ja-JP" altLang="en-US" sz="1400" b="1" i="0" u="none" strike="noStrike" kern="1200">
                          <a:solidFill>
                            <a:srgbClr val="FFFFFF"/>
                          </a:solidFill>
                          <a:effectLst/>
                          <a:latin typeface="Hiragino Sans W7" panose="020B0400000000000000" pitchFamily="34" charset="-128"/>
                          <a:ea typeface="Hiragino Sans W7" panose="020B0400000000000000" pitchFamily="34" charset="-128"/>
                          <a:cs typeface="+mn-cs"/>
                        </a:rPr>
                        <a:t>詳細</a:t>
                      </a:r>
                    </a:p>
                  </a:txBody>
                  <a:tcPr marL="7883" marR="7883" marT="7883" marB="0">
                    <a:lnL w="6350" cap="flat" cmpd="sng" algn="ctr">
                      <a:solidFill>
                        <a:srgbClr val="C3C3C3"/>
                      </a:solidFill>
                      <a:prstDash val="solid"/>
                      <a:round/>
                      <a:headEnd type="none" w="med" len="med"/>
                      <a:tailEnd type="none" w="med" len="med"/>
                    </a:lnL>
                    <a:lnR w="6350" cap="flat" cmpd="sng" algn="ctr">
                      <a:solidFill>
                        <a:srgbClr val="C3C3C3"/>
                      </a:solidFill>
                      <a:prstDash val="solid"/>
                      <a:round/>
                      <a:headEnd type="none" w="med" len="med"/>
                      <a:tailEnd type="none" w="med" len="med"/>
                    </a:lnR>
                    <a:lnT w="6350" cap="flat" cmpd="sng" algn="ctr">
                      <a:solidFill>
                        <a:srgbClr val="C3C3C3"/>
                      </a:solidFill>
                      <a:prstDash val="solid"/>
                      <a:round/>
                      <a:headEnd type="none" w="med" len="med"/>
                      <a:tailEnd type="none" w="med" len="med"/>
                    </a:lnT>
                    <a:lnB w="6350" cap="flat" cmpd="sng" algn="ctr">
                      <a:solidFill>
                        <a:srgbClr val="C3C3C3"/>
                      </a:solidFill>
                      <a:prstDash val="solid"/>
                      <a:round/>
                      <a:headEnd type="none" w="med" len="med"/>
                      <a:tailEnd type="none" w="med" len="med"/>
                    </a:lnB>
                    <a:solidFill>
                      <a:srgbClr val="1B2024"/>
                    </a:solidFill>
                  </a:tcPr>
                </a:tc>
                <a:extLst>
                  <a:ext uri="{0D108BD9-81ED-4DB2-BD59-A6C34878D82A}">
                    <a16:rowId xmlns:a16="http://schemas.microsoft.com/office/drawing/2014/main" val="1396797172"/>
                  </a:ext>
                </a:extLst>
              </a:tr>
            </a:tbl>
          </a:graphicData>
        </a:graphic>
      </p:graphicFrame>
      <p:sp>
        <p:nvSpPr>
          <p:cNvPr id="18" name="正方形/長方形 17">
            <a:extLst>
              <a:ext uri="{FF2B5EF4-FFF2-40B4-BE49-F238E27FC236}">
                <a16:creationId xmlns:a16="http://schemas.microsoft.com/office/drawing/2014/main" id="{F00B84BE-DF2D-1944-9D4C-F88264186FCD}"/>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3554535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286F63-A6D1-BA4B-B4B4-33E661406D72}"/>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84C37973-70F2-434A-8EDE-AB083DB51398}"/>
              </a:ext>
            </a:extLst>
          </p:cNvPr>
          <p:cNvPicPr>
            <a:picLocks noChangeAspect="1"/>
          </p:cNvPicPr>
          <p:nvPr/>
        </p:nvPicPr>
        <p:blipFill rotWithShape="1">
          <a:blip r:embed="rId2"/>
          <a:srcRect t="16798"/>
          <a:stretch/>
        </p:blipFill>
        <p:spPr>
          <a:xfrm>
            <a:off x="680263" y="1263944"/>
            <a:ext cx="11266388" cy="4911569"/>
          </a:xfrm>
          <a:prstGeom prst="rect">
            <a:avLst/>
          </a:prstGeom>
        </p:spPr>
      </p:pic>
      <p:pic>
        <p:nvPicPr>
          <p:cNvPr id="5" name="図 4">
            <a:extLst>
              <a:ext uri="{FF2B5EF4-FFF2-40B4-BE49-F238E27FC236}">
                <a16:creationId xmlns:a16="http://schemas.microsoft.com/office/drawing/2014/main" id="{81FEA073-7B3F-9149-BB91-9471823E9F86}"/>
              </a:ext>
            </a:extLst>
          </p:cNvPr>
          <p:cNvPicPr>
            <a:picLocks noChangeAspect="1"/>
          </p:cNvPicPr>
          <p:nvPr/>
        </p:nvPicPr>
        <p:blipFill>
          <a:blip r:embed="rId3"/>
          <a:stretch>
            <a:fillRect/>
          </a:stretch>
        </p:blipFill>
        <p:spPr>
          <a:xfrm>
            <a:off x="179558" y="157721"/>
            <a:ext cx="2248192" cy="709955"/>
          </a:xfrm>
          <a:prstGeom prst="rect">
            <a:avLst/>
          </a:prstGeom>
        </p:spPr>
      </p:pic>
      <p:pic>
        <p:nvPicPr>
          <p:cNvPr id="14" name="図 13">
            <a:extLst>
              <a:ext uri="{FF2B5EF4-FFF2-40B4-BE49-F238E27FC236}">
                <a16:creationId xmlns:a16="http://schemas.microsoft.com/office/drawing/2014/main" id="{75C5C0F1-CE9A-8144-A1B9-5EE6B60026B6}"/>
              </a:ext>
            </a:extLst>
          </p:cNvPr>
          <p:cNvPicPr>
            <a:picLocks noChangeAspect="1"/>
          </p:cNvPicPr>
          <p:nvPr/>
        </p:nvPicPr>
        <p:blipFill rotWithShape="1">
          <a:blip r:embed="rId4"/>
          <a:srcRect t="29934"/>
          <a:stretch/>
        </p:blipFill>
        <p:spPr>
          <a:xfrm>
            <a:off x="240602" y="1113071"/>
            <a:ext cx="6021653" cy="1108343"/>
          </a:xfrm>
          <a:prstGeom prst="rect">
            <a:avLst/>
          </a:prstGeom>
        </p:spPr>
      </p:pic>
      <p:sp>
        <p:nvSpPr>
          <p:cNvPr id="15" name="テキスト ボックス 14">
            <a:extLst>
              <a:ext uri="{FF2B5EF4-FFF2-40B4-BE49-F238E27FC236}">
                <a16:creationId xmlns:a16="http://schemas.microsoft.com/office/drawing/2014/main" id="{82B780FA-0D6E-9745-96D7-9A16183B9288}"/>
              </a:ext>
            </a:extLst>
          </p:cNvPr>
          <p:cNvSpPr txBox="1"/>
          <p:nvPr/>
        </p:nvSpPr>
        <p:spPr>
          <a:xfrm>
            <a:off x="622585" y="1402684"/>
            <a:ext cx="5473415" cy="584775"/>
          </a:xfrm>
          <a:prstGeom prst="rect">
            <a:avLst/>
          </a:prstGeom>
          <a:noFill/>
          <a:effectLst/>
        </p:spPr>
        <p:txBody>
          <a:bodyPr wrap="square" rtlCol="0">
            <a:spAutoFit/>
          </a:bodyPr>
          <a:lstStyle/>
          <a:p>
            <a:r>
              <a:rPr lang="ja-JP" altLang="en-US" sz="1600" b="1">
                <a:solidFill>
                  <a:srgbClr val="1B2024"/>
                </a:solidFill>
                <a:latin typeface="Hiragino Sans W6" panose="020B0400000000000000" pitchFamily="34" charset="-128"/>
                <a:ea typeface="Hiragino Sans W6" panose="020B0400000000000000" pitchFamily="34" charset="-128"/>
              </a:rPr>
              <a:t>下記業種・サービスは広告掲載をお断りしております。</a:t>
            </a:r>
          </a:p>
          <a:p>
            <a:r>
              <a:rPr lang="ja-JP" altLang="en-US" sz="1600" b="1">
                <a:solidFill>
                  <a:srgbClr val="1B2024"/>
                </a:solidFill>
                <a:latin typeface="Hiragino Sans W6" panose="020B0400000000000000" pitchFamily="34" charset="-128"/>
                <a:ea typeface="Hiragino Sans W6" panose="020B0400000000000000" pitchFamily="34" charset="-128"/>
              </a:rPr>
              <a:t>詳細は別途お問い合わせの上、ご確認願います。</a:t>
            </a:r>
          </a:p>
        </p:txBody>
      </p:sp>
      <p:pic>
        <p:nvPicPr>
          <p:cNvPr id="16" name="図 15">
            <a:extLst>
              <a:ext uri="{FF2B5EF4-FFF2-40B4-BE49-F238E27FC236}">
                <a16:creationId xmlns:a16="http://schemas.microsoft.com/office/drawing/2014/main" id="{4B242C92-0451-4347-AE39-6525A7C421CC}"/>
              </a:ext>
            </a:extLst>
          </p:cNvPr>
          <p:cNvPicPr>
            <a:picLocks noChangeAspect="1"/>
          </p:cNvPicPr>
          <p:nvPr/>
        </p:nvPicPr>
        <p:blipFill rotWithShape="1">
          <a:blip r:embed="rId5"/>
          <a:srcRect r="-77588" b="58708"/>
          <a:stretch/>
        </p:blipFill>
        <p:spPr>
          <a:xfrm>
            <a:off x="427461" y="1251856"/>
            <a:ext cx="390247" cy="886433"/>
          </a:xfrm>
          <a:prstGeom prst="rect">
            <a:avLst/>
          </a:prstGeom>
        </p:spPr>
      </p:pic>
      <p:sp>
        <p:nvSpPr>
          <p:cNvPr id="17" name="正方形/長方形 16">
            <a:extLst>
              <a:ext uri="{FF2B5EF4-FFF2-40B4-BE49-F238E27FC236}">
                <a16:creationId xmlns:a16="http://schemas.microsoft.com/office/drawing/2014/main" id="{8D57D9EF-BB25-BA43-AD7F-BB2C196F938A}"/>
              </a:ext>
            </a:extLst>
          </p:cNvPr>
          <p:cNvSpPr/>
          <p:nvPr/>
        </p:nvSpPr>
        <p:spPr>
          <a:xfrm>
            <a:off x="1132663" y="2447628"/>
            <a:ext cx="5449037" cy="3231654"/>
          </a:xfrm>
          <a:prstGeom prst="rect">
            <a:avLst/>
          </a:prstGeom>
        </p:spPr>
        <p:txBody>
          <a:bodyPr wrap="square">
            <a:spAutoFit/>
          </a:bodyPr>
          <a:lstStyle/>
          <a:p>
            <a:r>
              <a:rPr lang="ja-JP" altLang="en-US" sz="1200">
                <a:solidFill>
                  <a:schemeClr val="bg1"/>
                </a:solidFill>
                <a:latin typeface="Hiragino Sans W3" panose="020B0300000000000000" pitchFamily="34" charset="-128"/>
                <a:ea typeface="Hiragino Sans W3" panose="020B0300000000000000" pitchFamily="34" charset="-128"/>
              </a:rPr>
              <a:t>・コンプレックス商材</a:t>
            </a:r>
          </a:p>
          <a:p>
            <a:r>
              <a:rPr lang="ja-JP" altLang="en-US" sz="1200">
                <a:solidFill>
                  <a:schemeClr val="bg1"/>
                </a:solidFill>
                <a:latin typeface="Hiragino Sans W3" panose="020B0300000000000000" pitchFamily="34" charset="-128"/>
                <a:ea typeface="Hiragino Sans W3" panose="020B0300000000000000" pitchFamily="34" charset="-128"/>
              </a:rPr>
              <a:t>・情報商材</a:t>
            </a:r>
          </a:p>
          <a:p>
            <a:r>
              <a:rPr lang="ja-JP" altLang="en-US" sz="1200">
                <a:solidFill>
                  <a:schemeClr val="bg1"/>
                </a:solidFill>
                <a:latin typeface="Hiragino Sans W3" panose="020B0300000000000000" pitchFamily="34" charset="-128"/>
                <a:ea typeface="Hiragino Sans W3" panose="020B0300000000000000" pitchFamily="34" charset="-128"/>
              </a:rPr>
              <a:t>・健康食品 (業態・商材により一部除く)</a:t>
            </a:r>
          </a:p>
          <a:p>
            <a:r>
              <a:rPr lang="ja-JP" altLang="en-US" sz="1200">
                <a:solidFill>
                  <a:schemeClr val="bg1"/>
                </a:solidFill>
                <a:latin typeface="Hiragino Sans W3" panose="020B0300000000000000" pitchFamily="34" charset="-128"/>
                <a:ea typeface="Hiragino Sans W3" panose="020B0300000000000000" pitchFamily="34" charset="-128"/>
              </a:rPr>
              <a:t>・ギャンブル関連 (パチンコ等) ※ 一部公営くじ除く</a:t>
            </a:r>
          </a:p>
          <a:p>
            <a:r>
              <a:rPr lang="ja-JP" altLang="en-US" sz="1200">
                <a:solidFill>
                  <a:schemeClr val="bg1"/>
                </a:solidFill>
                <a:latin typeface="Hiragino Sans W3" panose="020B0300000000000000" pitchFamily="34" charset="-128"/>
                <a:ea typeface="Hiragino Sans W3" panose="020B0300000000000000" pitchFamily="34" charset="-128"/>
              </a:rPr>
              <a:t>・アダルト</a:t>
            </a:r>
          </a:p>
          <a:p>
            <a:r>
              <a:rPr lang="ja-JP" altLang="en-US" sz="1200">
                <a:solidFill>
                  <a:schemeClr val="bg1"/>
                </a:solidFill>
                <a:latin typeface="Hiragino Sans W3" panose="020B0300000000000000" pitchFamily="34" charset="-128"/>
                <a:ea typeface="Hiragino Sans W3" panose="020B0300000000000000" pitchFamily="34" charset="-128"/>
              </a:rPr>
              <a:t>・出合い系 (インターネット異性紹介事業、結婚相談、お見合いパーティ等)</a:t>
            </a:r>
          </a:p>
          <a:p>
            <a:r>
              <a:rPr lang="ja-JP" altLang="en-US" sz="1200">
                <a:solidFill>
                  <a:schemeClr val="bg1"/>
                </a:solidFill>
                <a:latin typeface="Hiragino Sans W3" panose="020B0300000000000000" pitchFamily="34" charset="-128"/>
                <a:ea typeface="Hiragino Sans W3" panose="020B0300000000000000" pitchFamily="34" charset="-128"/>
              </a:rPr>
              <a:t>・占い</a:t>
            </a:r>
          </a:p>
          <a:p>
            <a:r>
              <a:rPr lang="ja-JP" altLang="en-US" sz="1200">
                <a:solidFill>
                  <a:schemeClr val="bg1"/>
                </a:solidFill>
                <a:latin typeface="Hiragino Sans W3" panose="020B0300000000000000" pitchFamily="34" charset="-128"/>
                <a:ea typeface="Hiragino Sans W3" panose="020B0300000000000000" pitchFamily="34" charset="-128"/>
              </a:rPr>
              <a:t>・宗教関連 (魔除け・霊感商法霊視商法、神社仏閣等)</a:t>
            </a:r>
          </a:p>
          <a:p>
            <a:r>
              <a:rPr lang="ja-JP" altLang="en-US" sz="1200">
                <a:solidFill>
                  <a:schemeClr val="bg1"/>
                </a:solidFill>
                <a:latin typeface="Hiragino Sans W3" panose="020B0300000000000000" pitchFamily="34" charset="-128"/>
                <a:ea typeface="Hiragino Sans W3" panose="020B0300000000000000" pitchFamily="34" charset="-128"/>
              </a:rPr>
              <a:t>・無限連鎖講</a:t>
            </a:r>
          </a:p>
          <a:p>
            <a:r>
              <a:rPr lang="ja-JP" altLang="en-US" sz="1200">
                <a:solidFill>
                  <a:schemeClr val="bg1"/>
                </a:solidFill>
                <a:latin typeface="Hiragino Sans W3" panose="020B0300000000000000" pitchFamily="34" charset="-128"/>
                <a:ea typeface="Hiragino Sans W3" panose="020B0300000000000000" pitchFamily="34" charset="-128"/>
              </a:rPr>
              <a:t>・探偵業</a:t>
            </a:r>
          </a:p>
          <a:p>
            <a:r>
              <a:rPr lang="ja-JP" altLang="en-US" sz="1200">
                <a:solidFill>
                  <a:schemeClr val="bg1"/>
                </a:solidFill>
                <a:latin typeface="Hiragino Sans W3" panose="020B0300000000000000" pitchFamily="34" charset="-128"/>
                <a:ea typeface="Hiragino Sans W3" panose="020B0300000000000000" pitchFamily="34" charset="-128"/>
              </a:rPr>
              <a:t>・家政婦紹介・斡旋</a:t>
            </a:r>
          </a:p>
          <a:p>
            <a:r>
              <a:rPr lang="ja-JP" altLang="en-US" sz="1200">
                <a:solidFill>
                  <a:schemeClr val="bg1"/>
                </a:solidFill>
                <a:latin typeface="Hiragino Sans W3" panose="020B0300000000000000" pitchFamily="34" charset="-128"/>
                <a:ea typeface="Hiragino Sans W3" panose="020B0300000000000000" pitchFamily="34" charset="-128"/>
              </a:rPr>
              <a:t>・産経用品 (避妊具、女性用体温計)</a:t>
            </a:r>
          </a:p>
          <a:p>
            <a:r>
              <a:rPr lang="ja-JP" altLang="en-US" sz="1200">
                <a:solidFill>
                  <a:schemeClr val="bg1"/>
                </a:solidFill>
                <a:latin typeface="Hiragino Sans W3" panose="020B0300000000000000" pitchFamily="34" charset="-128"/>
                <a:ea typeface="Hiragino Sans W3" panose="020B0300000000000000" pitchFamily="34" charset="-128"/>
              </a:rPr>
              <a:t>・武器全般</a:t>
            </a:r>
          </a:p>
          <a:p>
            <a:r>
              <a:rPr lang="ja-JP" altLang="en-US" sz="1200">
                <a:solidFill>
                  <a:schemeClr val="bg1"/>
                </a:solidFill>
                <a:latin typeface="Hiragino Sans W3" panose="020B0300000000000000" pitchFamily="34" charset="-128"/>
                <a:ea typeface="Hiragino Sans W3" panose="020B0300000000000000" pitchFamily="34" charset="-128"/>
              </a:rPr>
              <a:t>・毒物劇物</a:t>
            </a:r>
          </a:p>
          <a:p>
            <a:r>
              <a:rPr lang="ja-JP" altLang="en-US" sz="1200">
                <a:solidFill>
                  <a:schemeClr val="bg1"/>
                </a:solidFill>
                <a:latin typeface="Hiragino Sans W3" panose="020B0300000000000000" pitchFamily="34" charset="-128"/>
                <a:ea typeface="Hiragino Sans W3" panose="020B0300000000000000" pitchFamily="34" charset="-128"/>
              </a:rPr>
              <a:t>・政党/政治関連</a:t>
            </a:r>
          </a:p>
          <a:p>
            <a:r>
              <a:rPr lang="ja-JP" altLang="en-US" sz="1200">
                <a:solidFill>
                  <a:schemeClr val="bg1"/>
                </a:solidFill>
                <a:latin typeface="Hiragino Sans W3" panose="020B0300000000000000" pitchFamily="34" charset="-128"/>
                <a:ea typeface="Hiragino Sans W3" panose="020B0300000000000000" pitchFamily="34" charset="-128"/>
              </a:rPr>
              <a:t>・公益法人 (NPO/NGO、社団法人)</a:t>
            </a:r>
          </a:p>
          <a:p>
            <a:r>
              <a:rPr lang="ja-JP" altLang="en-US" sz="1200">
                <a:solidFill>
                  <a:schemeClr val="bg1"/>
                </a:solidFill>
                <a:latin typeface="Hiragino Sans W3" panose="020B0300000000000000" pitchFamily="34" charset="-128"/>
                <a:ea typeface="Hiragino Sans W3" panose="020B0300000000000000" pitchFamily="34" charset="-128"/>
              </a:rPr>
              <a:t>・生体販売</a:t>
            </a:r>
          </a:p>
        </p:txBody>
      </p:sp>
      <p:sp>
        <p:nvSpPr>
          <p:cNvPr id="18" name="正方形/長方形 17">
            <a:extLst>
              <a:ext uri="{FF2B5EF4-FFF2-40B4-BE49-F238E27FC236}">
                <a16:creationId xmlns:a16="http://schemas.microsoft.com/office/drawing/2014/main" id="{BC605CF6-984A-3949-BACA-34E1CD460F9B}"/>
              </a:ext>
            </a:extLst>
          </p:cNvPr>
          <p:cNvSpPr/>
          <p:nvPr/>
        </p:nvSpPr>
        <p:spPr>
          <a:xfrm>
            <a:off x="6497614" y="2447628"/>
            <a:ext cx="4461331" cy="2308324"/>
          </a:xfrm>
          <a:prstGeom prst="rect">
            <a:avLst/>
          </a:prstGeom>
        </p:spPr>
        <p:txBody>
          <a:bodyPr wrap="square">
            <a:spAutoFit/>
          </a:bodyPr>
          <a:lstStyle/>
          <a:p>
            <a:r>
              <a:rPr lang="ja-JP" altLang="en-US" sz="1200">
                <a:solidFill>
                  <a:schemeClr val="bg1"/>
                </a:solidFill>
                <a:latin typeface="Hiragino Sans W3" panose="020B0300000000000000" pitchFamily="34" charset="-128"/>
                <a:ea typeface="Hiragino Sans W3" panose="020B0300000000000000" pitchFamily="34" charset="-128"/>
              </a:rPr>
              <a:t>・葬儀葬祭業</a:t>
            </a:r>
          </a:p>
          <a:p>
            <a:r>
              <a:rPr lang="ja-JP" altLang="en-US" sz="1200">
                <a:solidFill>
                  <a:schemeClr val="bg1"/>
                </a:solidFill>
                <a:latin typeface="Hiragino Sans W3" panose="020B0300000000000000" pitchFamily="34" charset="-128"/>
                <a:ea typeface="Hiragino Sans W3" panose="020B0300000000000000" pitchFamily="34" charset="-128"/>
              </a:rPr>
              <a:t>・入札権購入型オークション、オークション</a:t>
            </a:r>
          </a:p>
          <a:p>
            <a:r>
              <a:rPr lang="ja-JP" altLang="en-US" sz="1200">
                <a:solidFill>
                  <a:schemeClr val="bg1"/>
                </a:solidFill>
                <a:latin typeface="Hiragino Sans W3" panose="020B0300000000000000" pitchFamily="34" charset="-128"/>
                <a:ea typeface="Hiragino Sans W3" panose="020B0300000000000000" pitchFamily="34" charset="-128"/>
              </a:rPr>
              <a:t>・医療系(一部除く)、美容整形系、治験募集</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ja-JP" altLang="en-US" sz="1200">
                <a:solidFill>
                  <a:schemeClr val="bg1"/>
                </a:solidFill>
                <a:latin typeface="Hiragino Sans W3" panose="020B0300000000000000" pitchFamily="34" charset="-128"/>
                <a:ea typeface="Hiragino Sans W3" panose="020B0300000000000000" pitchFamily="34" charset="-128"/>
              </a:rPr>
              <a:t>・消費者金融、カードローン（銀行系含む）、ファクタリング</a:t>
            </a:r>
          </a:p>
          <a:p>
            <a:r>
              <a:rPr lang="ja-JP" altLang="en-US" sz="1200">
                <a:solidFill>
                  <a:schemeClr val="bg1"/>
                </a:solidFill>
                <a:latin typeface="Hiragino Sans W3" panose="020B0300000000000000" pitchFamily="34" charset="-128"/>
                <a:ea typeface="Hiragino Sans W3" panose="020B0300000000000000" pitchFamily="34" charset="-128"/>
              </a:rPr>
              <a:t>・過払い金請求</a:t>
            </a:r>
          </a:p>
          <a:p>
            <a:r>
              <a:rPr lang="ja-JP" altLang="en-US" sz="1200">
                <a:solidFill>
                  <a:schemeClr val="bg1"/>
                </a:solidFill>
                <a:latin typeface="Hiragino Sans W3" panose="020B0300000000000000" pitchFamily="34" charset="-128"/>
                <a:ea typeface="Hiragino Sans W3" panose="020B0300000000000000" pitchFamily="34" charset="-128"/>
              </a:rPr>
              <a:t>・</a:t>
            </a:r>
            <a:r>
              <a:rPr lang="en-US" altLang="ja-JP" sz="1200" dirty="0">
                <a:solidFill>
                  <a:schemeClr val="bg1"/>
                </a:solidFill>
                <a:latin typeface="Hiragino Sans W3" panose="020B0300000000000000" pitchFamily="34" charset="-128"/>
                <a:ea typeface="Hiragino Sans W3" panose="020B0300000000000000" pitchFamily="34" charset="-128"/>
              </a:rPr>
              <a:t>ICO</a:t>
            </a:r>
          </a:p>
          <a:p>
            <a:r>
              <a:rPr lang="ja-JP" altLang="en-US" sz="1200">
                <a:solidFill>
                  <a:schemeClr val="bg1"/>
                </a:solidFill>
                <a:latin typeface="Hiragino Sans W3" panose="020B0300000000000000" pitchFamily="34" charset="-128"/>
                <a:ea typeface="Hiragino Sans W3" panose="020B0300000000000000" pitchFamily="34" charset="-128"/>
              </a:rPr>
              <a:t>・たばこ、電子たばこ（企業広告は除く）</a:t>
            </a:r>
          </a:p>
          <a:p>
            <a:r>
              <a:rPr lang="ja-JP" altLang="en-US" sz="1200">
                <a:solidFill>
                  <a:schemeClr val="bg1"/>
                </a:solidFill>
                <a:latin typeface="Hiragino Sans W3" panose="020B0300000000000000" pitchFamily="34" charset="-128"/>
                <a:ea typeface="Hiragino Sans W3" panose="020B0300000000000000" pitchFamily="34" charset="-128"/>
              </a:rPr>
              <a:t>・競合サービス</a:t>
            </a:r>
          </a:p>
          <a:p>
            <a:r>
              <a:rPr lang="ja-JP" altLang="en-US" sz="1200">
                <a:solidFill>
                  <a:schemeClr val="bg1"/>
                </a:solidFill>
                <a:latin typeface="Hiragino Sans W3" panose="020B0300000000000000" pitchFamily="34" charset="-128"/>
                <a:ea typeface="Hiragino Sans W3" panose="020B0300000000000000" pitchFamily="34" charset="-128"/>
              </a:rPr>
              <a:t>・</a:t>
            </a:r>
            <a:r>
              <a:rPr lang="en-US" altLang="ja-JP" sz="1200" dirty="0">
                <a:solidFill>
                  <a:schemeClr val="bg1"/>
                </a:solidFill>
                <a:latin typeface="Hiragino Sans W3" panose="020B0300000000000000" pitchFamily="34" charset="-128"/>
                <a:ea typeface="Hiragino Sans W3" panose="020B0300000000000000" pitchFamily="34" charset="-128"/>
              </a:rPr>
              <a:t>R-15</a:t>
            </a:r>
            <a:r>
              <a:rPr lang="ja-JP" altLang="en-US" sz="1200">
                <a:solidFill>
                  <a:schemeClr val="bg1"/>
                </a:solidFill>
                <a:latin typeface="Hiragino Sans W3" panose="020B0300000000000000" pitchFamily="34" charset="-128"/>
                <a:ea typeface="Hiragino Sans W3" panose="020B0300000000000000" pitchFamily="34" charset="-128"/>
              </a:rPr>
              <a:t>以上の映画作品</a:t>
            </a:r>
          </a:p>
          <a:p>
            <a:r>
              <a:rPr lang="ja-JP" altLang="en-US" sz="1200">
                <a:solidFill>
                  <a:schemeClr val="bg1"/>
                </a:solidFill>
                <a:latin typeface="Hiragino Sans W3" panose="020B0300000000000000" pitchFamily="34" charset="-128"/>
                <a:ea typeface="Hiragino Sans W3" panose="020B0300000000000000" pitchFamily="34" charset="-128"/>
              </a:rPr>
              <a:t>・</a:t>
            </a:r>
            <a:r>
              <a:rPr lang="en-US" altLang="ja-JP" sz="1200" dirty="0">
                <a:solidFill>
                  <a:schemeClr val="bg1"/>
                </a:solidFill>
                <a:latin typeface="Hiragino Sans W3" panose="020B0300000000000000" pitchFamily="34" charset="-128"/>
                <a:ea typeface="Hiragino Sans W3" panose="020B0300000000000000" pitchFamily="34" charset="-128"/>
              </a:rPr>
              <a:t>CERO C</a:t>
            </a:r>
            <a:r>
              <a:rPr lang="ja-JP" altLang="en-US" sz="1200">
                <a:solidFill>
                  <a:schemeClr val="bg1"/>
                </a:solidFill>
                <a:latin typeface="Hiragino Sans W3" panose="020B0300000000000000" pitchFamily="34" charset="-128"/>
                <a:ea typeface="Hiragino Sans W3" panose="020B0300000000000000" pitchFamily="34" charset="-128"/>
              </a:rPr>
              <a:t>（</a:t>
            </a:r>
            <a:r>
              <a:rPr lang="en-US" altLang="ja-JP" sz="1200" dirty="0">
                <a:solidFill>
                  <a:schemeClr val="bg1"/>
                </a:solidFill>
                <a:latin typeface="Hiragino Sans W3" panose="020B0300000000000000" pitchFamily="34" charset="-128"/>
                <a:ea typeface="Hiragino Sans W3" panose="020B0300000000000000" pitchFamily="34" charset="-128"/>
              </a:rPr>
              <a:t>15</a:t>
            </a:r>
            <a:r>
              <a:rPr lang="ja-JP" altLang="en-US" sz="1200">
                <a:solidFill>
                  <a:schemeClr val="bg1"/>
                </a:solidFill>
                <a:latin typeface="Hiragino Sans W3" panose="020B0300000000000000" pitchFamily="34" charset="-128"/>
                <a:ea typeface="Hiragino Sans W3" panose="020B0300000000000000" pitchFamily="34" charset="-128"/>
              </a:rPr>
              <a:t>歳以上対象）以上のゲーム</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ja-JP" altLang="en-US" sz="1200">
                <a:solidFill>
                  <a:schemeClr val="bg1"/>
                </a:solidFill>
                <a:latin typeface="Hiragino Sans W3" panose="020B0300000000000000" pitchFamily="34" charset="-128"/>
                <a:ea typeface="Hiragino Sans W3" panose="020B0300000000000000" pitchFamily="34" charset="-128"/>
              </a:rPr>
              <a:t>・タクシー車内にそぐわないと判断した業種・商材</a:t>
            </a:r>
          </a:p>
          <a:p>
            <a:r>
              <a:rPr lang="ja-JP" altLang="en-US" sz="1200">
                <a:solidFill>
                  <a:schemeClr val="bg1"/>
                </a:solidFill>
                <a:latin typeface="Hiragino Sans W3" panose="020B0300000000000000" pitchFamily="34" charset="-128"/>
                <a:ea typeface="Hiragino Sans W3" panose="020B0300000000000000" pitchFamily="34" charset="-128"/>
              </a:rPr>
              <a:t>・その他、当社が不適切と判断したもの</a:t>
            </a:r>
          </a:p>
        </p:txBody>
      </p:sp>
      <p:sp>
        <p:nvSpPr>
          <p:cNvPr id="19" name="正方形/長方形 18">
            <a:extLst>
              <a:ext uri="{FF2B5EF4-FFF2-40B4-BE49-F238E27FC236}">
                <a16:creationId xmlns:a16="http://schemas.microsoft.com/office/drawing/2014/main" id="{FAFFF580-57C1-4043-A661-BB8E318BE090}"/>
              </a:ext>
            </a:extLst>
          </p:cNvPr>
          <p:cNvSpPr/>
          <p:nvPr/>
        </p:nvSpPr>
        <p:spPr>
          <a:xfrm>
            <a:off x="296734"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掲載可否基準</a:t>
            </a:r>
            <a:r>
              <a:rPr lang="en-US" altLang="ja-JP" sz="1400" dirty="0">
                <a:solidFill>
                  <a:schemeClr val="bg1"/>
                </a:solidFill>
                <a:latin typeface="Hiragino Sans W5" panose="020B0400000000000000" pitchFamily="34" charset="-128"/>
                <a:ea typeface="Hiragino Sans W5" panose="020B0400000000000000" pitchFamily="34" charset="-128"/>
              </a:rPr>
              <a:t>1</a:t>
            </a:r>
            <a:endParaRPr lang="ja-JP" altLang="en-US" sz="1400">
              <a:solidFill>
                <a:schemeClr val="bg1"/>
              </a:solidFill>
              <a:latin typeface="Hiragino Sans W5" panose="020B0400000000000000" pitchFamily="34" charset="-128"/>
              <a:ea typeface="Hiragino Sans W5" panose="020B0400000000000000" pitchFamily="34" charset="-128"/>
            </a:endParaRPr>
          </a:p>
        </p:txBody>
      </p:sp>
      <p:pic>
        <p:nvPicPr>
          <p:cNvPr id="20" name="図 19">
            <a:extLst>
              <a:ext uri="{FF2B5EF4-FFF2-40B4-BE49-F238E27FC236}">
                <a16:creationId xmlns:a16="http://schemas.microsoft.com/office/drawing/2014/main" id="{8D7B2FE7-401A-424F-AFBF-6F5A0178F2C7}"/>
              </a:ext>
            </a:extLst>
          </p:cNvPr>
          <p:cNvPicPr>
            <a:picLocks noChangeAspect="1"/>
          </p:cNvPicPr>
          <p:nvPr/>
        </p:nvPicPr>
        <p:blipFill rotWithShape="1">
          <a:blip r:embed="rId6"/>
          <a:srcRect l="16543" t="-12374" r="31644" b="1"/>
          <a:stretch/>
        </p:blipFill>
        <p:spPr>
          <a:xfrm>
            <a:off x="2185059" y="5989320"/>
            <a:ext cx="6075021" cy="734709"/>
          </a:xfrm>
          <a:prstGeom prst="rect">
            <a:avLst/>
          </a:prstGeom>
        </p:spPr>
      </p:pic>
      <p:pic>
        <p:nvPicPr>
          <p:cNvPr id="23" name="図 22">
            <a:extLst>
              <a:ext uri="{FF2B5EF4-FFF2-40B4-BE49-F238E27FC236}">
                <a16:creationId xmlns:a16="http://schemas.microsoft.com/office/drawing/2014/main" id="{5CD81BB2-F0AF-4141-B1A5-9B92AA9B5E1C}"/>
              </a:ext>
            </a:extLst>
          </p:cNvPr>
          <p:cNvPicPr>
            <a:picLocks noChangeAspect="1"/>
          </p:cNvPicPr>
          <p:nvPr/>
        </p:nvPicPr>
        <p:blipFill>
          <a:blip r:embed="rId7"/>
          <a:stretch>
            <a:fillRect/>
          </a:stretch>
        </p:blipFill>
        <p:spPr>
          <a:xfrm>
            <a:off x="270809" y="6373248"/>
            <a:ext cx="1647513" cy="357371"/>
          </a:xfrm>
          <a:prstGeom prst="rect">
            <a:avLst/>
          </a:prstGeom>
        </p:spPr>
      </p:pic>
      <p:sp>
        <p:nvSpPr>
          <p:cNvPr id="24" name="正方形/長方形 23">
            <a:extLst>
              <a:ext uri="{FF2B5EF4-FFF2-40B4-BE49-F238E27FC236}">
                <a16:creationId xmlns:a16="http://schemas.microsoft.com/office/drawing/2014/main" id="{B8BDBF3A-EA41-5142-B682-97CC506B529F}"/>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5" name="図 24">
            <a:extLst>
              <a:ext uri="{FF2B5EF4-FFF2-40B4-BE49-F238E27FC236}">
                <a16:creationId xmlns:a16="http://schemas.microsoft.com/office/drawing/2014/main" id="{9C6BAC2A-4CDC-D943-BD6C-F7652B6BE0CE}"/>
              </a:ext>
            </a:extLst>
          </p:cNvPr>
          <p:cNvPicPr>
            <a:picLocks noChangeAspect="1"/>
          </p:cNvPicPr>
          <p:nvPr/>
        </p:nvPicPr>
        <p:blipFill rotWithShape="1">
          <a:blip r:embed="rId6"/>
          <a:srcRect l="89802" t="-7712"/>
          <a:stretch/>
        </p:blipFill>
        <p:spPr>
          <a:xfrm>
            <a:off x="10774680" y="6019800"/>
            <a:ext cx="1195646" cy="704229"/>
          </a:xfrm>
          <a:prstGeom prst="rect">
            <a:avLst/>
          </a:prstGeom>
        </p:spPr>
      </p:pic>
      <p:sp>
        <p:nvSpPr>
          <p:cNvPr id="26" name="スライド番号プレースホルダ 3">
            <a:extLst>
              <a:ext uri="{FF2B5EF4-FFF2-40B4-BE49-F238E27FC236}">
                <a16:creationId xmlns:a16="http://schemas.microsoft.com/office/drawing/2014/main" id="{E00CF75F-AB1D-9F44-B099-2252282C81B2}"/>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33</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2" name="正方形/長方形 21">
            <a:extLst>
              <a:ext uri="{FF2B5EF4-FFF2-40B4-BE49-F238E27FC236}">
                <a16:creationId xmlns:a16="http://schemas.microsoft.com/office/drawing/2014/main" id="{673EF848-9C79-DE44-B17F-628719AFCC2A}"/>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699888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E286F63-A6D1-BA4B-B4B4-33E661406D72}"/>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BA1BA1D6-685F-A44B-83AF-852F0802E97F}"/>
              </a:ext>
            </a:extLst>
          </p:cNvPr>
          <p:cNvPicPr>
            <a:picLocks noChangeAspect="1"/>
          </p:cNvPicPr>
          <p:nvPr/>
        </p:nvPicPr>
        <p:blipFill rotWithShape="1">
          <a:blip r:embed="rId2"/>
          <a:srcRect t="16798"/>
          <a:stretch/>
        </p:blipFill>
        <p:spPr>
          <a:xfrm>
            <a:off x="680263" y="1263944"/>
            <a:ext cx="11266388" cy="4911569"/>
          </a:xfrm>
          <a:prstGeom prst="rect">
            <a:avLst/>
          </a:prstGeom>
        </p:spPr>
      </p:pic>
      <p:pic>
        <p:nvPicPr>
          <p:cNvPr id="14" name="図 13">
            <a:extLst>
              <a:ext uri="{FF2B5EF4-FFF2-40B4-BE49-F238E27FC236}">
                <a16:creationId xmlns:a16="http://schemas.microsoft.com/office/drawing/2014/main" id="{75C5C0F1-CE9A-8144-A1B9-5EE6B60026B6}"/>
              </a:ext>
            </a:extLst>
          </p:cNvPr>
          <p:cNvPicPr>
            <a:picLocks noChangeAspect="1"/>
          </p:cNvPicPr>
          <p:nvPr/>
        </p:nvPicPr>
        <p:blipFill rotWithShape="1">
          <a:blip r:embed="rId3"/>
          <a:srcRect t="29934"/>
          <a:stretch/>
        </p:blipFill>
        <p:spPr>
          <a:xfrm>
            <a:off x="240602" y="1113071"/>
            <a:ext cx="6021653" cy="1108343"/>
          </a:xfrm>
          <a:prstGeom prst="rect">
            <a:avLst/>
          </a:prstGeom>
        </p:spPr>
      </p:pic>
      <p:sp>
        <p:nvSpPr>
          <p:cNvPr id="15" name="テキスト ボックス 14">
            <a:extLst>
              <a:ext uri="{FF2B5EF4-FFF2-40B4-BE49-F238E27FC236}">
                <a16:creationId xmlns:a16="http://schemas.microsoft.com/office/drawing/2014/main" id="{82B780FA-0D6E-9745-96D7-9A16183B9288}"/>
              </a:ext>
            </a:extLst>
          </p:cNvPr>
          <p:cNvSpPr txBox="1"/>
          <p:nvPr/>
        </p:nvSpPr>
        <p:spPr>
          <a:xfrm>
            <a:off x="622585" y="1275645"/>
            <a:ext cx="5473415" cy="830997"/>
          </a:xfrm>
          <a:prstGeom prst="rect">
            <a:avLst/>
          </a:prstGeom>
          <a:noFill/>
          <a:effectLst/>
        </p:spPr>
        <p:txBody>
          <a:bodyPr wrap="square" rtlCol="0">
            <a:spAutoFit/>
          </a:bodyPr>
          <a:lstStyle/>
          <a:p>
            <a:r>
              <a:rPr lang="ja-JP" altLang="en-US" sz="1600" b="1">
                <a:solidFill>
                  <a:srgbClr val="1B2024"/>
                </a:solidFill>
                <a:latin typeface="Hiragino Sans W6" panose="020B0400000000000000" pitchFamily="34" charset="-128"/>
                <a:ea typeface="Hiragino Sans W6" panose="020B0400000000000000" pitchFamily="34" charset="-128"/>
              </a:rPr>
              <a:t>広告表現の注意点は下記ご確認ください。</a:t>
            </a:r>
          </a:p>
          <a:p>
            <a:r>
              <a:rPr lang="ja-JP" altLang="en-US" sz="1600" b="1">
                <a:solidFill>
                  <a:srgbClr val="1B2024"/>
                </a:solidFill>
                <a:latin typeface="Hiragino Sans W6" panose="020B0400000000000000" pitchFamily="34" charset="-128"/>
                <a:ea typeface="Hiragino Sans W6" panose="020B0400000000000000" pitchFamily="34" charset="-128"/>
              </a:rPr>
              <a:t>以下の基準で</a:t>
            </a:r>
            <a:r>
              <a:rPr lang="en-US" altLang="ja-JP" sz="1600" b="1" dirty="0">
                <a:solidFill>
                  <a:srgbClr val="1B2024"/>
                </a:solidFill>
                <a:latin typeface="Hiragino Sans W6" panose="020B0400000000000000" pitchFamily="34" charset="-128"/>
                <a:ea typeface="Hiragino Sans W6" panose="020B0400000000000000" pitchFamily="34" charset="-128"/>
              </a:rPr>
              <a:t>NG</a:t>
            </a:r>
            <a:r>
              <a:rPr lang="ja-JP" altLang="en-US" sz="1600" b="1">
                <a:solidFill>
                  <a:srgbClr val="1B2024"/>
                </a:solidFill>
                <a:latin typeface="Hiragino Sans W6" panose="020B0400000000000000" pitchFamily="34" charset="-128"/>
                <a:ea typeface="Hiragino Sans W6" panose="020B0400000000000000" pitchFamily="34" charset="-128"/>
              </a:rPr>
              <a:t>で無い場合にも、表現によっては考査が通らないケースがございます。</a:t>
            </a:r>
          </a:p>
        </p:txBody>
      </p:sp>
      <p:pic>
        <p:nvPicPr>
          <p:cNvPr id="16" name="図 15">
            <a:extLst>
              <a:ext uri="{FF2B5EF4-FFF2-40B4-BE49-F238E27FC236}">
                <a16:creationId xmlns:a16="http://schemas.microsoft.com/office/drawing/2014/main" id="{4B242C92-0451-4347-AE39-6525A7C421CC}"/>
              </a:ext>
            </a:extLst>
          </p:cNvPr>
          <p:cNvPicPr>
            <a:picLocks noChangeAspect="1"/>
          </p:cNvPicPr>
          <p:nvPr/>
        </p:nvPicPr>
        <p:blipFill rotWithShape="1">
          <a:blip r:embed="rId4"/>
          <a:srcRect r="-77588" b="58708"/>
          <a:stretch/>
        </p:blipFill>
        <p:spPr>
          <a:xfrm>
            <a:off x="427461" y="1251856"/>
            <a:ext cx="390247" cy="886433"/>
          </a:xfrm>
          <a:prstGeom prst="rect">
            <a:avLst/>
          </a:prstGeom>
        </p:spPr>
      </p:pic>
      <p:pic>
        <p:nvPicPr>
          <p:cNvPr id="19" name="図 18">
            <a:extLst>
              <a:ext uri="{FF2B5EF4-FFF2-40B4-BE49-F238E27FC236}">
                <a16:creationId xmlns:a16="http://schemas.microsoft.com/office/drawing/2014/main" id="{E857D038-7F1B-E840-A0CE-A6EBC0E7E970}"/>
              </a:ext>
            </a:extLst>
          </p:cNvPr>
          <p:cNvPicPr>
            <a:picLocks noChangeAspect="1"/>
          </p:cNvPicPr>
          <p:nvPr/>
        </p:nvPicPr>
        <p:blipFill>
          <a:blip r:embed="rId5"/>
          <a:stretch>
            <a:fillRect/>
          </a:stretch>
        </p:blipFill>
        <p:spPr>
          <a:xfrm>
            <a:off x="179558" y="157721"/>
            <a:ext cx="2248192" cy="709955"/>
          </a:xfrm>
          <a:prstGeom prst="rect">
            <a:avLst/>
          </a:prstGeom>
        </p:spPr>
      </p:pic>
      <p:sp>
        <p:nvSpPr>
          <p:cNvPr id="20" name="正方形/長方形 19">
            <a:extLst>
              <a:ext uri="{FF2B5EF4-FFF2-40B4-BE49-F238E27FC236}">
                <a16:creationId xmlns:a16="http://schemas.microsoft.com/office/drawing/2014/main" id="{565C6346-E258-9C44-9971-F14F8E761499}"/>
              </a:ext>
            </a:extLst>
          </p:cNvPr>
          <p:cNvSpPr/>
          <p:nvPr/>
        </p:nvSpPr>
        <p:spPr>
          <a:xfrm>
            <a:off x="296734"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掲載可否基準</a:t>
            </a:r>
            <a:r>
              <a:rPr lang="en-US" altLang="ja-JP" sz="1400" dirty="0">
                <a:solidFill>
                  <a:schemeClr val="bg1"/>
                </a:solidFill>
                <a:latin typeface="Hiragino Sans W5" panose="020B0400000000000000" pitchFamily="34" charset="-128"/>
                <a:ea typeface="Hiragino Sans W5" panose="020B0400000000000000" pitchFamily="34" charset="-128"/>
              </a:rPr>
              <a:t>2</a:t>
            </a:r>
            <a:endParaRPr lang="ja-JP" altLang="en-US" sz="1400">
              <a:solidFill>
                <a:schemeClr val="bg1"/>
              </a:solidFill>
              <a:latin typeface="Hiragino Sans W5" panose="020B0400000000000000" pitchFamily="34" charset="-128"/>
              <a:ea typeface="Hiragino Sans W5" panose="020B0400000000000000" pitchFamily="34" charset="-128"/>
            </a:endParaRPr>
          </a:p>
        </p:txBody>
      </p:sp>
      <p:sp>
        <p:nvSpPr>
          <p:cNvPr id="21" name="正方形/長方形 20">
            <a:extLst>
              <a:ext uri="{FF2B5EF4-FFF2-40B4-BE49-F238E27FC236}">
                <a16:creationId xmlns:a16="http://schemas.microsoft.com/office/drawing/2014/main" id="{7BD6C891-7F38-4945-A106-9A096502E3A4}"/>
              </a:ext>
            </a:extLst>
          </p:cNvPr>
          <p:cNvSpPr/>
          <p:nvPr/>
        </p:nvSpPr>
        <p:spPr>
          <a:xfrm>
            <a:off x="7473957" y="2221414"/>
            <a:ext cx="4530372" cy="2862322"/>
          </a:xfrm>
          <a:prstGeom prst="rect">
            <a:avLst/>
          </a:prstGeom>
        </p:spPr>
        <p:txBody>
          <a:bodyPr wrap="square">
            <a:spAutoFit/>
          </a:bodyPr>
          <a:lstStyle/>
          <a:p>
            <a:endParaRPr lang="ja-JP" altLang="en-US" sz="1200">
              <a:solidFill>
                <a:schemeClr val="bg1"/>
              </a:solidFill>
              <a:latin typeface="Hiragino Sans W3" panose="020B0300000000000000" pitchFamily="34" charset="-128"/>
              <a:ea typeface="Hiragino Sans W3" panose="020B0300000000000000" pitchFamily="34" charset="-128"/>
            </a:endParaRPr>
          </a:p>
          <a:p>
            <a:r>
              <a:rPr lang="ja-JP" altLang="en-US" sz="1200">
                <a:solidFill>
                  <a:schemeClr val="bg1"/>
                </a:solidFill>
                <a:latin typeface="Hiragino Sans W3" panose="020B0300000000000000" pitchFamily="34" charset="-128"/>
                <a:ea typeface="Hiragino Sans W3" panose="020B0300000000000000" pitchFamily="34" charset="-128"/>
              </a:rPr>
              <a:t>・セクシュアルハラスメントとなるもの</a:t>
            </a:r>
          </a:p>
          <a:p>
            <a:r>
              <a:rPr lang="ja-JP" altLang="en-US" sz="1200">
                <a:solidFill>
                  <a:schemeClr val="bg1"/>
                </a:solidFill>
                <a:latin typeface="Hiragino Sans W3" panose="020B0300000000000000" pitchFamily="34" charset="-128"/>
                <a:ea typeface="Hiragino Sans W3" panose="020B0300000000000000" pitchFamily="34" charset="-128"/>
              </a:rPr>
              <a:t>・バイオレンス、暴力的な描写、表現</a:t>
            </a:r>
          </a:p>
          <a:p>
            <a:r>
              <a:rPr lang="ja-JP" altLang="en-US" sz="1200">
                <a:solidFill>
                  <a:schemeClr val="bg1"/>
                </a:solidFill>
                <a:latin typeface="Hiragino Sans W3" panose="020B0300000000000000" pitchFamily="34" charset="-128"/>
                <a:ea typeface="Hiragino Sans W3" panose="020B0300000000000000" pitchFamily="34" charset="-128"/>
              </a:rPr>
              <a:t>・投機心、射幸心を著しくあおる表現のもの</a:t>
            </a:r>
          </a:p>
          <a:p>
            <a:r>
              <a:rPr lang="ja-JP" altLang="en-US" sz="1200">
                <a:solidFill>
                  <a:schemeClr val="bg1"/>
                </a:solidFill>
                <a:latin typeface="Hiragino Sans W3" panose="020B0300000000000000" pitchFamily="34" charset="-128"/>
                <a:ea typeface="Hiragino Sans W3" panose="020B0300000000000000" pitchFamily="34" charset="-128"/>
              </a:rPr>
              <a:t>・非科学的または迷信に類するもので、利用者を惑わせたり、</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en-US" altLang="ja-JP" sz="1200" dirty="0">
                <a:solidFill>
                  <a:schemeClr val="bg1"/>
                </a:solidFill>
                <a:latin typeface="Hiragino Sans W3" panose="020B0300000000000000" pitchFamily="34" charset="-128"/>
                <a:ea typeface="Hiragino Sans W3" panose="020B0300000000000000" pitchFamily="34" charset="-128"/>
              </a:rPr>
              <a:t>   </a:t>
            </a:r>
            <a:r>
              <a:rPr lang="ja-JP" altLang="en-US" sz="1200">
                <a:solidFill>
                  <a:schemeClr val="bg1"/>
                </a:solidFill>
                <a:latin typeface="Hiragino Sans W3" panose="020B0300000000000000" pitchFamily="34" charset="-128"/>
                <a:ea typeface="Hiragino Sans W3" panose="020B0300000000000000" pitchFamily="34" charset="-128"/>
              </a:rPr>
              <a:t>不安を与えるもの</a:t>
            </a:r>
          </a:p>
          <a:p>
            <a:r>
              <a:rPr lang="ja-JP" altLang="en-US" sz="1200">
                <a:solidFill>
                  <a:schemeClr val="bg1"/>
                </a:solidFill>
                <a:latin typeface="Hiragino Sans W3" panose="020B0300000000000000" pitchFamily="34" charset="-128"/>
                <a:ea typeface="Hiragino Sans W3" panose="020B0300000000000000" pitchFamily="34" charset="-128"/>
              </a:rPr>
              <a:t>・犯罪を肯定、美化、助長するもの</a:t>
            </a:r>
          </a:p>
          <a:p>
            <a:r>
              <a:rPr lang="ja-JP" altLang="en-US" sz="1200">
                <a:solidFill>
                  <a:schemeClr val="bg1"/>
                </a:solidFill>
                <a:latin typeface="Hiragino Sans W3" panose="020B0300000000000000" pitchFamily="34" charset="-128"/>
                <a:ea typeface="Hiragino Sans W3" panose="020B0300000000000000" pitchFamily="34" charset="-128"/>
              </a:rPr>
              <a:t>・反社会的勢力によるもの</a:t>
            </a:r>
          </a:p>
          <a:p>
            <a:r>
              <a:rPr lang="ja-JP" altLang="en-US" sz="1200">
                <a:solidFill>
                  <a:schemeClr val="bg1"/>
                </a:solidFill>
                <a:latin typeface="Hiragino Sans W3" panose="020B0300000000000000" pitchFamily="34" charset="-128"/>
                <a:ea typeface="Hiragino Sans W3" panose="020B0300000000000000" pitchFamily="34" charset="-128"/>
              </a:rPr>
              <a:t>・醜悪、残虐、猟奇的等で不快感を与えるもの</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ja-JP" altLang="en-US" sz="1200">
                <a:solidFill>
                  <a:schemeClr val="bg1"/>
                </a:solidFill>
                <a:latin typeface="Hiragino Sans W3" panose="020B0300000000000000" pitchFamily="34" charset="-128"/>
                <a:ea typeface="Hiragino Sans W3" panose="020B0300000000000000" pitchFamily="34" charset="-128"/>
              </a:rPr>
              <a:t>・東京オリンピック・パラリンピック関連の</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ja-JP" altLang="en-US" sz="1200">
                <a:solidFill>
                  <a:schemeClr val="bg1"/>
                </a:solidFill>
                <a:latin typeface="Hiragino Sans W3" panose="020B0300000000000000" pitchFamily="34" charset="-128"/>
                <a:ea typeface="Hiragino Sans W3" panose="020B0300000000000000" pitchFamily="34" charset="-128"/>
              </a:rPr>
              <a:t>　アンブッシュ広告と捉えられるもの</a:t>
            </a:r>
          </a:p>
          <a:p>
            <a:r>
              <a:rPr lang="ja-JP" altLang="en-US" sz="1200">
                <a:solidFill>
                  <a:schemeClr val="bg1"/>
                </a:solidFill>
                <a:latin typeface="Hiragino Sans W3" panose="020B0300000000000000" pitchFamily="34" charset="-128"/>
                <a:ea typeface="Hiragino Sans W3" panose="020B0300000000000000" pitchFamily="34" charset="-128"/>
              </a:rPr>
              <a:t>・サービス、商品の内容が不明確なもの</a:t>
            </a:r>
          </a:p>
          <a:p>
            <a:r>
              <a:rPr lang="ja-JP" altLang="en-US" sz="1200">
                <a:solidFill>
                  <a:schemeClr val="bg1"/>
                </a:solidFill>
                <a:latin typeface="Hiragino Sans W3" panose="020B0300000000000000" pitchFamily="34" charset="-128"/>
                <a:ea typeface="Hiragino Sans W3" panose="020B0300000000000000" pitchFamily="34" charset="-128"/>
              </a:rPr>
              <a:t>・業界で定めるガイドラインなどに違反し、</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en-US" altLang="ja-JP" sz="1200" dirty="0">
                <a:solidFill>
                  <a:schemeClr val="bg1"/>
                </a:solidFill>
                <a:latin typeface="Hiragino Sans W3" panose="020B0300000000000000" pitchFamily="34" charset="-128"/>
                <a:ea typeface="Hiragino Sans W3" panose="020B0300000000000000" pitchFamily="34" charset="-128"/>
              </a:rPr>
              <a:t>   </a:t>
            </a:r>
            <a:r>
              <a:rPr lang="ja-JP" altLang="en-US" sz="1200">
                <a:solidFill>
                  <a:schemeClr val="bg1"/>
                </a:solidFill>
                <a:latin typeface="Hiragino Sans W3" panose="020B0300000000000000" pitchFamily="34" charset="-128"/>
                <a:ea typeface="Hiragino Sans W3" panose="020B0300000000000000" pitchFamily="34" charset="-128"/>
              </a:rPr>
              <a:t>または、違反するおそれのあるもの</a:t>
            </a:r>
          </a:p>
          <a:p>
            <a:r>
              <a:rPr lang="ja-JP" altLang="en-US" sz="1200">
                <a:solidFill>
                  <a:schemeClr val="bg1"/>
                </a:solidFill>
                <a:latin typeface="Hiragino Sans W3" panose="020B0300000000000000" pitchFamily="34" charset="-128"/>
                <a:ea typeface="Hiragino Sans W3" panose="020B0300000000000000" pitchFamily="34" charset="-128"/>
              </a:rPr>
              <a:t>・その他、当社が不適切と判断したもの</a:t>
            </a:r>
          </a:p>
        </p:txBody>
      </p:sp>
      <p:sp>
        <p:nvSpPr>
          <p:cNvPr id="23" name="正方形/長方形 22">
            <a:extLst>
              <a:ext uri="{FF2B5EF4-FFF2-40B4-BE49-F238E27FC236}">
                <a16:creationId xmlns:a16="http://schemas.microsoft.com/office/drawing/2014/main" id="{2C33CD3A-5CCF-0B42-82F1-A6A299B47611}"/>
              </a:ext>
            </a:extLst>
          </p:cNvPr>
          <p:cNvSpPr/>
          <p:nvPr/>
        </p:nvSpPr>
        <p:spPr>
          <a:xfrm>
            <a:off x="1132663" y="2440938"/>
            <a:ext cx="8162012" cy="3600986"/>
          </a:xfrm>
          <a:prstGeom prst="rect">
            <a:avLst/>
          </a:prstGeom>
        </p:spPr>
        <p:txBody>
          <a:bodyPr wrap="square">
            <a:spAutoFit/>
          </a:bodyPr>
          <a:lstStyle/>
          <a:p>
            <a:r>
              <a:rPr lang="ja-JP" altLang="en-US" sz="1200">
                <a:solidFill>
                  <a:schemeClr val="bg1"/>
                </a:solidFill>
                <a:latin typeface="Hiragino Sans W3" panose="020B0300000000000000" pitchFamily="34" charset="-128"/>
                <a:ea typeface="Hiragino Sans W3" panose="020B0300000000000000" pitchFamily="34" charset="-128"/>
              </a:rPr>
              <a:t>・過度な演出など、プライベート空間にふさわしくないと弊社が判断したもの</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ja-JP" altLang="en-US" sz="1200">
                <a:solidFill>
                  <a:schemeClr val="bg1"/>
                </a:solidFill>
                <a:latin typeface="Hiragino Sans W3" panose="020B0300000000000000" pitchFamily="34" charset="-128"/>
                <a:ea typeface="Hiragino Sans W3" panose="020B0300000000000000" pitchFamily="34" charset="-128"/>
              </a:rPr>
              <a:t>・車酔いを誘発する可能性があるもの</a:t>
            </a:r>
          </a:p>
          <a:p>
            <a:r>
              <a:rPr lang="ja-JP" altLang="en-US" sz="1200">
                <a:solidFill>
                  <a:schemeClr val="bg1"/>
                </a:solidFill>
                <a:latin typeface="Hiragino Sans W3" panose="020B0300000000000000" pitchFamily="34" charset="-128"/>
                <a:ea typeface="Hiragino Sans W3" panose="020B0300000000000000" pitchFamily="34" charset="-128"/>
              </a:rPr>
              <a:t>・過度に騒いだり、怒鳴ったりする表現</a:t>
            </a:r>
          </a:p>
          <a:p>
            <a:r>
              <a:rPr lang="ja-JP" altLang="en-US" sz="1200">
                <a:solidFill>
                  <a:schemeClr val="bg1"/>
                </a:solidFill>
                <a:latin typeface="Hiragino Sans W3" panose="020B0300000000000000" pitchFamily="34" charset="-128"/>
                <a:ea typeface="Hiragino Sans W3" panose="020B0300000000000000" pitchFamily="34" charset="-128"/>
              </a:rPr>
              <a:t>・高速で振動したり、点滅したり、単純なループを繰り返すような画像、映像を用いたもの</a:t>
            </a:r>
          </a:p>
          <a:p>
            <a:r>
              <a:rPr lang="ja-JP" altLang="en-US" sz="1200">
                <a:solidFill>
                  <a:schemeClr val="bg1"/>
                </a:solidFill>
                <a:latin typeface="Hiragino Sans W3" panose="020B0300000000000000" pitchFamily="34" charset="-128"/>
                <a:ea typeface="Hiragino Sans W3" panose="020B0300000000000000" pitchFamily="34" charset="-128"/>
              </a:rPr>
              <a:t>・同一クリエイティブを</a:t>
            </a:r>
            <a:r>
              <a:rPr lang="en-US" altLang="ja-JP" sz="1200" dirty="0">
                <a:solidFill>
                  <a:schemeClr val="bg1"/>
                </a:solidFill>
                <a:latin typeface="Hiragino Sans W3" panose="020B0300000000000000" pitchFamily="34" charset="-128"/>
                <a:ea typeface="Hiragino Sans W3" panose="020B0300000000000000" pitchFamily="34" charset="-128"/>
              </a:rPr>
              <a:t>1</a:t>
            </a:r>
            <a:r>
              <a:rPr lang="ja-JP" altLang="en-US" sz="1200">
                <a:solidFill>
                  <a:schemeClr val="bg1"/>
                </a:solidFill>
                <a:latin typeface="Hiragino Sans W3" panose="020B0300000000000000" pitchFamily="34" charset="-128"/>
                <a:ea typeface="Hiragino Sans W3" panose="020B0300000000000000" pitchFamily="34" charset="-128"/>
              </a:rPr>
              <a:t>枠で複数回流すこと</a:t>
            </a:r>
          </a:p>
          <a:p>
            <a:r>
              <a:rPr lang="ja-JP" altLang="en-US" sz="1200">
                <a:solidFill>
                  <a:schemeClr val="bg1"/>
                </a:solidFill>
                <a:latin typeface="Hiragino Sans W3" panose="020B0300000000000000" pitchFamily="34" charset="-128"/>
                <a:ea typeface="Hiragino Sans W3" panose="020B0300000000000000" pitchFamily="34" charset="-128"/>
              </a:rPr>
              <a:t>・</a:t>
            </a:r>
            <a:r>
              <a:rPr lang="en-US" altLang="ja-JP" sz="1200" dirty="0">
                <a:solidFill>
                  <a:schemeClr val="bg1"/>
                </a:solidFill>
                <a:latin typeface="Hiragino Sans W3" panose="020B0300000000000000" pitchFamily="34" charset="-128"/>
                <a:ea typeface="Hiragino Sans W3" panose="020B0300000000000000" pitchFamily="34" charset="-128"/>
              </a:rPr>
              <a:t>1</a:t>
            </a:r>
            <a:r>
              <a:rPr lang="ja-JP" altLang="en-US" sz="1200">
                <a:solidFill>
                  <a:schemeClr val="bg1"/>
                </a:solidFill>
                <a:latin typeface="Hiragino Sans W3" panose="020B0300000000000000" pitchFamily="34" charset="-128"/>
                <a:ea typeface="Hiragino Sans W3" panose="020B0300000000000000" pitchFamily="34" charset="-128"/>
              </a:rPr>
              <a:t>枠で複数クライアント、複数ブランド、複数アイテムの広告を流すこと</a:t>
            </a:r>
          </a:p>
          <a:p>
            <a:r>
              <a:rPr lang="ja-JP" altLang="en-US" sz="1200">
                <a:solidFill>
                  <a:schemeClr val="bg1"/>
                </a:solidFill>
                <a:latin typeface="Hiragino Sans W3" panose="020B0300000000000000" pitchFamily="34" charset="-128"/>
                <a:ea typeface="Hiragino Sans W3" panose="020B0300000000000000" pitchFamily="34" charset="-128"/>
              </a:rPr>
              <a:t>・事実と異なる虚偽の情報を掲載したもの</a:t>
            </a:r>
          </a:p>
          <a:p>
            <a:r>
              <a:rPr lang="ja-JP" altLang="en-US" sz="1200">
                <a:solidFill>
                  <a:schemeClr val="bg1"/>
                </a:solidFill>
                <a:latin typeface="Hiragino Sans W3" panose="020B0300000000000000" pitchFamily="34" charset="-128"/>
                <a:ea typeface="Hiragino Sans W3" panose="020B0300000000000000" pitchFamily="34" charset="-128"/>
              </a:rPr>
              <a:t>・優良誤認表示や有利誤認表示などの不当表示となるもの</a:t>
            </a:r>
          </a:p>
          <a:p>
            <a:r>
              <a:rPr lang="ja-JP" altLang="en-US" sz="1200">
                <a:solidFill>
                  <a:schemeClr val="bg1"/>
                </a:solidFill>
                <a:latin typeface="Hiragino Sans W3" panose="020B0300000000000000" pitchFamily="34" charset="-128"/>
                <a:ea typeface="Hiragino Sans W3" panose="020B0300000000000000" pitchFamily="34" charset="-128"/>
              </a:rPr>
              <a:t>・「最大」「最高」「最小」「最速」「</a:t>
            </a:r>
            <a:r>
              <a:rPr lang="en-US" altLang="ja-JP" sz="1200" dirty="0">
                <a:solidFill>
                  <a:schemeClr val="bg1"/>
                </a:solidFill>
                <a:latin typeface="Hiragino Sans W3" panose="020B0300000000000000" pitchFamily="34" charset="-128"/>
                <a:ea typeface="Hiragino Sans W3" panose="020B0300000000000000" pitchFamily="34" charset="-128"/>
              </a:rPr>
              <a:t>No.1</a:t>
            </a:r>
            <a:r>
              <a:rPr lang="ja-JP" altLang="en-US" sz="1200">
                <a:solidFill>
                  <a:schemeClr val="bg1"/>
                </a:solidFill>
                <a:latin typeface="Hiragino Sans W3" panose="020B0300000000000000" pitchFamily="34" charset="-128"/>
                <a:ea typeface="Hiragino Sans W3" panose="020B0300000000000000" pitchFamily="34" charset="-128"/>
              </a:rPr>
              <a:t>」「世界初」などの言葉を</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en-US" altLang="ja-JP" sz="1200" dirty="0">
                <a:solidFill>
                  <a:schemeClr val="bg1"/>
                </a:solidFill>
                <a:latin typeface="Hiragino Sans W3" panose="020B0300000000000000" pitchFamily="34" charset="-128"/>
                <a:ea typeface="Hiragino Sans W3" panose="020B0300000000000000" pitchFamily="34" charset="-128"/>
              </a:rPr>
              <a:t>   </a:t>
            </a:r>
            <a:r>
              <a:rPr lang="ja-JP" altLang="en-US" sz="1200">
                <a:solidFill>
                  <a:schemeClr val="bg1"/>
                </a:solidFill>
                <a:latin typeface="Hiragino Sans W3" panose="020B0300000000000000" pitchFamily="34" charset="-128"/>
                <a:ea typeface="Hiragino Sans W3" panose="020B0300000000000000" pitchFamily="34" charset="-128"/>
              </a:rPr>
              <a:t>表示する際に客観的な出典がないもの</a:t>
            </a:r>
          </a:p>
          <a:p>
            <a:r>
              <a:rPr lang="ja-JP" altLang="en-US" sz="1200">
                <a:solidFill>
                  <a:schemeClr val="bg1"/>
                </a:solidFill>
                <a:latin typeface="Hiragino Sans W3" panose="020B0300000000000000" pitchFamily="34" charset="-128"/>
                <a:ea typeface="Hiragino Sans W3" panose="020B0300000000000000" pitchFamily="34" charset="-128"/>
              </a:rPr>
              <a:t>・公正取引協議会が定める公正競争規約で定められた表示を遵守していないもの</a:t>
            </a:r>
          </a:p>
          <a:p>
            <a:r>
              <a:rPr lang="ja-JP" altLang="en-US" sz="1200">
                <a:solidFill>
                  <a:schemeClr val="bg1"/>
                </a:solidFill>
                <a:latin typeface="Hiragino Sans W3" panose="020B0300000000000000" pitchFamily="34" charset="-128"/>
                <a:ea typeface="Hiragino Sans W3" panose="020B0300000000000000" pitchFamily="34" charset="-128"/>
              </a:rPr>
              <a:t>・比較広告</a:t>
            </a:r>
          </a:p>
          <a:p>
            <a:r>
              <a:rPr lang="ja-JP" altLang="en-US" sz="1200">
                <a:solidFill>
                  <a:schemeClr val="bg1"/>
                </a:solidFill>
                <a:latin typeface="Hiragino Sans W3" panose="020B0300000000000000" pitchFamily="34" charset="-128"/>
                <a:ea typeface="Hiragino Sans W3" panose="020B0300000000000000" pitchFamily="34" charset="-128"/>
              </a:rPr>
              <a:t>・税込価格と誤認される恐れのある税抜価格の表示</a:t>
            </a:r>
          </a:p>
          <a:p>
            <a:r>
              <a:rPr lang="ja-JP" altLang="en-US" sz="1200">
                <a:solidFill>
                  <a:schemeClr val="bg1"/>
                </a:solidFill>
                <a:latin typeface="Hiragino Sans W3" panose="020B0300000000000000" pitchFamily="34" charset="-128"/>
                <a:ea typeface="Hiragino Sans W3" panose="020B0300000000000000" pitchFamily="34" charset="-128"/>
              </a:rPr>
              <a:t>・誹謗中傷するもの、名誉を毀損するもの</a:t>
            </a:r>
          </a:p>
          <a:p>
            <a:r>
              <a:rPr lang="ja-JP" altLang="en-US" sz="1200">
                <a:solidFill>
                  <a:schemeClr val="bg1"/>
                </a:solidFill>
                <a:latin typeface="Hiragino Sans W3" panose="020B0300000000000000" pitchFamily="34" charset="-128"/>
                <a:ea typeface="Hiragino Sans W3" panose="020B0300000000000000" pitchFamily="34" charset="-128"/>
              </a:rPr>
              <a:t>・著作権や商標権等の知的財産権を侵害するもの</a:t>
            </a:r>
          </a:p>
          <a:p>
            <a:r>
              <a:rPr lang="ja-JP" altLang="en-US" sz="1200">
                <a:solidFill>
                  <a:schemeClr val="bg1"/>
                </a:solidFill>
                <a:latin typeface="Hiragino Sans W3" panose="020B0300000000000000" pitchFamily="34" charset="-128"/>
                <a:ea typeface="Hiragino Sans W3" panose="020B0300000000000000" pitchFamily="34" charset="-128"/>
              </a:rPr>
              <a:t>・プライバシーを侵害するもの、個人情報の取得、管理、</a:t>
            </a:r>
            <a:endParaRPr lang="en-US" altLang="ja-JP" sz="1200" dirty="0">
              <a:solidFill>
                <a:schemeClr val="bg1"/>
              </a:solidFill>
              <a:latin typeface="Hiragino Sans W3" panose="020B0300000000000000" pitchFamily="34" charset="-128"/>
              <a:ea typeface="Hiragino Sans W3" panose="020B0300000000000000" pitchFamily="34" charset="-128"/>
            </a:endParaRPr>
          </a:p>
          <a:p>
            <a:r>
              <a:rPr lang="en-US" altLang="ja-JP" sz="1200" dirty="0">
                <a:solidFill>
                  <a:schemeClr val="bg1"/>
                </a:solidFill>
                <a:latin typeface="Hiragino Sans W3" panose="020B0300000000000000" pitchFamily="34" charset="-128"/>
                <a:ea typeface="Hiragino Sans W3" panose="020B0300000000000000" pitchFamily="34" charset="-128"/>
              </a:rPr>
              <a:t>   </a:t>
            </a:r>
            <a:r>
              <a:rPr lang="ja-JP" altLang="en-US" sz="1200">
                <a:solidFill>
                  <a:schemeClr val="bg1"/>
                </a:solidFill>
                <a:latin typeface="Hiragino Sans W3" panose="020B0300000000000000" pitchFamily="34" charset="-128"/>
                <a:ea typeface="Hiragino Sans W3" panose="020B0300000000000000" pitchFamily="34" charset="-128"/>
              </a:rPr>
              <a:t>利用等に十分な配慮がされていないもの</a:t>
            </a:r>
          </a:p>
          <a:p>
            <a:r>
              <a:rPr lang="ja-JP" altLang="en-US" sz="1200">
                <a:solidFill>
                  <a:schemeClr val="bg1"/>
                </a:solidFill>
                <a:latin typeface="Hiragino Sans W3" panose="020B0300000000000000" pitchFamily="34" charset="-128"/>
                <a:ea typeface="Hiragino Sans W3" panose="020B0300000000000000" pitchFamily="34" charset="-128"/>
              </a:rPr>
              <a:t>・他人を差別するもの、人権を侵害するもの</a:t>
            </a:r>
          </a:p>
          <a:p>
            <a:endParaRPr lang="ja-JP" altLang="en-US" sz="1200">
              <a:solidFill>
                <a:schemeClr val="bg1"/>
              </a:solidFill>
              <a:latin typeface="Hiragino Sans W3" panose="020B0300000000000000" pitchFamily="34" charset="-128"/>
              <a:ea typeface="Hiragino Sans W3" panose="020B0300000000000000" pitchFamily="34" charset="-128"/>
            </a:endParaRPr>
          </a:p>
        </p:txBody>
      </p:sp>
      <p:pic>
        <p:nvPicPr>
          <p:cNvPr id="17" name="図 16">
            <a:extLst>
              <a:ext uri="{FF2B5EF4-FFF2-40B4-BE49-F238E27FC236}">
                <a16:creationId xmlns:a16="http://schemas.microsoft.com/office/drawing/2014/main" id="{B4B65FD9-BE4E-BA4F-B0E4-53C0DCC25885}"/>
              </a:ext>
            </a:extLst>
          </p:cNvPr>
          <p:cNvPicPr>
            <a:picLocks noChangeAspect="1"/>
          </p:cNvPicPr>
          <p:nvPr/>
        </p:nvPicPr>
        <p:blipFill rotWithShape="1">
          <a:blip r:embed="rId6"/>
          <a:srcRect l="16543" t="-12374" r="31644" b="1"/>
          <a:stretch/>
        </p:blipFill>
        <p:spPr>
          <a:xfrm>
            <a:off x="2185059" y="5989320"/>
            <a:ext cx="6075021" cy="734709"/>
          </a:xfrm>
          <a:prstGeom prst="rect">
            <a:avLst/>
          </a:prstGeom>
        </p:spPr>
      </p:pic>
      <p:pic>
        <p:nvPicPr>
          <p:cNvPr id="22" name="図 21">
            <a:extLst>
              <a:ext uri="{FF2B5EF4-FFF2-40B4-BE49-F238E27FC236}">
                <a16:creationId xmlns:a16="http://schemas.microsoft.com/office/drawing/2014/main" id="{38239A72-3BB3-FB4F-980D-AE3F49A8F91A}"/>
              </a:ext>
            </a:extLst>
          </p:cNvPr>
          <p:cNvPicPr>
            <a:picLocks noChangeAspect="1"/>
          </p:cNvPicPr>
          <p:nvPr/>
        </p:nvPicPr>
        <p:blipFill>
          <a:blip r:embed="rId7"/>
          <a:stretch>
            <a:fillRect/>
          </a:stretch>
        </p:blipFill>
        <p:spPr>
          <a:xfrm>
            <a:off x="270809" y="6373248"/>
            <a:ext cx="1647513" cy="357371"/>
          </a:xfrm>
          <a:prstGeom prst="rect">
            <a:avLst/>
          </a:prstGeom>
        </p:spPr>
      </p:pic>
      <p:sp>
        <p:nvSpPr>
          <p:cNvPr id="25" name="正方形/長方形 24">
            <a:extLst>
              <a:ext uri="{FF2B5EF4-FFF2-40B4-BE49-F238E27FC236}">
                <a16:creationId xmlns:a16="http://schemas.microsoft.com/office/drawing/2014/main" id="{3287FEEA-5801-9F4F-99DC-541F25576B60}"/>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6" name="図 25">
            <a:extLst>
              <a:ext uri="{FF2B5EF4-FFF2-40B4-BE49-F238E27FC236}">
                <a16:creationId xmlns:a16="http://schemas.microsoft.com/office/drawing/2014/main" id="{5B0722CF-38F3-6445-8944-F0C862E9D2A6}"/>
              </a:ext>
            </a:extLst>
          </p:cNvPr>
          <p:cNvPicPr>
            <a:picLocks noChangeAspect="1"/>
          </p:cNvPicPr>
          <p:nvPr/>
        </p:nvPicPr>
        <p:blipFill rotWithShape="1">
          <a:blip r:embed="rId6"/>
          <a:srcRect l="89802" t="-7712"/>
          <a:stretch/>
        </p:blipFill>
        <p:spPr>
          <a:xfrm>
            <a:off x="10774680" y="6019800"/>
            <a:ext cx="1195646" cy="704229"/>
          </a:xfrm>
          <a:prstGeom prst="rect">
            <a:avLst/>
          </a:prstGeom>
        </p:spPr>
      </p:pic>
      <p:sp>
        <p:nvSpPr>
          <p:cNvPr id="27" name="スライド番号プレースホルダ 3">
            <a:extLst>
              <a:ext uri="{FF2B5EF4-FFF2-40B4-BE49-F238E27FC236}">
                <a16:creationId xmlns:a16="http://schemas.microsoft.com/office/drawing/2014/main" id="{2DEF2E30-8D1E-D540-82CD-03E070E5522A}"/>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34</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18" name="正方形/長方形 17">
            <a:extLst>
              <a:ext uri="{FF2B5EF4-FFF2-40B4-BE49-F238E27FC236}">
                <a16:creationId xmlns:a16="http://schemas.microsoft.com/office/drawing/2014/main" id="{84FF57BD-0237-B54A-ACCE-E00243BFBE50}"/>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172637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8D3D5BA-336F-1D43-B954-239CD19AE759}"/>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1F684481-537F-8444-ADB4-DEC8F2E51531}"/>
              </a:ext>
            </a:extLst>
          </p:cNvPr>
          <p:cNvPicPr>
            <a:picLocks noChangeAspect="1"/>
          </p:cNvPicPr>
          <p:nvPr/>
        </p:nvPicPr>
        <p:blipFill rotWithShape="1">
          <a:blip r:embed="rId2"/>
          <a:srcRect t="16798"/>
          <a:stretch/>
        </p:blipFill>
        <p:spPr>
          <a:xfrm>
            <a:off x="680263" y="1263944"/>
            <a:ext cx="11266388" cy="4911569"/>
          </a:xfrm>
          <a:prstGeom prst="rect">
            <a:avLst/>
          </a:prstGeom>
        </p:spPr>
      </p:pic>
      <p:pic>
        <p:nvPicPr>
          <p:cNvPr id="9" name="図 8">
            <a:extLst>
              <a:ext uri="{FF2B5EF4-FFF2-40B4-BE49-F238E27FC236}">
                <a16:creationId xmlns:a16="http://schemas.microsoft.com/office/drawing/2014/main" id="{7D277004-AAA4-A840-812E-A5722F6B1CB6}"/>
              </a:ext>
            </a:extLst>
          </p:cNvPr>
          <p:cNvPicPr>
            <a:picLocks noChangeAspect="1"/>
          </p:cNvPicPr>
          <p:nvPr/>
        </p:nvPicPr>
        <p:blipFill rotWithShape="1">
          <a:blip r:embed="rId3"/>
          <a:srcRect t="29934"/>
          <a:stretch/>
        </p:blipFill>
        <p:spPr>
          <a:xfrm>
            <a:off x="240602" y="1113071"/>
            <a:ext cx="6021653" cy="1108343"/>
          </a:xfrm>
          <a:prstGeom prst="rect">
            <a:avLst/>
          </a:prstGeom>
        </p:spPr>
      </p:pic>
      <p:sp>
        <p:nvSpPr>
          <p:cNvPr id="10" name="テキスト ボックス 9">
            <a:extLst>
              <a:ext uri="{FF2B5EF4-FFF2-40B4-BE49-F238E27FC236}">
                <a16:creationId xmlns:a16="http://schemas.microsoft.com/office/drawing/2014/main" id="{F26E797F-CACB-034D-A12D-EE16370F73B3}"/>
              </a:ext>
            </a:extLst>
          </p:cNvPr>
          <p:cNvSpPr txBox="1"/>
          <p:nvPr/>
        </p:nvSpPr>
        <p:spPr>
          <a:xfrm>
            <a:off x="622585" y="1383337"/>
            <a:ext cx="5473415" cy="584775"/>
          </a:xfrm>
          <a:prstGeom prst="rect">
            <a:avLst/>
          </a:prstGeom>
          <a:noFill/>
          <a:effectLst/>
        </p:spPr>
        <p:txBody>
          <a:bodyPr wrap="square" rtlCol="0">
            <a:spAutoFit/>
          </a:bodyPr>
          <a:lstStyle/>
          <a:p>
            <a:r>
              <a:rPr lang="ja-JP" altLang="en-US" sz="1600" b="1">
                <a:solidFill>
                  <a:srgbClr val="1B2024"/>
                </a:solidFill>
                <a:latin typeface="Hiragino Sans W6" panose="020B0400000000000000" pitchFamily="34" charset="-128"/>
                <a:ea typeface="Hiragino Sans W6" panose="020B0400000000000000" pitchFamily="34" charset="-128"/>
              </a:rPr>
              <a:t>仮押さえ・申し込み及び入稿時には、下記項目ご確認の上</a:t>
            </a:r>
            <a:endParaRPr lang="en-US" altLang="ja-JP" sz="1600" b="1" dirty="0">
              <a:solidFill>
                <a:srgbClr val="1B2024"/>
              </a:solidFill>
              <a:latin typeface="Hiragino Sans W6" panose="020B0400000000000000" pitchFamily="34" charset="-128"/>
              <a:ea typeface="Hiragino Sans W6" panose="020B0400000000000000" pitchFamily="34" charset="-128"/>
            </a:endParaRPr>
          </a:p>
          <a:p>
            <a:r>
              <a:rPr lang="ja-JP" altLang="en-US" sz="1600" b="1">
                <a:solidFill>
                  <a:srgbClr val="1B2024"/>
                </a:solidFill>
                <a:latin typeface="Hiragino Sans W6" panose="020B0400000000000000" pitchFamily="34" charset="-128"/>
                <a:ea typeface="Hiragino Sans W6" panose="020B0400000000000000" pitchFamily="34" charset="-128"/>
              </a:rPr>
              <a:t>対応をお願い致します。</a:t>
            </a:r>
          </a:p>
        </p:txBody>
      </p:sp>
      <p:pic>
        <p:nvPicPr>
          <p:cNvPr id="11" name="図 10">
            <a:extLst>
              <a:ext uri="{FF2B5EF4-FFF2-40B4-BE49-F238E27FC236}">
                <a16:creationId xmlns:a16="http://schemas.microsoft.com/office/drawing/2014/main" id="{D7E820D8-0442-E74B-AF3C-ADBC55D56FEF}"/>
              </a:ext>
            </a:extLst>
          </p:cNvPr>
          <p:cNvPicPr>
            <a:picLocks noChangeAspect="1"/>
          </p:cNvPicPr>
          <p:nvPr/>
        </p:nvPicPr>
        <p:blipFill rotWithShape="1">
          <a:blip r:embed="rId4"/>
          <a:srcRect r="-77588" b="58708"/>
          <a:stretch/>
        </p:blipFill>
        <p:spPr>
          <a:xfrm>
            <a:off x="427461" y="1251856"/>
            <a:ext cx="390247" cy="886433"/>
          </a:xfrm>
          <a:prstGeom prst="rect">
            <a:avLst/>
          </a:prstGeom>
        </p:spPr>
      </p:pic>
      <p:pic>
        <p:nvPicPr>
          <p:cNvPr id="12" name="図 11">
            <a:extLst>
              <a:ext uri="{FF2B5EF4-FFF2-40B4-BE49-F238E27FC236}">
                <a16:creationId xmlns:a16="http://schemas.microsoft.com/office/drawing/2014/main" id="{7E2C48D3-DD41-984C-9657-AC57E447FD0D}"/>
              </a:ext>
            </a:extLst>
          </p:cNvPr>
          <p:cNvPicPr>
            <a:picLocks noChangeAspect="1"/>
          </p:cNvPicPr>
          <p:nvPr/>
        </p:nvPicPr>
        <p:blipFill>
          <a:blip r:embed="rId5"/>
          <a:stretch>
            <a:fillRect/>
          </a:stretch>
        </p:blipFill>
        <p:spPr>
          <a:xfrm>
            <a:off x="179558" y="157721"/>
            <a:ext cx="2248192" cy="709955"/>
          </a:xfrm>
          <a:prstGeom prst="rect">
            <a:avLst/>
          </a:prstGeom>
        </p:spPr>
      </p:pic>
      <p:sp>
        <p:nvSpPr>
          <p:cNvPr id="13" name="正方形/長方形 12">
            <a:extLst>
              <a:ext uri="{FF2B5EF4-FFF2-40B4-BE49-F238E27FC236}">
                <a16:creationId xmlns:a16="http://schemas.microsoft.com/office/drawing/2014/main" id="{7A97B055-E72B-DD45-9D67-90DE9EA982E2}"/>
              </a:ext>
            </a:extLst>
          </p:cNvPr>
          <p:cNvSpPr/>
          <p:nvPr/>
        </p:nvSpPr>
        <p:spPr>
          <a:xfrm>
            <a:off x="296734"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注意事項</a:t>
            </a:r>
            <a:r>
              <a:rPr lang="en-US" altLang="ja-JP" sz="1400" dirty="0">
                <a:solidFill>
                  <a:schemeClr val="bg1"/>
                </a:solidFill>
                <a:latin typeface="Hiragino Sans W5" panose="020B0400000000000000" pitchFamily="34" charset="-128"/>
                <a:ea typeface="Hiragino Sans W5" panose="020B0400000000000000" pitchFamily="34" charset="-128"/>
              </a:rPr>
              <a:t>1</a:t>
            </a:r>
            <a:endParaRPr lang="ja-JP" altLang="en-US" sz="1400">
              <a:solidFill>
                <a:schemeClr val="bg1"/>
              </a:solidFill>
              <a:latin typeface="Hiragino Sans W5" panose="020B0400000000000000" pitchFamily="34" charset="-128"/>
              <a:ea typeface="Hiragino Sans W5" panose="020B0400000000000000" pitchFamily="34" charset="-128"/>
            </a:endParaRPr>
          </a:p>
        </p:txBody>
      </p:sp>
      <p:sp>
        <p:nvSpPr>
          <p:cNvPr id="15" name="正方形/長方形 14">
            <a:extLst>
              <a:ext uri="{FF2B5EF4-FFF2-40B4-BE49-F238E27FC236}">
                <a16:creationId xmlns:a16="http://schemas.microsoft.com/office/drawing/2014/main" id="{6CF5683D-957E-CE45-8352-E153509F5B0E}"/>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Hiragino Sans W2" panose="020B0300000000000000" pitchFamily="34" charset="-128"/>
                <a:ea typeface="Hiragino Sans W2" panose="020B0300000000000000" pitchFamily="34" charset="-128"/>
              </a:rPr>
              <a:t>1.</a:t>
            </a:r>
            <a:r>
              <a:rPr lang="ja-JP" altLang="en-US" sz="1200">
                <a:solidFill>
                  <a:schemeClr val="bg1"/>
                </a:solidFill>
                <a:latin typeface="Hiragino Sans W2" panose="020B0300000000000000" pitchFamily="34" charset="-128"/>
                <a:ea typeface="Hiragino Sans W2" panose="020B0300000000000000" pitchFamily="34" charset="-128"/>
              </a:rPr>
              <a:t>入稿素材に関する権利処理について</a:t>
            </a:r>
            <a:endParaRPr lang="en-US" altLang="ja-JP" sz="1200" dirty="0">
              <a:solidFill>
                <a:schemeClr val="bg1"/>
              </a:solidFill>
              <a:latin typeface="Hiragino Sans W2" panose="020B0300000000000000" pitchFamily="34" charset="-128"/>
              <a:ea typeface="Hiragino Sans W2" panose="020B0300000000000000" pitchFamily="34" charset="-128"/>
            </a:endParaRPr>
          </a:p>
          <a:p>
            <a:pPr fontAlgn="ctr"/>
            <a:r>
              <a:rPr lang="ja-JP" altLang="en-US" sz="1200">
                <a:solidFill>
                  <a:schemeClr val="bg1"/>
                </a:solidFill>
                <a:latin typeface="Hiragino Sans W2" panose="020B0300000000000000" pitchFamily="34" charset="-128"/>
                <a:ea typeface="Hiragino Sans W2" panose="020B0300000000000000" pitchFamily="34" charset="-128"/>
              </a:rPr>
              <a:t>入稿素材および当該入稿素材からの誘導先（ドメイン名、</a:t>
            </a:r>
            <a:r>
              <a:rPr lang="en-US" altLang="ja-JP" sz="1200" dirty="0">
                <a:solidFill>
                  <a:schemeClr val="bg1"/>
                </a:solidFill>
                <a:latin typeface="Hiragino Sans W2" panose="020B0300000000000000" pitchFamily="34" charset="-128"/>
                <a:ea typeface="Hiragino Sans W2" panose="020B0300000000000000" pitchFamily="34" charset="-128"/>
              </a:rPr>
              <a:t>URL</a:t>
            </a:r>
            <a:r>
              <a:rPr lang="ja-JP" altLang="en-US" sz="1200">
                <a:solidFill>
                  <a:schemeClr val="bg1"/>
                </a:solidFill>
                <a:latin typeface="Hiragino Sans W2" panose="020B0300000000000000" pitchFamily="34" charset="-128"/>
                <a:ea typeface="Hiragino Sans W2" panose="020B0300000000000000" pitchFamily="34" charset="-128"/>
              </a:rPr>
              <a:t>、同一ドメイン内のウェブサイト、アプリなどを含み、以下「誘導先」）における権利処理（</a:t>
            </a:r>
            <a:r>
              <a:rPr lang="en-US" altLang="ja-JP" sz="1200" dirty="0">
                <a:solidFill>
                  <a:schemeClr val="bg1"/>
                </a:solidFill>
                <a:latin typeface="Hiragino Sans W2" panose="020B0300000000000000" pitchFamily="34" charset="-128"/>
                <a:ea typeface="Hiragino Sans W2" panose="020B0300000000000000" pitchFamily="34" charset="-128"/>
              </a:rPr>
              <a:t>JASRAC</a:t>
            </a:r>
            <a:r>
              <a:rPr lang="ja-JP" altLang="en-US" sz="1200">
                <a:solidFill>
                  <a:schemeClr val="bg1"/>
                </a:solidFill>
                <a:latin typeface="Hiragino Sans W2" panose="020B0300000000000000" pitchFamily="34" charset="-128"/>
                <a:ea typeface="Hiragino Sans W2"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18" name="正方形/長方形 17">
            <a:extLst>
              <a:ext uri="{FF2B5EF4-FFF2-40B4-BE49-F238E27FC236}">
                <a16:creationId xmlns:a16="http://schemas.microsoft.com/office/drawing/2014/main" id="{7F9472FE-63D3-7548-B8B1-FED1027CFBA3}"/>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Hiragino Sans W2" panose="020B0300000000000000" pitchFamily="34" charset="-128"/>
                <a:ea typeface="Hiragino Sans W2" panose="020B0300000000000000" pitchFamily="34" charset="-128"/>
              </a:rPr>
              <a:t>2.</a:t>
            </a:r>
            <a:r>
              <a:rPr lang="ja-JP" altLang="en-US" sz="1200">
                <a:solidFill>
                  <a:schemeClr val="bg1"/>
                </a:solidFill>
                <a:latin typeface="Hiragino Sans W2" panose="020B0300000000000000" pitchFamily="34" charset="-128"/>
                <a:ea typeface="Hiragino Sans W2" panose="020B0300000000000000" pitchFamily="34" charset="-128"/>
              </a:rPr>
              <a:t>入稿素材および誘導先の審査について</a:t>
            </a:r>
            <a:endParaRPr lang="en-US" altLang="ja-JP" sz="1200" dirty="0">
              <a:solidFill>
                <a:schemeClr val="bg1"/>
              </a:solidFill>
              <a:latin typeface="Hiragino Sans W2" panose="020B0300000000000000" pitchFamily="34" charset="-128"/>
              <a:ea typeface="Hiragino Sans W2" panose="020B0300000000000000" pitchFamily="34" charset="-128"/>
            </a:endParaRPr>
          </a:p>
          <a:p>
            <a:pPr fontAlgn="ctr"/>
            <a:r>
              <a:rPr lang="ja-JP" altLang="en-US" sz="1200">
                <a:solidFill>
                  <a:schemeClr val="bg1"/>
                </a:solidFill>
                <a:latin typeface="Hiragino Sans W2" panose="020B0300000000000000" pitchFamily="34" charset="-128"/>
                <a:ea typeface="Hiragino Sans W2"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19" name="正方形/長方形 18">
            <a:extLst>
              <a:ext uri="{FF2B5EF4-FFF2-40B4-BE49-F238E27FC236}">
                <a16:creationId xmlns:a16="http://schemas.microsoft.com/office/drawing/2014/main" id="{F5551BA3-2F63-5842-9523-415C42E4F983}"/>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Hiragino Sans W2" panose="020B0300000000000000" pitchFamily="34" charset="-128"/>
                <a:ea typeface="Hiragino Sans W2" panose="020B0300000000000000" pitchFamily="34" charset="-128"/>
              </a:rPr>
              <a:t>3.</a:t>
            </a:r>
            <a:r>
              <a:rPr lang="ja-JP" altLang="en-US" sz="1200">
                <a:solidFill>
                  <a:schemeClr val="bg1"/>
                </a:solidFill>
                <a:latin typeface="Hiragino Sans W2" panose="020B0300000000000000" pitchFamily="34" charset="-128"/>
                <a:ea typeface="Hiragino Sans W2" panose="020B0300000000000000" pitchFamily="34" charset="-128"/>
              </a:rPr>
              <a:t>申し込みキャンセルについて</a:t>
            </a:r>
            <a:endParaRPr lang="en-US" altLang="ja-JP" sz="1200" dirty="0">
              <a:solidFill>
                <a:schemeClr val="bg1"/>
              </a:solidFill>
              <a:latin typeface="Hiragino Sans W2" panose="020B0300000000000000" pitchFamily="34" charset="-128"/>
              <a:ea typeface="Hiragino Sans W2" panose="020B0300000000000000" pitchFamily="34" charset="-128"/>
            </a:endParaRPr>
          </a:p>
          <a:p>
            <a:pPr fontAlgn="ctr"/>
            <a:r>
              <a:rPr lang="ja-JP" altLang="en-US" sz="1200">
                <a:solidFill>
                  <a:schemeClr val="bg1"/>
                </a:solidFill>
                <a:latin typeface="Hiragino Sans W2" panose="020B0300000000000000" pitchFamily="34" charset="-128"/>
                <a:ea typeface="Hiragino Sans W2" panose="020B0300000000000000" pitchFamily="34" charset="-128"/>
              </a:rPr>
              <a:t>申し込みメール送付後、広告主様都合による出稿停止の場合、違約金が発生します。</a:t>
            </a:r>
            <a:endParaRPr lang="en-US" altLang="ja-JP" sz="1200" dirty="0">
              <a:solidFill>
                <a:schemeClr val="bg1"/>
              </a:solidFill>
              <a:latin typeface="Hiragino Sans W2" panose="020B0300000000000000" pitchFamily="34" charset="-128"/>
              <a:ea typeface="Hiragino Sans W2" panose="020B0300000000000000" pitchFamily="34" charset="-128"/>
            </a:endParaRPr>
          </a:p>
          <a:p>
            <a:pPr fontAlgn="ctr"/>
            <a:r>
              <a:rPr lang="ja-JP" altLang="en-US" sz="1200">
                <a:solidFill>
                  <a:schemeClr val="bg1"/>
                </a:solidFill>
                <a:latin typeface="Hiragino Sans W2" panose="020B0300000000000000" pitchFamily="34" charset="-128"/>
                <a:ea typeface="Hiragino Sans W2" panose="020B0300000000000000" pitchFamily="34" charset="-128"/>
              </a:rPr>
              <a:t>配信開始予定日の</a:t>
            </a:r>
            <a:r>
              <a:rPr lang="en-US" altLang="ja-JP" sz="1200" dirty="0">
                <a:solidFill>
                  <a:schemeClr val="bg1"/>
                </a:solidFill>
                <a:latin typeface="Hiragino Sans W2" panose="020B0300000000000000" pitchFamily="34" charset="-128"/>
                <a:ea typeface="Hiragino Sans W2" panose="020B0300000000000000" pitchFamily="34" charset="-128"/>
              </a:rPr>
              <a:t>15</a:t>
            </a:r>
            <a:r>
              <a:rPr lang="ja-JP" altLang="en-US" sz="1200">
                <a:solidFill>
                  <a:schemeClr val="bg1"/>
                </a:solidFill>
                <a:latin typeface="Hiragino Sans W2" panose="020B0300000000000000" pitchFamily="34" charset="-128"/>
                <a:ea typeface="Hiragino Sans W2" panose="020B0300000000000000" pitchFamily="34" charset="-128"/>
              </a:rPr>
              <a:t>営業日より前：</a:t>
            </a:r>
            <a:r>
              <a:rPr lang="en-US" altLang="ja-JP" sz="1200" dirty="0">
                <a:solidFill>
                  <a:schemeClr val="bg1"/>
                </a:solidFill>
                <a:latin typeface="Hiragino Sans W2" panose="020B0300000000000000" pitchFamily="34" charset="-128"/>
                <a:ea typeface="Hiragino Sans W2" panose="020B0300000000000000" pitchFamily="34" charset="-128"/>
              </a:rPr>
              <a:t>50</a:t>
            </a:r>
            <a:r>
              <a:rPr lang="ja-JP" altLang="en-US" sz="1200">
                <a:solidFill>
                  <a:schemeClr val="bg1"/>
                </a:solidFill>
                <a:latin typeface="Hiragino Sans W2" panose="020B0300000000000000" pitchFamily="34" charset="-128"/>
                <a:ea typeface="Hiragino Sans W2" panose="020B0300000000000000" pitchFamily="34" charset="-128"/>
              </a:rPr>
              <a:t>％、配信開始予定日から</a:t>
            </a:r>
            <a:r>
              <a:rPr lang="en-US" altLang="ja-JP" sz="1200" dirty="0">
                <a:solidFill>
                  <a:schemeClr val="bg1"/>
                </a:solidFill>
                <a:latin typeface="Hiragino Sans W2" panose="020B0300000000000000" pitchFamily="34" charset="-128"/>
                <a:ea typeface="Hiragino Sans W2" panose="020B0300000000000000" pitchFamily="34" charset="-128"/>
              </a:rPr>
              <a:t>15</a:t>
            </a:r>
            <a:r>
              <a:rPr lang="ja-JP" altLang="en-US" sz="1200">
                <a:solidFill>
                  <a:schemeClr val="bg1"/>
                </a:solidFill>
                <a:latin typeface="Hiragino Sans W2" panose="020B0300000000000000" pitchFamily="34" charset="-128"/>
                <a:ea typeface="Hiragino Sans W2" panose="020B0300000000000000" pitchFamily="34" charset="-128"/>
              </a:rPr>
              <a:t>営業日以内：</a:t>
            </a:r>
            <a:r>
              <a:rPr lang="en-US" altLang="ja-JP" sz="1200" dirty="0">
                <a:solidFill>
                  <a:schemeClr val="bg1"/>
                </a:solidFill>
                <a:latin typeface="Hiragino Sans W2" panose="020B0300000000000000" pitchFamily="34" charset="-128"/>
                <a:ea typeface="Hiragino Sans W2" panose="020B0300000000000000" pitchFamily="34" charset="-128"/>
              </a:rPr>
              <a:t>80</a:t>
            </a:r>
            <a:r>
              <a:rPr lang="ja-JP" altLang="en-US" sz="1200">
                <a:solidFill>
                  <a:schemeClr val="bg1"/>
                </a:solidFill>
                <a:latin typeface="Hiragino Sans W2" panose="020B0300000000000000" pitchFamily="34" charset="-128"/>
                <a:ea typeface="Hiragino Sans W2" panose="020B0300000000000000" pitchFamily="34" charset="-128"/>
              </a:rPr>
              <a:t>％、配信開始予定日から</a:t>
            </a:r>
            <a:r>
              <a:rPr lang="en-US" altLang="ja-JP" sz="1200" dirty="0">
                <a:solidFill>
                  <a:schemeClr val="bg1"/>
                </a:solidFill>
                <a:latin typeface="Hiragino Sans W2" panose="020B0300000000000000" pitchFamily="34" charset="-128"/>
                <a:ea typeface="Hiragino Sans W2" panose="020B0300000000000000" pitchFamily="34" charset="-128"/>
              </a:rPr>
              <a:t>5</a:t>
            </a:r>
            <a:r>
              <a:rPr lang="ja-JP" altLang="en-US" sz="1200">
                <a:solidFill>
                  <a:schemeClr val="bg1"/>
                </a:solidFill>
                <a:latin typeface="Hiragino Sans W2" panose="020B0300000000000000" pitchFamily="34" charset="-128"/>
                <a:ea typeface="Hiragino Sans W2" panose="020B0300000000000000" pitchFamily="34" charset="-128"/>
              </a:rPr>
              <a:t>営業日以内：</a:t>
            </a:r>
            <a:r>
              <a:rPr lang="en-US" altLang="ja-JP" sz="1200" dirty="0">
                <a:solidFill>
                  <a:schemeClr val="bg1"/>
                </a:solidFill>
                <a:latin typeface="Hiragino Sans W2" panose="020B0300000000000000" pitchFamily="34" charset="-128"/>
                <a:ea typeface="Hiragino Sans W2" panose="020B0300000000000000" pitchFamily="34" charset="-128"/>
              </a:rPr>
              <a:t>100</a:t>
            </a:r>
            <a:r>
              <a:rPr lang="ja-JP" altLang="en-US" sz="1200">
                <a:solidFill>
                  <a:schemeClr val="bg1"/>
                </a:solidFill>
                <a:latin typeface="Hiragino Sans W2" panose="020B0300000000000000" pitchFamily="34" charset="-128"/>
                <a:ea typeface="Hiragino Sans W2" panose="020B0300000000000000" pitchFamily="34" charset="-128"/>
              </a:rPr>
              <a:t>％</a:t>
            </a:r>
            <a:endParaRPr lang="en-US" altLang="ja-JP" sz="1200" dirty="0">
              <a:solidFill>
                <a:schemeClr val="bg1"/>
              </a:solidFill>
              <a:latin typeface="Hiragino Sans W2" panose="020B0300000000000000" pitchFamily="34" charset="-128"/>
              <a:ea typeface="Hiragino Sans W2" panose="020B0300000000000000" pitchFamily="34" charset="-128"/>
            </a:endParaRPr>
          </a:p>
          <a:p>
            <a:pPr fontAlgn="ctr"/>
            <a:r>
              <a:rPr lang="en-US" altLang="ja-JP" sz="1200" dirty="0">
                <a:solidFill>
                  <a:schemeClr val="bg1"/>
                </a:solidFill>
                <a:latin typeface="Hiragino Sans W2" panose="020B0300000000000000" pitchFamily="34" charset="-128"/>
                <a:ea typeface="Hiragino Sans W2" panose="020B0300000000000000" pitchFamily="34" charset="-128"/>
              </a:rPr>
              <a:t>※</a:t>
            </a:r>
            <a:r>
              <a:rPr lang="ja-JP" altLang="en-US" sz="1200">
                <a:solidFill>
                  <a:schemeClr val="bg1"/>
                </a:solidFill>
                <a:latin typeface="Hiragino Sans W2" panose="020B0300000000000000" pitchFamily="34" charset="-128"/>
                <a:ea typeface="Hiragino Sans W2" panose="020B0300000000000000" pitchFamily="34" charset="-128"/>
              </a:rPr>
              <a:t>キャンセル対象週毎に違約金発生となります。</a:t>
            </a:r>
          </a:p>
        </p:txBody>
      </p:sp>
      <p:pic>
        <p:nvPicPr>
          <p:cNvPr id="16" name="図 15">
            <a:extLst>
              <a:ext uri="{FF2B5EF4-FFF2-40B4-BE49-F238E27FC236}">
                <a16:creationId xmlns:a16="http://schemas.microsoft.com/office/drawing/2014/main" id="{7F16E56B-75C7-6647-BC92-23A03C75466E}"/>
              </a:ext>
            </a:extLst>
          </p:cNvPr>
          <p:cNvPicPr>
            <a:picLocks noChangeAspect="1"/>
          </p:cNvPicPr>
          <p:nvPr/>
        </p:nvPicPr>
        <p:blipFill rotWithShape="1">
          <a:blip r:embed="rId6"/>
          <a:srcRect l="16543" t="-12374" r="31644" b="1"/>
          <a:stretch/>
        </p:blipFill>
        <p:spPr>
          <a:xfrm>
            <a:off x="2185059" y="5989320"/>
            <a:ext cx="6075021" cy="734709"/>
          </a:xfrm>
          <a:prstGeom prst="rect">
            <a:avLst/>
          </a:prstGeom>
        </p:spPr>
      </p:pic>
      <p:pic>
        <p:nvPicPr>
          <p:cNvPr id="20" name="図 19">
            <a:extLst>
              <a:ext uri="{FF2B5EF4-FFF2-40B4-BE49-F238E27FC236}">
                <a16:creationId xmlns:a16="http://schemas.microsoft.com/office/drawing/2014/main" id="{CF447CFB-23CC-B145-95D4-BD7D0A99743E}"/>
              </a:ext>
            </a:extLst>
          </p:cNvPr>
          <p:cNvPicPr>
            <a:picLocks noChangeAspect="1"/>
          </p:cNvPicPr>
          <p:nvPr/>
        </p:nvPicPr>
        <p:blipFill>
          <a:blip r:embed="rId7"/>
          <a:stretch>
            <a:fillRect/>
          </a:stretch>
        </p:blipFill>
        <p:spPr>
          <a:xfrm>
            <a:off x="270809" y="6373248"/>
            <a:ext cx="1647513" cy="357371"/>
          </a:xfrm>
          <a:prstGeom prst="rect">
            <a:avLst/>
          </a:prstGeom>
        </p:spPr>
      </p:pic>
      <p:sp>
        <p:nvSpPr>
          <p:cNvPr id="22" name="正方形/長方形 21">
            <a:extLst>
              <a:ext uri="{FF2B5EF4-FFF2-40B4-BE49-F238E27FC236}">
                <a16:creationId xmlns:a16="http://schemas.microsoft.com/office/drawing/2014/main" id="{77E1F363-7765-AF40-9634-60202CA295B2}"/>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3" name="図 22">
            <a:extLst>
              <a:ext uri="{FF2B5EF4-FFF2-40B4-BE49-F238E27FC236}">
                <a16:creationId xmlns:a16="http://schemas.microsoft.com/office/drawing/2014/main" id="{63D04205-E7B1-0F40-8241-BB20FA10EF08}"/>
              </a:ext>
            </a:extLst>
          </p:cNvPr>
          <p:cNvPicPr>
            <a:picLocks noChangeAspect="1"/>
          </p:cNvPicPr>
          <p:nvPr/>
        </p:nvPicPr>
        <p:blipFill rotWithShape="1">
          <a:blip r:embed="rId6"/>
          <a:srcRect l="89802" t="-7712"/>
          <a:stretch/>
        </p:blipFill>
        <p:spPr>
          <a:xfrm>
            <a:off x="10774680" y="6019800"/>
            <a:ext cx="1195646" cy="704229"/>
          </a:xfrm>
          <a:prstGeom prst="rect">
            <a:avLst/>
          </a:prstGeom>
        </p:spPr>
      </p:pic>
      <p:sp>
        <p:nvSpPr>
          <p:cNvPr id="24" name="スライド番号プレースホルダ 3">
            <a:extLst>
              <a:ext uri="{FF2B5EF4-FFF2-40B4-BE49-F238E27FC236}">
                <a16:creationId xmlns:a16="http://schemas.microsoft.com/office/drawing/2014/main" id="{884F4F0B-9323-5B43-94C3-949A8D9860CE}"/>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35</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25" name="正方形/長方形 24">
            <a:extLst>
              <a:ext uri="{FF2B5EF4-FFF2-40B4-BE49-F238E27FC236}">
                <a16:creationId xmlns:a16="http://schemas.microsoft.com/office/drawing/2014/main" id="{A73CF222-D16F-064B-A2E4-AEF996FF96F0}"/>
              </a:ext>
            </a:extLst>
          </p:cNvPr>
          <p:cNvSpPr/>
          <p:nvPr/>
        </p:nvSpPr>
        <p:spPr>
          <a:xfrm>
            <a:off x="1166985" y="5131967"/>
            <a:ext cx="9963859" cy="830997"/>
          </a:xfrm>
          <a:prstGeom prst="rect">
            <a:avLst/>
          </a:prstGeom>
        </p:spPr>
        <p:txBody>
          <a:bodyPr wrap="square">
            <a:spAutoFit/>
          </a:bodyPr>
          <a:lstStyle/>
          <a:p>
            <a:pPr fontAlgn="ctr"/>
            <a:r>
              <a:rPr lang="en-US" altLang="ja-JP" sz="1200" dirty="0">
                <a:solidFill>
                  <a:schemeClr val="bg1"/>
                </a:solidFill>
                <a:latin typeface="Hiragino Sans W2" panose="020B0300000000000000" pitchFamily="34" charset="-128"/>
                <a:ea typeface="Hiragino Sans W2" panose="020B0300000000000000" pitchFamily="34" charset="-128"/>
              </a:rPr>
              <a:t>4.</a:t>
            </a:r>
            <a:r>
              <a:rPr lang="ja-JP" altLang="en-US" sz="1200">
                <a:solidFill>
                  <a:schemeClr val="bg1"/>
                </a:solidFill>
                <a:latin typeface="Hiragino Sans W2" panose="020B0300000000000000" pitchFamily="34" charset="-128"/>
                <a:ea typeface="Hiragino Sans W2" panose="020B0300000000000000" pitchFamily="34" charset="-128"/>
              </a:rPr>
              <a:t>仮押さえについて</a:t>
            </a:r>
            <a:endParaRPr lang="en-US" altLang="ja-JP" sz="1200" dirty="0">
              <a:solidFill>
                <a:schemeClr val="bg1"/>
              </a:solidFill>
              <a:latin typeface="Hiragino Sans W2" panose="020B0300000000000000" pitchFamily="34" charset="-128"/>
              <a:ea typeface="Hiragino Sans W2" panose="020B0300000000000000" pitchFamily="34" charset="-128"/>
            </a:endParaRPr>
          </a:p>
          <a:p>
            <a:pPr fontAlgn="ctr"/>
            <a:r>
              <a:rPr lang="ja-JP" altLang="en-US" sz="1200">
                <a:solidFill>
                  <a:schemeClr val="bg1"/>
                </a:solidFill>
                <a:latin typeface="Hiragino Sans W2" panose="020B0300000000000000" pitchFamily="34" charset="-128"/>
                <a:ea typeface="Hiragino Sans W2" panose="020B0300000000000000" pitchFamily="34" charset="-128"/>
              </a:rPr>
              <a:t>仮押さえ期間終了タイミング（</a:t>
            </a:r>
            <a:r>
              <a:rPr lang="en-US" altLang="ja-JP" sz="1200" dirty="0">
                <a:solidFill>
                  <a:schemeClr val="bg1"/>
                </a:solidFill>
                <a:latin typeface="Hiragino Sans W2" panose="020B0300000000000000" pitchFamily="34" charset="-128"/>
                <a:ea typeface="Hiragino Sans W2" panose="020B0300000000000000" pitchFamily="34" charset="-128"/>
              </a:rPr>
              <a:t>5</a:t>
            </a:r>
            <a:r>
              <a:rPr lang="ja-JP" altLang="en-US" sz="1200">
                <a:solidFill>
                  <a:schemeClr val="bg1"/>
                </a:solidFill>
                <a:latin typeface="Hiragino Sans W2" panose="020B0300000000000000" pitchFamily="34" charset="-128"/>
                <a:ea typeface="Hiragino Sans W2" panose="020B0300000000000000" pitchFamily="34" charset="-128"/>
              </a:rPr>
              <a:t>営業日</a:t>
            </a:r>
            <a:r>
              <a:rPr lang="en-US" altLang="ja-JP" sz="1200" dirty="0">
                <a:solidFill>
                  <a:schemeClr val="bg1"/>
                </a:solidFill>
                <a:latin typeface="Hiragino Sans W2" panose="020B0300000000000000" pitchFamily="34" charset="-128"/>
                <a:ea typeface="Hiragino Sans W2" panose="020B0300000000000000" pitchFamily="34" charset="-128"/>
              </a:rPr>
              <a:t>17</a:t>
            </a:r>
            <a:r>
              <a:rPr lang="ja-JP" altLang="en-US" sz="1200">
                <a:solidFill>
                  <a:schemeClr val="bg1"/>
                </a:solidFill>
                <a:latin typeface="Hiragino Sans W2" panose="020B0300000000000000" pitchFamily="34" charset="-128"/>
                <a:ea typeface="Hiragino Sans W2" panose="020B0300000000000000" pitchFamily="34" charset="-128"/>
              </a:rPr>
              <a:t>時）に連絡ない場合は原則仮押さえ枠の自動開放となります。</a:t>
            </a:r>
            <a:endParaRPr lang="en-US" altLang="ja-JP" sz="1200" dirty="0">
              <a:solidFill>
                <a:schemeClr val="bg1"/>
              </a:solidFill>
              <a:latin typeface="Hiragino Sans W2" panose="020B0300000000000000" pitchFamily="34" charset="-128"/>
              <a:ea typeface="Hiragino Sans W2" panose="020B0300000000000000" pitchFamily="34" charset="-128"/>
            </a:endParaRPr>
          </a:p>
          <a:p>
            <a:pPr fontAlgn="ctr"/>
            <a:r>
              <a:rPr lang="ja-JP" altLang="en-US" sz="1200">
                <a:solidFill>
                  <a:schemeClr val="bg1"/>
                </a:solidFill>
                <a:latin typeface="Hiragino Sans W2" panose="020B0300000000000000" pitchFamily="34" charset="-128"/>
                <a:ea typeface="Hiragino Sans W2" panose="020B0300000000000000" pitchFamily="34" charset="-128"/>
              </a:rPr>
              <a:t>同一商材・サービスでの再度の仮押さえに関しては、仮押さえ枠リリース後の</a:t>
            </a:r>
            <a:r>
              <a:rPr lang="en-US" altLang="ja-JP" sz="1200" dirty="0">
                <a:solidFill>
                  <a:schemeClr val="bg1"/>
                </a:solidFill>
                <a:latin typeface="Hiragino Sans W2" panose="020B0300000000000000" pitchFamily="34" charset="-128"/>
                <a:ea typeface="Hiragino Sans W2" panose="020B0300000000000000" pitchFamily="34" charset="-128"/>
              </a:rPr>
              <a:t>5</a:t>
            </a:r>
            <a:r>
              <a:rPr lang="ja-JP" altLang="en-US" sz="1200">
                <a:solidFill>
                  <a:schemeClr val="bg1"/>
                </a:solidFill>
                <a:latin typeface="Hiragino Sans W2" panose="020B0300000000000000" pitchFamily="34" charset="-128"/>
                <a:ea typeface="Hiragino Sans W2" panose="020B0300000000000000" pitchFamily="34" charset="-128"/>
              </a:rPr>
              <a:t>営業日後から</a:t>
            </a:r>
            <a:r>
              <a:rPr lang="en-US" altLang="ja-JP" sz="1200" dirty="0">
                <a:solidFill>
                  <a:schemeClr val="bg1"/>
                </a:solidFill>
                <a:latin typeface="Hiragino Sans W2" panose="020B0300000000000000" pitchFamily="34" charset="-128"/>
                <a:ea typeface="Hiragino Sans W2" panose="020B0300000000000000" pitchFamily="34" charset="-128"/>
              </a:rPr>
              <a:t>1</a:t>
            </a:r>
            <a:r>
              <a:rPr lang="ja-JP" altLang="en-US" sz="1200">
                <a:solidFill>
                  <a:schemeClr val="bg1"/>
                </a:solidFill>
                <a:latin typeface="Hiragino Sans W2" panose="020B0300000000000000" pitchFamily="34" charset="-128"/>
                <a:ea typeface="Hiragino Sans W2" panose="020B0300000000000000" pitchFamily="34" charset="-128"/>
              </a:rPr>
              <a:t>回まで可能となります。</a:t>
            </a:r>
            <a:endParaRPr lang="en-US" altLang="ja-JP" sz="1200" dirty="0">
              <a:solidFill>
                <a:schemeClr val="bg1"/>
              </a:solidFill>
              <a:latin typeface="Hiragino Sans W2" panose="020B0300000000000000" pitchFamily="34" charset="-128"/>
              <a:ea typeface="Hiragino Sans W2" panose="020B0300000000000000" pitchFamily="34" charset="-128"/>
            </a:endParaRPr>
          </a:p>
          <a:p>
            <a:pPr fontAlgn="ctr"/>
            <a:r>
              <a:rPr lang="en-US" altLang="ja-JP" sz="1200" dirty="0">
                <a:solidFill>
                  <a:schemeClr val="bg1"/>
                </a:solidFill>
                <a:latin typeface="Hiragino Sans W2" panose="020B0300000000000000" pitchFamily="34" charset="-128"/>
                <a:ea typeface="Hiragino Sans W2" panose="020B0300000000000000" pitchFamily="34" charset="-128"/>
              </a:rPr>
              <a:t>BUSINESS VIEW</a:t>
            </a:r>
            <a:r>
              <a:rPr lang="ja-JP" altLang="en-US" sz="1200">
                <a:solidFill>
                  <a:schemeClr val="bg1"/>
                </a:solidFill>
                <a:latin typeface="Hiragino Sans W2" panose="020B0300000000000000" pitchFamily="34" charset="-128"/>
                <a:ea typeface="Hiragino Sans W2" panose="020B0300000000000000" pitchFamily="34" charset="-128"/>
              </a:rPr>
              <a:t>の放映順番は、申込み優先となります。仮押さえによる放映順番固定はございません。</a:t>
            </a:r>
            <a:endParaRPr lang="en-US" altLang="ja-JP" sz="1200" dirty="0">
              <a:solidFill>
                <a:schemeClr val="bg1"/>
              </a:solidFill>
              <a:latin typeface="Hiragino Sans W2" panose="020B0300000000000000" pitchFamily="34" charset="-128"/>
              <a:ea typeface="Hiragino Sans W2" panose="020B0300000000000000" pitchFamily="34" charset="-128"/>
            </a:endParaRPr>
          </a:p>
        </p:txBody>
      </p:sp>
      <p:sp>
        <p:nvSpPr>
          <p:cNvPr id="27" name="正方形/長方形 26">
            <a:extLst>
              <a:ext uri="{FF2B5EF4-FFF2-40B4-BE49-F238E27FC236}">
                <a16:creationId xmlns:a16="http://schemas.microsoft.com/office/drawing/2014/main" id="{5D8FDCF9-CF5B-864B-8114-28E16D785CDA}"/>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406146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8D3D5BA-336F-1D43-B954-239CD19AE759}"/>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E28CF61E-383E-AE4E-A717-E8ABCAE824FA}"/>
              </a:ext>
            </a:extLst>
          </p:cNvPr>
          <p:cNvPicPr>
            <a:picLocks noChangeAspect="1"/>
          </p:cNvPicPr>
          <p:nvPr/>
        </p:nvPicPr>
        <p:blipFill rotWithShape="1">
          <a:blip r:embed="rId2"/>
          <a:srcRect t="16798"/>
          <a:stretch/>
        </p:blipFill>
        <p:spPr>
          <a:xfrm>
            <a:off x="680263" y="1263944"/>
            <a:ext cx="11266388" cy="4911569"/>
          </a:xfrm>
          <a:prstGeom prst="rect">
            <a:avLst/>
          </a:prstGeom>
        </p:spPr>
      </p:pic>
      <p:pic>
        <p:nvPicPr>
          <p:cNvPr id="12" name="図 11">
            <a:extLst>
              <a:ext uri="{FF2B5EF4-FFF2-40B4-BE49-F238E27FC236}">
                <a16:creationId xmlns:a16="http://schemas.microsoft.com/office/drawing/2014/main" id="{7E2C48D3-DD41-984C-9657-AC57E447FD0D}"/>
              </a:ext>
            </a:extLst>
          </p:cNvPr>
          <p:cNvPicPr>
            <a:picLocks noChangeAspect="1"/>
          </p:cNvPicPr>
          <p:nvPr/>
        </p:nvPicPr>
        <p:blipFill>
          <a:blip r:embed="rId3"/>
          <a:stretch>
            <a:fillRect/>
          </a:stretch>
        </p:blipFill>
        <p:spPr>
          <a:xfrm>
            <a:off x="179558" y="157721"/>
            <a:ext cx="2248192" cy="709955"/>
          </a:xfrm>
          <a:prstGeom prst="rect">
            <a:avLst/>
          </a:prstGeom>
        </p:spPr>
      </p:pic>
      <p:sp>
        <p:nvSpPr>
          <p:cNvPr id="13" name="正方形/長方形 12">
            <a:extLst>
              <a:ext uri="{FF2B5EF4-FFF2-40B4-BE49-F238E27FC236}">
                <a16:creationId xmlns:a16="http://schemas.microsoft.com/office/drawing/2014/main" id="{7A97B055-E72B-DD45-9D67-90DE9EA982E2}"/>
              </a:ext>
            </a:extLst>
          </p:cNvPr>
          <p:cNvSpPr/>
          <p:nvPr/>
        </p:nvSpPr>
        <p:spPr>
          <a:xfrm>
            <a:off x="296734"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注意事項</a:t>
            </a:r>
            <a:r>
              <a:rPr lang="en-US" altLang="ja-JP" sz="1400" dirty="0">
                <a:solidFill>
                  <a:schemeClr val="bg1"/>
                </a:solidFill>
                <a:latin typeface="Hiragino Sans W5" panose="020B0400000000000000" pitchFamily="34" charset="-128"/>
                <a:ea typeface="Hiragino Sans W5" panose="020B0400000000000000" pitchFamily="34" charset="-128"/>
              </a:rPr>
              <a:t>2</a:t>
            </a:r>
            <a:endParaRPr lang="ja-JP" altLang="en-US" sz="1400">
              <a:solidFill>
                <a:schemeClr val="bg1"/>
              </a:solidFill>
              <a:latin typeface="Hiragino Sans W5" panose="020B0400000000000000" pitchFamily="34" charset="-128"/>
              <a:ea typeface="Hiragino Sans W5" panose="020B0400000000000000" pitchFamily="34" charset="-128"/>
            </a:endParaRPr>
          </a:p>
        </p:txBody>
      </p:sp>
      <p:sp>
        <p:nvSpPr>
          <p:cNvPr id="11" name="正方形/長方形 10">
            <a:extLst>
              <a:ext uri="{FF2B5EF4-FFF2-40B4-BE49-F238E27FC236}">
                <a16:creationId xmlns:a16="http://schemas.microsoft.com/office/drawing/2014/main" id="{B8089859-5E08-484E-9424-FCFD32052135}"/>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Hiragino Sans W2" panose="020B0300000000000000" pitchFamily="34" charset="-128"/>
                <a:ea typeface="Hiragino Sans W2" panose="020B0300000000000000" pitchFamily="34" charset="-128"/>
              </a:rPr>
              <a:t>4.</a:t>
            </a:r>
            <a:r>
              <a:rPr lang="ja-JP" altLang="en-US" sz="1200">
                <a:solidFill>
                  <a:schemeClr val="bg1"/>
                </a:solidFill>
                <a:latin typeface="Hiragino Sans W2" panose="020B0300000000000000" pitchFamily="34" charset="-128"/>
                <a:ea typeface="Hiragino Sans W2" panose="020B0300000000000000" pitchFamily="34" charset="-128"/>
              </a:rPr>
              <a:t>広告主様の責任について</a:t>
            </a:r>
          </a:p>
          <a:p>
            <a:pPr fontAlgn="ctr"/>
            <a:r>
              <a:rPr lang="ja-JP" altLang="en-US" sz="1200">
                <a:solidFill>
                  <a:schemeClr val="bg1"/>
                </a:solidFill>
                <a:latin typeface="Hiragino Sans W2" panose="020B0300000000000000" pitchFamily="34" charset="-128"/>
                <a:ea typeface="Hiragino Sans W2" panose="020B0300000000000000" pitchFamily="34" charset="-128"/>
              </a:rPr>
              <a:t>広告主様は、入稿素材および誘導先が、</a:t>
            </a:r>
            <a:r>
              <a:rPr lang="en-US" altLang="ja-JP" sz="1200" dirty="0">
                <a:solidFill>
                  <a:schemeClr val="bg1"/>
                </a:solidFill>
                <a:latin typeface="Hiragino Sans W2" panose="020B0300000000000000" pitchFamily="34" charset="-128"/>
                <a:ea typeface="Hiragino Sans W2" panose="020B0300000000000000" pitchFamily="34" charset="-128"/>
              </a:rPr>
              <a:t>(1)</a:t>
            </a:r>
            <a:r>
              <a:rPr lang="ja-JP" altLang="en-US" sz="1200">
                <a:solidFill>
                  <a:schemeClr val="bg1"/>
                </a:solidFill>
                <a:latin typeface="Hiragino Sans W2" panose="020B0300000000000000" pitchFamily="34" charset="-128"/>
                <a:ea typeface="Hiragino Sans W2"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Hiragino Sans W2" panose="020B0300000000000000" pitchFamily="34" charset="-128"/>
                <a:ea typeface="Hiragino Sans W2" panose="020B0300000000000000" pitchFamily="34" charset="-128"/>
              </a:rPr>
              <a:t>(2)</a:t>
            </a:r>
            <a:r>
              <a:rPr lang="ja-JP" altLang="en-US" sz="1200">
                <a:solidFill>
                  <a:schemeClr val="bg1"/>
                </a:solidFill>
                <a:latin typeface="Hiragino Sans W2" panose="020B0300000000000000" pitchFamily="34" charset="-128"/>
                <a:ea typeface="Hiragino Sans W2" panose="020B0300000000000000" pitchFamily="34" charset="-128"/>
              </a:rPr>
              <a:t>薬事法、不当景品類および不当表示防止法その他一切の関連法令に抵触していないこと、</a:t>
            </a:r>
            <a:r>
              <a:rPr lang="en-US" altLang="ja-JP" sz="1200" dirty="0">
                <a:solidFill>
                  <a:schemeClr val="bg1"/>
                </a:solidFill>
                <a:latin typeface="Hiragino Sans W2" panose="020B0300000000000000" pitchFamily="34" charset="-128"/>
                <a:ea typeface="Hiragino Sans W2" panose="020B0300000000000000" pitchFamily="34" charset="-128"/>
              </a:rPr>
              <a:t>(3) </a:t>
            </a:r>
            <a:r>
              <a:rPr lang="ja-JP" altLang="en-US" sz="1200">
                <a:solidFill>
                  <a:schemeClr val="bg1"/>
                </a:solidFill>
                <a:latin typeface="Hiragino Sans W2" panose="020B0300000000000000" pitchFamily="34" charset="-128"/>
                <a:ea typeface="Hiragino Sans W2"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Hiragino Sans W2" panose="020B0300000000000000" pitchFamily="34" charset="-128"/>
                <a:ea typeface="Hiragino Sans W2" panose="020B0300000000000000" pitchFamily="34" charset="-128"/>
              </a:rPr>
              <a:t>(4)</a:t>
            </a:r>
            <a:r>
              <a:rPr lang="ja-JP" altLang="en-US" sz="1200">
                <a:solidFill>
                  <a:schemeClr val="bg1"/>
                </a:solidFill>
                <a:latin typeface="Hiragino Sans W2" panose="020B0300000000000000" pitchFamily="34" charset="-128"/>
                <a:ea typeface="Hiragino Sans W2" panose="020B0300000000000000" pitchFamily="34" charset="-128"/>
              </a:rPr>
              <a:t>デッドリンクとなっていないこと、</a:t>
            </a:r>
            <a:r>
              <a:rPr lang="en-US" altLang="ja-JP" sz="1200" dirty="0">
                <a:solidFill>
                  <a:schemeClr val="bg1"/>
                </a:solidFill>
                <a:latin typeface="Hiragino Sans W2" panose="020B0300000000000000" pitchFamily="34" charset="-128"/>
                <a:ea typeface="Hiragino Sans W2" panose="020B0300000000000000" pitchFamily="34" charset="-128"/>
              </a:rPr>
              <a:t>(5)</a:t>
            </a:r>
            <a:r>
              <a:rPr lang="ja-JP" altLang="en-US" sz="1200">
                <a:solidFill>
                  <a:schemeClr val="bg1"/>
                </a:solidFill>
                <a:latin typeface="Hiragino Sans W2" panose="020B0300000000000000" pitchFamily="34" charset="-128"/>
                <a:ea typeface="Hiragino Sans W2" panose="020B0300000000000000" pitchFamily="34" charset="-128"/>
              </a:rPr>
              <a:t>公序良俗に反し、または第三者を誹謗中傷したり、名誉を毀損する内容を含まないこと、</a:t>
            </a:r>
            <a:r>
              <a:rPr lang="en-US" altLang="ja-JP" sz="1200" dirty="0">
                <a:solidFill>
                  <a:schemeClr val="bg1"/>
                </a:solidFill>
                <a:latin typeface="Hiragino Sans W2" panose="020B0300000000000000" pitchFamily="34" charset="-128"/>
                <a:ea typeface="Hiragino Sans W2" panose="020B0300000000000000" pitchFamily="34" charset="-128"/>
              </a:rPr>
              <a:t>(6)</a:t>
            </a:r>
            <a:r>
              <a:rPr lang="ja-JP" altLang="en-US" sz="1200">
                <a:solidFill>
                  <a:schemeClr val="bg1"/>
                </a:solidFill>
                <a:latin typeface="Hiragino Sans W2" panose="020B0300000000000000" pitchFamily="34" charset="-128"/>
                <a:ea typeface="Hiragino Sans W2"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4" name="正方形/長方形 13">
            <a:extLst>
              <a:ext uri="{FF2B5EF4-FFF2-40B4-BE49-F238E27FC236}">
                <a16:creationId xmlns:a16="http://schemas.microsoft.com/office/drawing/2014/main" id="{573DBF65-00A6-054B-A9DD-39AB266D465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Hiragino Sans W2" panose="020B0300000000000000" pitchFamily="34" charset="-128"/>
                <a:ea typeface="Hiragino Sans W2" panose="020B0300000000000000" pitchFamily="34" charset="-128"/>
              </a:rPr>
              <a:t>5.</a:t>
            </a:r>
            <a:r>
              <a:rPr lang="ja-JP" altLang="en-US" sz="1200">
                <a:solidFill>
                  <a:schemeClr val="bg1"/>
                </a:solidFill>
                <a:latin typeface="Hiragino Sans W2" panose="020B0300000000000000" pitchFamily="34" charset="-128"/>
                <a:ea typeface="Hiragino Sans W2" panose="020B0300000000000000" pitchFamily="34" charset="-128"/>
              </a:rPr>
              <a:t>掲載停止について</a:t>
            </a:r>
          </a:p>
          <a:p>
            <a:pPr fontAlgn="ctr"/>
            <a:r>
              <a:rPr lang="ja-JP" altLang="en-US" sz="1200">
                <a:solidFill>
                  <a:schemeClr val="bg1"/>
                </a:solidFill>
                <a:latin typeface="Hiragino Sans W2" panose="020B0300000000000000" pitchFamily="34" charset="-128"/>
                <a:ea typeface="Hiragino Sans W2"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Hiragino Sans W2" panose="020B0300000000000000" pitchFamily="34" charset="-128"/>
                <a:ea typeface="Hiragino Sans W2" panose="020B0300000000000000" pitchFamily="34" charset="-128"/>
              </a:rPr>
              <a:t>(1)</a:t>
            </a:r>
            <a:r>
              <a:rPr lang="ja-JP" altLang="en-US" sz="1200">
                <a:solidFill>
                  <a:schemeClr val="bg1"/>
                </a:solidFill>
                <a:latin typeface="Hiragino Sans W2" panose="020B0300000000000000" pitchFamily="34" charset="-128"/>
                <a:ea typeface="Hiragino Sans W2"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Hiragino Sans W2" panose="020B0300000000000000" pitchFamily="34" charset="-128"/>
                <a:ea typeface="Hiragino Sans W2" panose="020B0300000000000000" pitchFamily="34" charset="-128"/>
              </a:rPr>
              <a:t>(2)</a:t>
            </a:r>
            <a:r>
              <a:rPr lang="ja-JP" altLang="en-US" sz="1200">
                <a:solidFill>
                  <a:schemeClr val="bg1"/>
                </a:solidFill>
                <a:latin typeface="Hiragino Sans W2" panose="020B0300000000000000" pitchFamily="34" charset="-128"/>
                <a:ea typeface="Hiragino Sans W2"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Hiragino Sans W2" panose="020B0300000000000000" pitchFamily="34" charset="-128"/>
                <a:ea typeface="Hiragino Sans W2" panose="020B0300000000000000" pitchFamily="34" charset="-128"/>
              </a:rPr>
              <a:t>(3)</a:t>
            </a:r>
            <a:r>
              <a:rPr lang="ja-JP" altLang="en-US" sz="1200">
                <a:solidFill>
                  <a:schemeClr val="bg1"/>
                </a:solidFill>
                <a:latin typeface="Hiragino Sans W2" panose="020B0300000000000000" pitchFamily="34" charset="-128"/>
                <a:ea typeface="Hiragino Sans W2"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15" name="図 14">
            <a:extLst>
              <a:ext uri="{FF2B5EF4-FFF2-40B4-BE49-F238E27FC236}">
                <a16:creationId xmlns:a16="http://schemas.microsoft.com/office/drawing/2014/main" id="{C02EDCBF-ACD4-9D48-9B1C-815941DD4CE9}"/>
              </a:ext>
            </a:extLst>
          </p:cNvPr>
          <p:cNvPicPr>
            <a:picLocks noChangeAspect="1"/>
          </p:cNvPicPr>
          <p:nvPr/>
        </p:nvPicPr>
        <p:blipFill rotWithShape="1">
          <a:blip r:embed="rId4"/>
          <a:srcRect l="16543" t="-12374" r="31644" b="1"/>
          <a:stretch/>
        </p:blipFill>
        <p:spPr>
          <a:xfrm>
            <a:off x="2185059" y="5989320"/>
            <a:ext cx="6075021" cy="734709"/>
          </a:xfrm>
          <a:prstGeom prst="rect">
            <a:avLst/>
          </a:prstGeom>
        </p:spPr>
      </p:pic>
      <p:pic>
        <p:nvPicPr>
          <p:cNvPr id="17" name="図 16">
            <a:extLst>
              <a:ext uri="{FF2B5EF4-FFF2-40B4-BE49-F238E27FC236}">
                <a16:creationId xmlns:a16="http://schemas.microsoft.com/office/drawing/2014/main" id="{28540887-7C5E-0A43-9ABC-5948059D8AF8}"/>
              </a:ext>
            </a:extLst>
          </p:cNvPr>
          <p:cNvPicPr>
            <a:picLocks noChangeAspect="1"/>
          </p:cNvPicPr>
          <p:nvPr/>
        </p:nvPicPr>
        <p:blipFill>
          <a:blip r:embed="rId5"/>
          <a:stretch>
            <a:fillRect/>
          </a:stretch>
        </p:blipFill>
        <p:spPr>
          <a:xfrm>
            <a:off x="270809" y="6373248"/>
            <a:ext cx="1647513" cy="357371"/>
          </a:xfrm>
          <a:prstGeom prst="rect">
            <a:avLst/>
          </a:prstGeom>
        </p:spPr>
      </p:pic>
      <p:sp>
        <p:nvSpPr>
          <p:cNvPr id="18" name="正方形/長方形 17">
            <a:extLst>
              <a:ext uri="{FF2B5EF4-FFF2-40B4-BE49-F238E27FC236}">
                <a16:creationId xmlns:a16="http://schemas.microsoft.com/office/drawing/2014/main" id="{02576832-E1D0-794F-9AA9-2EC03734C5E3}"/>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19" name="図 18">
            <a:extLst>
              <a:ext uri="{FF2B5EF4-FFF2-40B4-BE49-F238E27FC236}">
                <a16:creationId xmlns:a16="http://schemas.microsoft.com/office/drawing/2014/main" id="{2EDE2881-6B33-5442-A306-381A52A77F2C}"/>
              </a:ext>
            </a:extLst>
          </p:cNvPr>
          <p:cNvPicPr>
            <a:picLocks noChangeAspect="1"/>
          </p:cNvPicPr>
          <p:nvPr/>
        </p:nvPicPr>
        <p:blipFill rotWithShape="1">
          <a:blip r:embed="rId4"/>
          <a:srcRect l="89802" t="-7712"/>
          <a:stretch/>
        </p:blipFill>
        <p:spPr>
          <a:xfrm>
            <a:off x="10774680" y="6019800"/>
            <a:ext cx="1195646" cy="704229"/>
          </a:xfrm>
          <a:prstGeom prst="rect">
            <a:avLst/>
          </a:prstGeom>
        </p:spPr>
      </p:pic>
      <p:sp>
        <p:nvSpPr>
          <p:cNvPr id="20" name="スライド番号プレースホルダ 3">
            <a:extLst>
              <a:ext uri="{FF2B5EF4-FFF2-40B4-BE49-F238E27FC236}">
                <a16:creationId xmlns:a16="http://schemas.microsoft.com/office/drawing/2014/main" id="{5EC2E33A-A56A-E54D-8A2E-1F957CCC798A}"/>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36</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pic>
        <p:nvPicPr>
          <p:cNvPr id="16" name="図 15">
            <a:extLst>
              <a:ext uri="{FF2B5EF4-FFF2-40B4-BE49-F238E27FC236}">
                <a16:creationId xmlns:a16="http://schemas.microsoft.com/office/drawing/2014/main" id="{B85727CF-F2F9-CF48-AD55-3B1D15D8847F}"/>
              </a:ext>
            </a:extLst>
          </p:cNvPr>
          <p:cNvPicPr>
            <a:picLocks noChangeAspect="1"/>
          </p:cNvPicPr>
          <p:nvPr/>
        </p:nvPicPr>
        <p:blipFill rotWithShape="1">
          <a:blip r:embed="rId6"/>
          <a:srcRect t="29934"/>
          <a:stretch/>
        </p:blipFill>
        <p:spPr>
          <a:xfrm>
            <a:off x="240602" y="1113071"/>
            <a:ext cx="6021653" cy="1108343"/>
          </a:xfrm>
          <a:prstGeom prst="rect">
            <a:avLst/>
          </a:prstGeom>
        </p:spPr>
      </p:pic>
      <p:sp>
        <p:nvSpPr>
          <p:cNvPr id="22" name="テキスト ボックス 21">
            <a:extLst>
              <a:ext uri="{FF2B5EF4-FFF2-40B4-BE49-F238E27FC236}">
                <a16:creationId xmlns:a16="http://schemas.microsoft.com/office/drawing/2014/main" id="{476FB363-F211-7343-881B-A0CEB2CA9ECF}"/>
              </a:ext>
            </a:extLst>
          </p:cNvPr>
          <p:cNvSpPr txBox="1"/>
          <p:nvPr/>
        </p:nvSpPr>
        <p:spPr>
          <a:xfrm>
            <a:off x="622585" y="1383337"/>
            <a:ext cx="5473415" cy="584775"/>
          </a:xfrm>
          <a:prstGeom prst="rect">
            <a:avLst/>
          </a:prstGeom>
          <a:noFill/>
          <a:effectLst/>
        </p:spPr>
        <p:txBody>
          <a:bodyPr wrap="square" rtlCol="0">
            <a:spAutoFit/>
          </a:bodyPr>
          <a:lstStyle/>
          <a:p>
            <a:r>
              <a:rPr lang="ja-JP" altLang="en-US" sz="1600" b="1">
                <a:solidFill>
                  <a:srgbClr val="1B2024"/>
                </a:solidFill>
                <a:latin typeface="Hiragino Sans W6" panose="020B0400000000000000" pitchFamily="34" charset="-128"/>
                <a:ea typeface="Hiragino Sans W6" panose="020B0400000000000000" pitchFamily="34" charset="-128"/>
              </a:rPr>
              <a:t>仮押さえ・申し込み及び入稿時には、下記項目ご確認の上</a:t>
            </a:r>
            <a:endParaRPr lang="en-US" altLang="ja-JP" sz="1600" b="1" dirty="0">
              <a:solidFill>
                <a:srgbClr val="1B2024"/>
              </a:solidFill>
              <a:latin typeface="Hiragino Sans W6" panose="020B0400000000000000" pitchFamily="34" charset="-128"/>
              <a:ea typeface="Hiragino Sans W6" panose="020B0400000000000000" pitchFamily="34" charset="-128"/>
            </a:endParaRPr>
          </a:p>
          <a:p>
            <a:r>
              <a:rPr lang="ja-JP" altLang="en-US" sz="1600" b="1">
                <a:solidFill>
                  <a:srgbClr val="1B2024"/>
                </a:solidFill>
                <a:latin typeface="Hiragino Sans W6" panose="020B0400000000000000" pitchFamily="34" charset="-128"/>
                <a:ea typeface="Hiragino Sans W6" panose="020B0400000000000000" pitchFamily="34" charset="-128"/>
              </a:rPr>
              <a:t>対応をお願い致します。</a:t>
            </a:r>
          </a:p>
        </p:txBody>
      </p:sp>
      <p:pic>
        <p:nvPicPr>
          <p:cNvPr id="23" name="図 22">
            <a:extLst>
              <a:ext uri="{FF2B5EF4-FFF2-40B4-BE49-F238E27FC236}">
                <a16:creationId xmlns:a16="http://schemas.microsoft.com/office/drawing/2014/main" id="{335CB63D-F44C-594E-902C-B0485B777B51}"/>
              </a:ext>
            </a:extLst>
          </p:cNvPr>
          <p:cNvPicPr>
            <a:picLocks noChangeAspect="1"/>
          </p:cNvPicPr>
          <p:nvPr/>
        </p:nvPicPr>
        <p:blipFill rotWithShape="1">
          <a:blip r:embed="rId7"/>
          <a:srcRect r="-77588" b="58708"/>
          <a:stretch/>
        </p:blipFill>
        <p:spPr>
          <a:xfrm>
            <a:off x="427461" y="1251856"/>
            <a:ext cx="390247" cy="886433"/>
          </a:xfrm>
          <a:prstGeom prst="rect">
            <a:avLst/>
          </a:prstGeom>
        </p:spPr>
      </p:pic>
      <p:sp>
        <p:nvSpPr>
          <p:cNvPr id="24" name="正方形/長方形 23">
            <a:extLst>
              <a:ext uri="{FF2B5EF4-FFF2-40B4-BE49-F238E27FC236}">
                <a16:creationId xmlns:a16="http://schemas.microsoft.com/office/drawing/2014/main" id="{7AF532B5-6CFA-6F4A-AB30-93AE6292A019}"/>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070009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0AD3DAD-B86E-334A-9FA5-84EC516F8C56}"/>
              </a:ext>
            </a:extLst>
          </p:cNvPr>
          <p:cNvSpPr/>
          <p:nvPr/>
        </p:nvSpPr>
        <p:spPr>
          <a:xfrm>
            <a:off x="0" y="0"/>
            <a:ext cx="12192000" cy="6858000"/>
          </a:xfrm>
          <a:prstGeom prst="rect">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a:p>
        </p:txBody>
      </p:sp>
      <p:pic>
        <p:nvPicPr>
          <p:cNvPr id="3" name="図 2" descr="挿絵 が含まれている画像&#10;&#10;自動的に生成された説明">
            <a:extLst>
              <a:ext uri="{FF2B5EF4-FFF2-40B4-BE49-F238E27FC236}">
                <a16:creationId xmlns:a16="http://schemas.microsoft.com/office/drawing/2014/main" id="{119A4598-F606-1E4E-9E24-43609A2235F2}"/>
              </a:ext>
            </a:extLst>
          </p:cNvPr>
          <p:cNvPicPr>
            <a:picLocks noChangeAspect="1"/>
          </p:cNvPicPr>
          <p:nvPr/>
        </p:nvPicPr>
        <p:blipFill>
          <a:blip r:embed="rId2"/>
          <a:stretch>
            <a:fillRect/>
          </a:stretch>
        </p:blipFill>
        <p:spPr>
          <a:xfrm>
            <a:off x="2860787" y="2167522"/>
            <a:ext cx="6256424" cy="1840203"/>
          </a:xfrm>
          <a:prstGeom prst="rect">
            <a:avLst/>
          </a:prstGeom>
        </p:spPr>
      </p:pic>
      <p:sp>
        <p:nvSpPr>
          <p:cNvPr id="6" name="正方形/長方形 5">
            <a:extLst>
              <a:ext uri="{FF2B5EF4-FFF2-40B4-BE49-F238E27FC236}">
                <a16:creationId xmlns:a16="http://schemas.microsoft.com/office/drawing/2014/main" id="{0696CB3B-793A-8840-987C-4D1E5F1072F5}"/>
              </a:ext>
            </a:extLst>
          </p:cNvPr>
          <p:cNvSpPr/>
          <p:nvPr/>
        </p:nvSpPr>
        <p:spPr>
          <a:xfrm>
            <a:off x="2710635" y="4270963"/>
            <a:ext cx="6132576" cy="338554"/>
          </a:xfrm>
          <a:prstGeom prst="rect">
            <a:avLst/>
          </a:prstGeom>
        </p:spPr>
        <p:txBody>
          <a:bodyPr wrap="square">
            <a:spAutoFit/>
          </a:bodyPr>
          <a:lstStyle/>
          <a:p>
            <a:pPr algn="ctr"/>
            <a:r>
              <a:rPr lang="en-US" altLang="ja-JP" sz="1600" dirty="0">
                <a:solidFill>
                  <a:schemeClr val="bg1"/>
                </a:solidFill>
                <a:latin typeface="Hiragino Sans W2" panose="020B0300000000000000" pitchFamily="34" charset="-128"/>
                <a:ea typeface="Hiragino Sans W2" panose="020B0300000000000000" pitchFamily="34" charset="-128"/>
              </a:rPr>
              <a:t>03-6821-6213 / </a:t>
            </a:r>
            <a:r>
              <a:rPr lang="en-US" altLang="ja-JP" sz="1600" dirty="0" err="1">
                <a:solidFill>
                  <a:schemeClr val="bg1"/>
                </a:solidFill>
                <a:latin typeface="Hiragino Sans W2" panose="020B0300000000000000" pitchFamily="34" charset="-128"/>
                <a:ea typeface="Hiragino Sans W2" panose="020B0300000000000000" pitchFamily="34" charset="-128"/>
              </a:rPr>
              <a:t>taxiad@newstech.co.jp</a:t>
            </a:r>
            <a:r>
              <a:rPr lang="en-US" altLang="ja-JP" sz="1600" dirty="0">
                <a:solidFill>
                  <a:schemeClr val="bg1"/>
                </a:solidFill>
                <a:latin typeface="Hiragino Sans W2" panose="020B0300000000000000" pitchFamily="34" charset="-128"/>
                <a:ea typeface="Hiragino Sans W2" panose="020B0300000000000000" pitchFamily="34" charset="-128"/>
              </a:rPr>
              <a:t> / growth-</a:t>
            </a:r>
            <a:r>
              <a:rPr lang="en-US" altLang="ja-JP" sz="1600" dirty="0" err="1">
                <a:solidFill>
                  <a:schemeClr val="bg1"/>
                </a:solidFill>
                <a:latin typeface="Hiragino Sans W2" panose="020B0300000000000000" pitchFamily="34" charset="-128"/>
                <a:ea typeface="Hiragino Sans W2" panose="020B0300000000000000" pitchFamily="34" charset="-128"/>
              </a:rPr>
              <a:t>tokyo.jp</a:t>
            </a:r>
            <a:endParaRPr lang="en-US" altLang="ja-JP" sz="1600" dirty="0">
              <a:solidFill>
                <a:schemeClr val="bg1"/>
              </a:solidFill>
              <a:latin typeface="Hiragino Sans W2" panose="020B0300000000000000" pitchFamily="34" charset="-128"/>
              <a:ea typeface="Hiragino Sans W2" panose="020B0300000000000000" pitchFamily="34" charset="-128"/>
            </a:endParaRPr>
          </a:p>
        </p:txBody>
      </p:sp>
      <p:pic>
        <p:nvPicPr>
          <p:cNvPr id="12" name="図 11">
            <a:extLst>
              <a:ext uri="{FF2B5EF4-FFF2-40B4-BE49-F238E27FC236}">
                <a16:creationId xmlns:a16="http://schemas.microsoft.com/office/drawing/2014/main" id="{4D40C5E3-C32C-5B4B-89F9-34F89F48F6E5}"/>
              </a:ext>
            </a:extLst>
          </p:cNvPr>
          <p:cNvPicPr>
            <a:picLocks noChangeAspect="1"/>
          </p:cNvPicPr>
          <p:nvPr/>
        </p:nvPicPr>
        <p:blipFill>
          <a:blip r:embed="rId3"/>
          <a:stretch>
            <a:fillRect/>
          </a:stretch>
        </p:blipFill>
        <p:spPr>
          <a:xfrm>
            <a:off x="11306318" y="6017488"/>
            <a:ext cx="676148" cy="676148"/>
          </a:xfrm>
          <a:prstGeom prst="rect">
            <a:avLst/>
          </a:prstGeom>
        </p:spPr>
      </p:pic>
      <p:pic>
        <p:nvPicPr>
          <p:cNvPr id="11" name="図 10" descr="黒い背景と白い文字&#10;&#10;自動的に生成された説明">
            <a:extLst>
              <a:ext uri="{FF2B5EF4-FFF2-40B4-BE49-F238E27FC236}">
                <a16:creationId xmlns:a16="http://schemas.microsoft.com/office/drawing/2014/main" id="{26830C44-BAE5-2843-B704-D4857D7764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100000" contrast="100000"/>
                    </a14:imgEffect>
                  </a14:imgLayer>
                </a14:imgProps>
              </a:ext>
            </a:extLst>
          </a:blip>
          <a:srcRect l="12687" t="30177" r="10299" b="28413"/>
          <a:stretch/>
        </p:blipFill>
        <p:spPr>
          <a:xfrm>
            <a:off x="252237" y="6078928"/>
            <a:ext cx="1587568" cy="602181"/>
          </a:xfrm>
          <a:prstGeom prst="rect">
            <a:avLst/>
          </a:prstGeom>
        </p:spPr>
      </p:pic>
    </p:spTree>
    <p:extLst>
      <p:ext uri="{BB962C8B-B14F-4D97-AF65-F5344CB8AC3E}">
        <p14:creationId xmlns:p14="http://schemas.microsoft.com/office/powerpoint/2010/main" val="2163651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CC1168F-5D92-3A46-9F73-4F95C5CB687F}"/>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7305FABC-993B-0A48-AA7E-F640D46436AB}"/>
              </a:ext>
            </a:extLst>
          </p:cNvPr>
          <p:cNvPicPr>
            <a:picLocks noChangeAspect="1"/>
          </p:cNvPicPr>
          <p:nvPr/>
        </p:nvPicPr>
        <p:blipFill>
          <a:blip r:embed="rId2"/>
          <a:stretch>
            <a:fillRect/>
          </a:stretch>
        </p:blipFill>
        <p:spPr>
          <a:xfrm>
            <a:off x="179558" y="157721"/>
            <a:ext cx="2248192" cy="709955"/>
          </a:xfrm>
          <a:prstGeom prst="rect">
            <a:avLst/>
          </a:prstGeom>
        </p:spPr>
      </p:pic>
      <p:pic>
        <p:nvPicPr>
          <p:cNvPr id="13" name="図 12">
            <a:extLst>
              <a:ext uri="{FF2B5EF4-FFF2-40B4-BE49-F238E27FC236}">
                <a16:creationId xmlns:a16="http://schemas.microsoft.com/office/drawing/2014/main" id="{71C69957-AB93-D44E-AD0F-C9392F22E722}"/>
              </a:ext>
            </a:extLst>
          </p:cNvPr>
          <p:cNvPicPr>
            <a:picLocks noChangeAspect="1"/>
          </p:cNvPicPr>
          <p:nvPr/>
        </p:nvPicPr>
        <p:blipFill rotWithShape="1">
          <a:blip r:embed="rId3"/>
          <a:srcRect l="12270"/>
          <a:stretch/>
        </p:blipFill>
        <p:spPr>
          <a:xfrm>
            <a:off x="929634" y="2573535"/>
            <a:ext cx="5625382" cy="2731087"/>
          </a:xfrm>
          <a:prstGeom prst="rect">
            <a:avLst/>
          </a:prstGeom>
        </p:spPr>
      </p:pic>
      <p:pic>
        <p:nvPicPr>
          <p:cNvPr id="12" name="図 11">
            <a:extLst>
              <a:ext uri="{FF2B5EF4-FFF2-40B4-BE49-F238E27FC236}">
                <a16:creationId xmlns:a16="http://schemas.microsoft.com/office/drawing/2014/main" id="{B768D4E3-85F4-A64E-A3C5-11706CF5B757}"/>
              </a:ext>
            </a:extLst>
          </p:cNvPr>
          <p:cNvPicPr>
            <a:picLocks noChangeAspect="1"/>
          </p:cNvPicPr>
          <p:nvPr/>
        </p:nvPicPr>
        <p:blipFill>
          <a:blip r:embed="rId4"/>
          <a:stretch>
            <a:fillRect/>
          </a:stretch>
        </p:blipFill>
        <p:spPr>
          <a:xfrm>
            <a:off x="258108" y="1383965"/>
            <a:ext cx="6014462" cy="2534891"/>
          </a:xfrm>
          <a:prstGeom prst="rect">
            <a:avLst/>
          </a:prstGeom>
        </p:spPr>
      </p:pic>
      <p:pic>
        <p:nvPicPr>
          <p:cNvPr id="14" name="図 13">
            <a:extLst>
              <a:ext uri="{FF2B5EF4-FFF2-40B4-BE49-F238E27FC236}">
                <a16:creationId xmlns:a16="http://schemas.microsoft.com/office/drawing/2014/main" id="{08DC4850-0199-584E-8B31-7A9E716C38FF}"/>
              </a:ext>
            </a:extLst>
          </p:cNvPr>
          <p:cNvPicPr>
            <a:picLocks noChangeAspect="1"/>
          </p:cNvPicPr>
          <p:nvPr/>
        </p:nvPicPr>
        <p:blipFill>
          <a:blip r:embed="rId5"/>
          <a:stretch>
            <a:fillRect/>
          </a:stretch>
        </p:blipFill>
        <p:spPr>
          <a:xfrm>
            <a:off x="378210" y="1578025"/>
            <a:ext cx="219748" cy="2146770"/>
          </a:xfrm>
          <a:prstGeom prst="rect">
            <a:avLst/>
          </a:prstGeom>
        </p:spPr>
      </p:pic>
      <p:sp>
        <p:nvSpPr>
          <p:cNvPr id="15" name="正方形/長方形 14">
            <a:extLst>
              <a:ext uri="{FF2B5EF4-FFF2-40B4-BE49-F238E27FC236}">
                <a16:creationId xmlns:a16="http://schemas.microsoft.com/office/drawing/2014/main" id="{C0C01552-302D-A340-9FB4-D85449FDFA43}"/>
              </a:ext>
            </a:extLst>
          </p:cNvPr>
          <p:cNvSpPr/>
          <p:nvPr/>
        </p:nvSpPr>
        <p:spPr>
          <a:xfrm>
            <a:off x="665014" y="1616110"/>
            <a:ext cx="6096000" cy="2152641"/>
          </a:xfrm>
          <a:prstGeom prst="rect">
            <a:avLst/>
          </a:prstGeom>
        </p:spPr>
        <p:txBody>
          <a:bodyPr>
            <a:spAutoFit/>
          </a:bodyPr>
          <a:lstStyle/>
          <a:p>
            <a:pPr>
              <a:lnSpc>
                <a:spcPts val="4080"/>
              </a:lnSpc>
            </a:pPr>
            <a:r>
              <a:rPr lang="ja-JP" altLang="en-US" sz="4000" b="1">
                <a:solidFill>
                  <a:srgbClr val="1B2024"/>
                </a:solidFill>
                <a:latin typeface="Hiragino Sans W6" panose="020B0400000000000000" pitchFamily="34" charset="-128"/>
                <a:ea typeface="Hiragino Sans W6" panose="020B0400000000000000" pitchFamily="34" charset="-128"/>
              </a:rPr>
              <a:t>東京最大数</a:t>
            </a:r>
            <a:r>
              <a:rPr lang="en-US" altLang="ja-JP" sz="4000" b="1" dirty="0">
                <a:solidFill>
                  <a:srgbClr val="1B2024"/>
                </a:solidFill>
                <a:latin typeface="Hiragino Sans W6" panose="020B0400000000000000" pitchFamily="34" charset="-128"/>
                <a:ea typeface="Hiragino Sans W6" panose="020B0400000000000000" pitchFamily="34" charset="-128"/>
              </a:rPr>
              <a:t>11,000</a:t>
            </a:r>
            <a:r>
              <a:rPr lang="ja-JP" altLang="en-US" sz="4000" b="1">
                <a:solidFill>
                  <a:srgbClr val="1B2024"/>
                </a:solidFill>
                <a:latin typeface="Hiragino Sans W6" panose="020B0400000000000000" pitchFamily="34" charset="-128"/>
                <a:ea typeface="Hiragino Sans W6" panose="020B0400000000000000" pitchFamily="34" charset="-128"/>
              </a:rPr>
              <a:t>台</a:t>
            </a:r>
            <a:endParaRPr lang="en-US" altLang="ja-JP" sz="4000" b="1" dirty="0">
              <a:solidFill>
                <a:srgbClr val="1B2024"/>
              </a:solidFill>
              <a:latin typeface="Hiragino Sans W6" panose="020B0400000000000000" pitchFamily="34" charset="-128"/>
              <a:ea typeface="Hiragino Sans W6" panose="020B0400000000000000" pitchFamily="34" charset="-128"/>
            </a:endParaRPr>
          </a:p>
          <a:p>
            <a:pPr>
              <a:lnSpc>
                <a:spcPts val="4080"/>
              </a:lnSpc>
            </a:pPr>
            <a:r>
              <a:rPr lang="ja-JP" altLang="en-US" sz="2800" b="1">
                <a:solidFill>
                  <a:srgbClr val="1B2024"/>
                </a:solidFill>
                <a:latin typeface="Hiragino Sans W6" panose="020B0400000000000000" pitchFamily="34" charset="-128"/>
                <a:ea typeface="Hiragino Sans W6" panose="020B0400000000000000" pitchFamily="34" charset="-128"/>
              </a:rPr>
              <a:t>月間</a:t>
            </a:r>
            <a:r>
              <a:rPr lang="en-US" altLang="ja-JP" sz="2800" b="1" dirty="0">
                <a:solidFill>
                  <a:srgbClr val="1B2024"/>
                </a:solidFill>
                <a:latin typeface="Hiragino Sans W6" panose="020B0400000000000000" pitchFamily="34" charset="-128"/>
                <a:ea typeface="Hiragino Sans W6" panose="020B0400000000000000" pitchFamily="34" charset="-128"/>
              </a:rPr>
              <a:t>750</a:t>
            </a:r>
            <a:r>
              <a:rPr lang="ja-JP" altLang="en-US" sz="2800" b="1">
                <a:solidFill>
                  <a:srgbClr val="1B2024"/>
                </a:solidFill>
                <a:latin typeface="Hiragino Sans W6" panose="020B0400000000000000" pitchFamily="34" charset="-128"/>
                <a:ea typeface="Hiragino Sans W6" panose="020B0400000000000000" pitchFamily="34" charset="-128"/>
              </a:rPr>
              <a:t>万人の</a:t>
            </a:r>
            <a:endParaRPr lang="en-US" altLang="ja-JP" sz="2800" b="1" dirty="0">
              <a:solidFill>
                <a:srgbClr val="1B2024"/>
              </a:solidFill>
              <a:latin typeface="Hiragino Sans W6" panose="020B0400000000000000" pitchFamily="34" charset="-128"/>
              <a:ea typeface="Hiragino Sans W6" panose="020B0400000000000000" pitchFamily="34" charset="-128"/>
            </a:endParaRPr>
          </a:p>
          <a:p>
            <a:pPr>
              <a:lnSpc>
                <a:spcPts val="4080"/>
              </a:lnSpc>
            </a:pPr>
            <a:r>
              <a:rPr lang="ja-JP" altLang="en-US" sz="2800" b="1">
                <a:solidFill>
                  <a:srgbClr val="1B2024"/>
                </a:solidFill>
                <a:latin typeface="Hiragino Sans W6" panose="020B0400000000000000" pitchFamily="34" charset="-128"/>
                <a:ea typeface="Hiragino Sans W6" panose="020B0400000000000000" pitchFamily="34" charset="-128"/>
              </a:rPr>
              <a:t>都内ビジネスパーソンへ</a:t>
            </a:r>
            <a:endParaRPr lang="en-US" altLang="ja-JP" sz="2800" b="1" dirty="0">
              <a:solidFill>
                <a:srgbClr val="1B2024"/>
              </a:solidFill>
              <a:latin typeface="Hiragino Sans W6" panose="020B0400000000000000" pitchFamily="34" charset="-128"/>
              <a:ea typeface="Hiragino Sans W6" panose="020B0400000000000000" pitchFamily="34" charset="-128"/>
            </a:endParaRPr>
          </a:p>
          <a:p>
            <a:pPr>
              <a:lnSpc>
                <a:spcPts val="4080"/>
              </a:lnSpc>
            </a:pPr>
            <a:r>
              <a:rPr lang="ja-JP" altLang="en-US" sz="2800" b="1">
                <a:solidFill>
                  <a:srgbClr val="1B2024"/>
                </a:solidFill>
                <a:latin typeface="Hiragino Sans W6" panose="020B0400000000000000" pitchFamily="34" charset="-128"/>
                <a:ea typeface="Hiragino Sans W6" panose="020B0400000000000000" pitchFamily="34" charset="-128"/>
              </a:rPr>
              <a:t>広く深く動画広告を届ける。</a:t>
            </a:r>
          </a:p>
        </p:txBody>
      </p:sp>
      <p:sp>
        <p:nvSpPr>
          <p:cNvPr id="16" name="正方形/長方形 15">
            <a:extLst>
              <a:ext uri="{FF2B5EF4-FFF2-40B4-BE49-F238E27FC236}">
                <a16:creationId xmlns:a16="http://schemas.microsoft.com/office/drawing/2014/main" id="{CC79C8CB-4941-AA4E-8D83-AE93DAD709C4}"/>
              </a:ext>
            </a:extLst>
          </p:cNvPr>
          <p:cNvSpPr/>
          <p:nvPr/>
        </p:nvSpPr>
        <p:spPr>
          <a:xfrm>
            <a:off x="1094000" y="4043445"/>
            <a:ext cx="5222963" cy="1021883"/>
          </a:xfrm>
          <a:prstGeom prst="rect">
            <a:avLst/>
          </a:prstGeom>
        </p:spPr>
        <p:txBody>
          <a:bodyPr wrap="square">
            <a:spAutoFit/>
          </a:bodyPr>
          <a:lstStyle/>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ユーザーの約</a:t>
            </a:r>
            <a:r>
              <a:rPr lang="en-US" altLang="ja-JP" sz="1400" dirty="0">
                <a:solidFill>
                  <a:schemeClr val="bg1"/>
                </a:solidFill>
                <a:latin typeface="Hiragino Sans W3" panose="020B0300000000000000" pitchFamily="34" charset="-128"/>
                <a:ea typeface="Hiragino Sans W3" panose="020B0300000000000000" pitchFamily="34" charset="-128"/>
              </a:rPr>
              <a:t>30</a:t>
            </a:r>
            <a:r>
              <a:rPr lang="ja-JP" altLang="en-US" sz="1400">
                <a:solidFill>
                  <a:schemeClr val="bg1"/>
                </a:solidFill>
                <a:latin typeface="Hiragino Sans W3" panose="020B0300000000000000" pitchFamily="34" charset="-128"/>
                <a:ea typeface="Hiragino Sans W3" panose="020B0300000000000000" pitchFamily="34" charset="-128"/>
              </a:rPr>
              <a:t>％がタクシーヘビーユーザー。</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繰り返し乗車する事で実現する広告への高い</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フリークエンシーが、広告想起度と理解度を高める。</a:t>
            </a:r>
            <a:endParaRPr lang="en-US" altLang="ja-JP" sz="1400" dirty="0">
              <a:solidFill>
                <a:schemeClr val="bg1"/>
              </a:solidFill>
              <a:latin typeface="Hiragino Sans W3" panose="020B0300000000000000" pitchFamily="34" charset="-128"/>
              <a:ea typeface="Hiragino Sans W3" panose="020B0300000000000000" pitchFamily="34" charset="-128"/>
            </a:endParaRPr>
          </a:p>
        </p:txBody>
      </p:sp>
      <p:grpSp>
        <p:nvGrpSpPr>
          <p:cNvPr id="23" name="グループ化 22">
            <a:extLst>
              <a:ext uri="{FF2B5EF4-FFF2-40B4-BE49-F238E27FC236}">
                <a16:creationId xmlns:a16="http://schemas.microsoft.com/office/drawing/2014/main" id="{AAA324A8-796F-E249-92D0-D83B509DF33C}"/>
              </a:ext>
            </a:extLst>
          </p:cNvPr>
          <p:cNvGrpSpPr/>
          <p:nvPr/>
        </p:nvGrpSpPr>
        <p:grpSpPr>
          <a:xfrm>
            <a:off x="7045669" y="1406484"/>
            <a:ext cx="4838906" cy="3917870"/>
            <a:chOff x="7045669" y="1452783"/>
            <a:chExt cx="5216554" cy="4223637"/>
          </a:xfrm>
        </p:grpSpPr>
        <p:pic>
          <p:nvPicPr>
            <p:cNvPr id="17" name="図 16">
              <a:extLst>
                <a:ext uri="{FF2B5EF4-FFF2-40B4-BE49-F238E27FC236}">
                  <a16:creationId xmlns:a16="http://schemas.microsoft.com/office/drawing/2014/main" id="{92B3C51E-871D-3E4F-9751-A0F021E58450}"/>
                </a:ext>
              </a:extLst>
            </p:cNvPr>
            <p:cNvPicPr>
              <a:picLocks noChangeAspect="1"/>
            </p:cNvPicPr>
            <p:nvPr/>
          </p:nvPicPr>
          <p:blipFill>
            <a:blip r:embed="rId6"/>
            <a:stretch>
              <a:fillRect/>
            </a:stretch>
          </p:blipFill>
          <p:spPr>
            <a:xfrm>
              <a:off x="7045669" y="1452783"/>
              <a:ext cx="2474087" cy="1198626"/>
            </a:xfrm>
            <a:prstGeom prst="rect">
              <a:avLst/>
            </a:prstGeom>
          </p:spPr>
        </p:pic>
        <p:pic>
          <p:nvPicPr>
            <p:cNvPr id="18" name="図 17">
              <a:extLst>
                <a:ext uri="{FF2B5EF4-FFF2-40B4-BE49-F238E27FC236}">
                  <a16:creationId xmlns:a16="http://schemas.microsoft.com/office/drawing/2014/main" id="{0359068E-77E0-C94A-ACDA-5F4E60065C29}"/>
                </a:ext>
              </a:extLst>
            </p:cNvPr>
            <p:cNvPicPr>
              <a:picLocks noChangeAspect="1"/>
            </p:cNvPicPr>
            <p:nvPr/>
          </p:nvPicPr>
          <p:blipFill>
            <a:blip r:embed="rId6"/>
            <a:stretch>
              <a:fillRect/>
            </a:stretch>
          </p:blipFill>
          <p:spPr>
            <a:xfrm>
              <a:off x="9788136" y="1452783"/>
              <a:ext cx="2474087" cy="1198626"/>
            </a:xfrm>
            <a:prstGeom prst="rect">
              <a:avLst/>
            </a:prstGeom>
          </p:spPr>
        </p:pic>
        <p:pic>
          <p:nvPicPr>
            <p:cNvPr id="19" name="図 18">
              <a:extLst>
                <a:ext uri="{FF2B5EF4-FFF2-40B4-BE49-F238E27FC236}">
                  <a16:creationId xmlns:a16="http://schemas.microsoft.com/office/drawing/2014/main" id="{86E48409-3AA7-D842-B414-7C5B9EC9224F}"/>
                </a:ext>
              </a:extLst>
            </p:cNvPr>
            <p:cNvPicPr>
              <a:picLocks noChangeAspect="1"/>
            </p:cNvPicPr>
            <p:nvPr/>
          </p:nvPicPr>
          <p:blipFill>
            <a:blip r:embed="rId6"/>
            <a:stretch>
              <a:fillRect/>
            </a:stretch>
          </p:blipFill>
          <p:spPr>
            <a:xfrm>
              <a:off x="7045669" y="2946902"/>
              <a:ext cx="2474087" cy="1198626"/>
            </a:xfrm>
            <a:prstGeom prst="rect">
              <a:avLst/>
            </a:prstGeom>
          </p:spPr>
        </p:pic>
        <p:pic>
          <p:nvPicPr>
            <p:cNvPr id="20" name="図 19">
              <a:extLst>
                <a:ext uri="{FF2B5EF4-FFF2-40B4-BE49-F238E27FC236}">
                  <a16:creationId xmlns:a16="http://schemas.microsoft.com/office/drawing/2014/main" id="{3ED5D5F8-8295-4F47-B5EA-7E1CF314F622}"/>
                </a:ext>
              </a:extLst>
            </p:cNvPr>
            <p:cNvPicPr>
              <a:picLocks noChangeAspect="1"/>
            </p:cNvPicPr>
            <p:nvPr/>
          </p:nvPicPr>
          <p:blipFill>
            <a:blip r:embed="rId6"/>
            <a:stretch>
              <a:fillRect/>
            </a:stretch>
          </p:blipFill>
          <p:spPr>
            <a:xfrm>
              <a:off x="9788136" y="2946902"/>
              <a:ext cx="2474087" cy="1198626"/>
            </a:xfrm>
            <a:prstGeom prst="rect">
              <a:avLst/>
            </a:prstGeom>
          </p:spPr>
        </p:pic>
        <p:pic>
          <p:nvPicPr>
            <p:cNvPr id="21" name="図 20">
              <a:extLst>
                <a:ext uri="{FF2B5EF4-FFF2-40B4-BE49-F238E27FC236}">
                  <a16:creationId xmlns:a16="http://schemas.microsoft.com/office/drawing/2014/main" id="{4461845B-44AA-A843-8AB2-D619C63CE030}"/>
                </a:ext>
              </a:extLst>
            </p:cNvPr>
            <p:cNvPicPr>
              <a:picLocks noChangeAspect="1"/>
            </p:cNvPicPr>
            <p:nvPr/>
          </p:nvPicPr>
          <p:blipFill>
            <a:blip r:embed="rId6"/>
            <a:stretch>
              <a:fillRect/>
            </a:stretch>
          </p:blipFill>
          <p:spPr>
            <a:xfrm>
              <a:off x="7045669" y="4477794"/>
              <a:ext cx="2474087" cy="1198626"/>
            </a:xfrm>
            <a:prstGeom prst="rect">
              <a:avLst/>
            </a:prstGeom>
          </p:spPr>
        </p:pic>
        <p:pic>
          <p:nvPicPr>
            <p:cNvPr id="22" name="図 21">
              <a:extLst>
                <a:ext uri="{FF2B5EF4-FFF2-40B4-BE49-F238E27FC236}">
                  <a16:creationId xmlns:a16="http://schemas.microsoft.com/office/drawing/2014/main" id="{D9CF4CAB-41F8-5D48-ACA4-075D0EFAA9B7}"/>
                </a:ext>
              </a:extLst>
            </p:cNvPr>
            <p:cNvPicPr>
              <a:picLocks noChangeAspect="1"/>
            </p:cNvPicPr>
            <p:nvPr/>
          </p:nvPicPr>
          <p:blipFill>
            <a:blip r:embed="rId6"/>
            <a:stretch>
              <a:fillRect/>
            </a:stretch>
          </p:blipFill>
          <p:spPr>
            <a:xfrm>
              <a:off x="9788136" y="4477794"/>
              <a:ext cx="2474087" cy="1198626"/>
            </a:xfrm>
            <a:prstGeom prst="rect">
              <a:avLst/>
            </a:prstGeom>
          </p:spPr>
        </p:pic>
      </p:grpSp>
      <p:sp>
        <p:nvSpPr>
          <p:cNvPr id="24" name="テキスト ボックス 23">
            <a:extLst>
              <a:ext uri="{FF2B5EF4-FFF2-40B4-BE49-F238E27FC236}">
                <a16:creationId xmlns:a16="http://schemas.microsoft.com/office/drawing/2014/main" id="{9124F32D-082A-844D-AF9E-512EBE1E2536}"/>
              </a:ext>
            </a:extLst>
          </p:cNvPr>
          <p:cNvSpPr txBox="1"/>
          <p:nvPr/>
        </p:nvSpPr>
        <p:spPr>
          <a:xfrm>
            <a:off x="9638230" y="1440633"/>
            <a:ext cx="2259161" cy="461665"/>
          </a:xfrm>
          <a:prstGeom prst="rect">
            <a:avLst/>
          </a:prstGeom>
          <a:noFill/>
          <a:effectLst/>
        </p:spPr>
        <p:txBody>
          <a:bodyPr wrap="square" rtlCol="0">
            <a:spAutoFit/>
          </a:bodyPr>
          <a:lstStyle/>
          <a:p>
            <a:r>
              <a:rPr kumimoji="1" lang="ja-JP" altLang="en-US" sz="1200">
                <a:solidFill>
                  <a:srgbClr val="1B2024"/>
                </a:solidFill>
                <a:latin typeface="Hiragino Sans W3" panose="020B0300000000000000" pitchFamily="34" charset="-128"/>
                <a:ea typeface="Hiragino Sans W3" panose="020B0300000000000000" pitchFamily="34" charset="-128"/>
              </a:rPr>
              <a:t>月間</a:t>
            </a:r>
            <a:endParaRPr kumimoji="1" lang="en-US" altLang="ja-JP" sz="1200" dirty="0">
              <a:solidFill>
                <a:srgbClr val="1B2024"/>
              </a:solidFill>
              <a:latin typeface="Hiragino Sans W3" panose="020B0300000000000000" pitchFamily="34" charset="-128"/>
              <a:ea typeface="Hiragino Sans W3" panose="020B0300000000000000" pitchFamily="34" charset="-128"/>
            </a:endParaRPr>
          </a:p>
          <a:p>
            <a:r>
              <a:rPr kumimoji="1" lang="ja-JP" altLang="en-US" sz="1200">
                <a:solidFill>
                  <a:srgbClr val="1B2024"/>
                </a:solidFill>
                <a:latin typeface="Hiragino Sans W3" panose="020B0300000000000000" pitchFamily="34" charset="-128"/>
                <a:ea typeface="Hiragino Sans W3" panose="020B0300000000000000" pitchFamily="34" charset="-128"/>
              </a:rPr>
              <a:t>リーチ人数</a:t>
            </a:r>
          </a:p>
        </p:txBody>
      </p:sp>
      <p:sp>
        <p:nvSpPr>
          <p:cNvPr id="25" name="テキスト ボックス 24">
            <a:extLst>
              <a:ext uri="{FF2B5EF4-FFF2-40B4-BE49-F238E27FC236}">
                <a16:creationId xmlns:a16="http://schemas.microsoft.com/office/drawing/2014/main" id="{5E44BDF6-25C5-5043-9C69-32A23C9CBD95}"/>
              </a:ext>
            </a:extLst>
          </p:cNvPr>
          <p:cNvSpPr txBox="1"/>
          <p:nvPr/>
        </p:nvSpPr>
        <p:spPr>
          <a:xfrm>
            <a:off x="9638230" y="2830710"/>
            <a:ext cx="2300464" cy="461665"/>
          </a:xfrm>
          <a:prstGeom prst="rect">
            <a:avLst/>
          </a:prstGeom>
          <a:noFill/>
          <a:effectLst/>
        </p:spPr>
        <p:txBody>
          <a:bodyPr wrap="square" rtlCol="0">
            <a:spAutoFit/>
          </a:bodyPr>
          <a:lstStyle/>
          <a:p>
            <a:r>
              <a:rPr kumimoji="1" lang="ja-JP" altLang="en-US" sz="1200">
                <a:solidFill>
                  <a:srgbClr val="1B2024"/>
                </a:solidFill>
                <a:latin typeface="Hiragino Sans W3" panose="020B0300000000000000" pitchFamily="34" charset="-128"/>
                <a:ea typeface="Hiragino Sans W3" panose="020B0300000000000000" pitchFamily="34" charset="-128"/>
              </a:rPr>
              <a:t>都内タクシー利用者</a:t>
            </a:r>
            <a:endParaRPr kumimoji="1" lang="en-US" altLang="ja-JP" sz="1200" dirty="0">
              <a:solidFill>
                <a:srgbClr val="1B2024"/>
              </a:solidFill>
              <a:latin typeface="Hiragino Sans W3" panose="020B0300000000000000" pitchFamily="34" charset="-128"/>
              <a:ea typeface="Hiragino Sans W3" panose="020B0300000000000000" pitchFamily="34" charset="-128"/>
            </a:endParaRPr>
          </a:p>
          <a:p>
            <a:r>
              <a:rPr kumimoji="1" lang="ja-JP" altLang="en-US" sz="1200">
                <a:solidFill>
                  <a:srgbClr val="1B2024"/>
                </a:solidFill>
                <a:latin typeface="Hiragino Sans W3" panose="020B0300000000000000" pitchFamily="34" charset="-128"/>
                <a:ea typeface="Hiragino Sans W3" panose="020B0300000000000000" pitchFamily="34" charset="-128"/>
              </a:rPr>
              <a:t>カバー率</a:t>
            </a:r>
            <a:r>
              <a:rPr lang="en-US" altLang="ja-JP" sz="800" dirty="0">
                <a:solidFill>
                  <a:srgbClr val="1B2024"/>
                </a:solidFill>
                <a:latin typeface="Hiragino Sans W3" panose="020B0300000000000000" pitchFamily="34" charset="-128"/>
                <a:ea typeface="Hiragino Sans W3" panose="020B0300000000000000" pitchFamily="34" charset="-128"/>
              </a:rPr>
              <a:t>※2</a:t>
            </a:r>
            <a:endParaRPr lang="ja-JP" altLang="en-US" sz="800">
              <a:solidFill>
                <a:srgbClr val="1B2024"/>
              </a:solidFill>
              <a:latin typeface="Hiragino Sans W3" panose="020B0300000000000000" pitchFamily="34" charset="-128"/>
              <a:ea typeface="Hiragino Sans W3" panose="020B0300000000000000" pitchFamily="34" charset="-128"/>
            </a:endParaRPr>
          </a:p>
        </p:txBody>
      </p:sp>
      <p:sp>
        <p:nvSpPr>
          <p:cNvPr id="26" name="テキスト ボックス 25">
            <a:extLst>
              <a:ext uri="{FF2B5EF4-FFF2-40B4-BE49-F238E27FC236}">
                <a16:creationId xmlns:a16="http://schemas.microsoft.com/office/drawing/2014/main" id="{00CECF46-1F0B-DE47-936B-4259D318C26F}"/>
              </a:ext>
            </a:extLst>
          </p:cNvPr>
          <p:cNvSpPr txBox="1"/>
          <p:nvPr/>
        </p:nvSpPr>
        <p:spPr>
          <a:xfrm>
            <a:off x="7068819" y="2810581"/>
            <a:ext cx="2353674" cy="461665"/>
          </a:xfrm>
          <a:prstGeom prst="rect">
            <a:avLst/>
          </a:prstGeom>
          <a:noFill/>
          <a:effectLst/>
        </p:spPr>
        <p:txBody>
          <a:bodyPr wrap="square" rtlCol="0">
            <a:spAutoFit/>
          </a:bodyPr>
          <a:lstStyle/>
          <a:p>
            <a:r>
              <a:rPr lang="ja-JP" altLang="en-US" sz="1200">
                <a:solidFill>
                  <a:srgbClr val="1B2024"/>
                </a:solidFill>
                <a:latin typeface="Hiragino Sans W3" panose="020B0300000000000000" pitchFamily="34" charset="-128"/>
                <a:ea typeface="Hiragino Sans W3" panose="020B0300000000000000" pitchFamily="34" charset="-128"/>
              </a:rPr>
              <a:t>タクシー利用者</a:t>
            </a:r>
            <a:endParaRPr lang="en-US" altLang="ja-JP" sz="1200" dirty="0">
              <a:solidFill>
                <a:srgbClr val="1B2024"/>
              </a:solidFill>
              <a:latin typeface="Hiragino Sans W3" panose="020B0300000000000000" pitchFamily="34" charset="-128"/>
              <a:ea typeface="Hiragino Sans W3" panose="020B0300000000000000" pitchFamily="34" charset="-128"/>
            </a:endParaRPr>
          </a:p>
          <a:p>
            <a:r>
              <a:rPr lang="ja-JP" altLang="en-US" sz="1200">
                <a:solidFill>
                  <a:srgbClr val="1B2024"/>
                </a:solidFill>
                <a:latin typeface="Hiragino Sans W3" panose="020B0300000000000000" pitchFamily="34" charset="-128"/>
                <a:ea typeface="Hiragino Sans W3" panose="020B0300000000000000" pitchFamily="34" charset="-128"/>
              </a:rPr>
              <a:t>乗車平均時間</a:t>
            </a:r>
          </a:p>
        </p:txBody>
      </p:sp>
      <p:sp>
        <p:nvSpPr>
          <p:cNvPr id="27" name="テキスト ボックス 26">
            <a:extLst>
              <a:ext uri="{FF2B5EF4-FFF2-40B4-BE49-F238E27FC236}">
                <a16:creationId xmlns:a16="http://schemas.microsoft.com/office/drawing/2014/main" id="{9601664C-A663-E34F-B9B7-EAC9E2EEDE16}"/>
              </a:ext>
            </a:extLst>
          </p:cNvPr>
          <p:cNvSpPr txBox="1"/>
          <p:nvPr/>
        </p:nvSpPr>
        <p:spPr>
          <a:xfrm>
            <a:off x="7068819" y="4272215"/>
            <a:ext cx="2536472" cy="415498"/>
          </a:xfrm>
          <a:prstGeom prst="rect">
            <a:avLst/>
          </a:prstGeom>
          <a:noFill/>
          <a:effectLst/>
        </p:spPr>
        <p:txBody>
          <a:bodyPr wrap="square" rtlCol="0">
            <a:spAutoFit/>
          </a:bodyPr>
          <a:lstStyle/>
          <a:p>
            <a:r>
              <a:rPr lang="ja-JP" altLang="en-US" sz="1200">
                <a:solidFill>
                  <a:srgbClr val="1B2024"/>
                </a:solidFill>
                <a:latin typeface="Hiragino Sans W3" panose="020B0300000000000000" pitchFamily="34" charset="-128"/>
                <a:ea typeface="Hiragino Sans W3" panose="020B0300000000000000" pitchFamily="34" charset="-128"/>
              </a:rPr>
              <a:t>ビジネス層利用率</a:t>
            </a:r>
            <a:endParaRPr lang="en-US" altLang="ja-JP" sz="1200" dirty="0">
              <a:solidFill>
                <a:srgbClr val="1B2024"/>
              </a:solidFill>
              <a:latin typeface="Hiragino Sans W3" panose="020B0300000000000000" pitchFamily="34" charset="-128"/>
              <a:ea typeface="Hiragino Sans W3" panose="020B0300000000000000" pitchFamily="34" charset="-128"/>
            </a:endParaRPr>
          </a:p>
          <a:p>
            <a:r>
              <a:rPr kumimoji="1" lang="ja-JP" altLang="en-US" sz="800">
                <a:solidFill>
                  <a:srgbClr val="1B2024"/>
                </a:solidFill>
                <a:latin typeface="Hiragino Sans W3" panose="020B0300000000000000" pitchFamily="34" charset="-128"/>
                <a:ea typeface="Hiragino Sans W3" panose="020B0300000000000000" pitchFamily="34" charset="-128"/>
              </a:rPr>
              <a:t>（会社員・公務員・自営業・経営者）</a:t>
            </a:r>
          </a:p>
        </p:txBody>
      </p:sp>
      <p:sp>
        <p:nvSpPr>
          <p:cNvPr id="28" name="テキスト ボックス 27">
            <a:extLst>
              <a:ext uri="{FF2B5EF4-FFF2-40B4-BE49-F238E27FC236}">
                <a16:creationId xmlns:a16="http://schemas.microsoft.com/office/drawing/2014/main" id="{CAD82CD7-78B5-2B43-B4F7-5340C06603F3}"/>
              </a:ext>
            </a:extLst>
          </p:cNvPr>
          <p:cNvSpPr txBox="1"/>
          <p:nvPr/>
        </p:nvSpPr>
        <p:spPr>
          <a:xfrm>
            <a:off x="9638230" y="4226842"/>
            <a:ext cx="2446087" cy="461665"/>
          </a:xfrm>
          <a:prstGeom prst="rect">
            <a:avLst/>
          </a:prstGeom>
          <a:noFill/>
          <a:effectLst/>
        </p:spPr>
        <p:txBody>
          <a:bodyPr wrap="square" rtlCol="0">
            <a:spAutoFit/>
          </a:bodyPr>
          <a:lstStyle/>
          <a:p>
            <a:r>
              <a:rPr kumimoji="1" lang="ja-JP" altLang="en-US" sz="1200">
                <a:solidFill>
                  <a:srgbClr val="1B2024"/>
                </a:solidFill>
                <a:latin typeface="Hiragino Sans W3" panose="020B0300000000000000" pitchFamily="34" charset="-128"/>
                <a:ea typeface="Hiragino Sans W3" panose="020B0300000000000000" pitchFamily="34" charset="-128"/>
              </a:rPr>
              <a:t>タクシー利用頻度</a:t>
            </a:r>
            <a:endParaRPr kumimoji="1" lang="en-US" altLang="ja-JP" sz="1200" dirty="0">
              <a:solidFill>
                <a:srgbClr val="1B2024"/>
              </a:solidFill>
              <a:latin typeface="Hiragino Sans W3" panose="020B0300000000000000" pitchFamily="34" charset="-128"/>
              <a:ea typeface="Hiragino Sans W3" panose="020B0300000000000000" pitchFamily="34" charset="-128"/>
            </a:endParaRPr>
          </a:p>
          <a:p>
            <a:r>
              <a:rPr lang="ja-JP" altLang="en-US" sz="1200">
                <a:solidFill>
                  <a:srgbClr val="1B2024"/>
                </a:solidFill>
                <a:latin typeface="Hiragino Sans W3" panose="020B0300000000000000" pitchFamily="34" charset="-128"/>
                <a:ea typeface="Hiragino Sans W3" panose="020B0300000000000000" pitchFamily="34" charset="-128"/>
              </a:rPr>
              <a:t>月間平均</a:t>
            </a:r>
            <a:r>
              <a:rPr lang="en-US" altLang="ja-JP" sz="1200" dirty="0">
                <a:solidFill>
                  <a:srgbClr val="1B2024"/>
                </a:solidFill>
                <a:latin typeface="Hiragino Sans W3" panose="020B0300000000000000" pitchFamily="34" charset="-128"/>
                <a:ea typeface="Hiragino Sans W3" panose="020B0300000000000000" pitchFamily="34" charset="-128"/>
              </a:rPr>
              <a:t>11</a:t>
            </a:r>
            <a:r>
              <a:rPr lang="ja-JP" altLang="en-US" sz="1200">
                <a:solidFill>
                  <a:srgbClr val="1B2024"/>
                </a:solidFill>
                <a:latin typeface="Hiragino Sans W3" panose="020B0300000000000000" pitchFamily="34" charset="-128"/>
                <a:ea typeface="Hiragino Sans W3" panose="020B0300000000000000" pitchFamily="34" charset="-128"/>
              </a:rPr>
              <a:t>回以上</a:t>
            </a:r>
            <a:endParaRPr kumimoji="1" lang="en-US" altLang="ja-JP" sz="1200" dirty="0">
              <a:solidFill>
                <a:srgbClr val="1B2024"/>
              </a:solidFill>
              <a:latin typeface="Hiragino Sans W3" panose="020B0300000000000000" pitchFamily="34" charset="-128"/>
              <a:ea typeface="Hiragino Sans W3" panose="020B0300000000000000" pitchFamily="34" charset="-128"/>
            </a:endParaRPr>
          </a:p>
        </p:txBody>
      </p:sp>
      <p:sp>
        <p:nvSpPr>
          <p:cNvPr id="29" name="テキスト ボックス 28">
            <a:extLst>
              <a:ext uri="{FF2B5EF4-FFF2-40B4-BE49-F238E27FC236}">
                <a16:creationId xmlns:a16="http://schemas.microsoft.com/office/drawing/2014/main" id="{CE6F8676-9F50-5A4B-9319-FA82D9BAD761}"/>
              </a:ext>
            </a:extLst>
          </p:cNvPr>
          <p:cNvSpPr txBox="1"/>
          <p:nvPr/>
        </p:nvSpPr>
        <p:spPr>
          <a:xfrm>
            <a:off x="7068819" y="1432278"/>
            <a:ext cx="1808963" cy="461665"/>
          </a:xfrm>
          <a:prstGeom prst="rect">
            <a:avLst/>
          </a:prstGeom>
          <a:noFill/>
          <a:effectLst/>
        </p:spPr>
        <p:txBody>
          <a:bodyPr wrap="square" rtlCol="0">
            <a:spAutoFit/>
          </a:bodyPr>
          <a:lstStyle/>
          <a:p>
            <a:r>
              <a:rPr lang="ja-JP" altLang="en-US" sz="1200">
                <a:solidFill>
                  <a:srgbClr val="1B2024"/>
                </a:solidFill>
                <a:latin typeface="Hiragino Sans W3" panose="020B0300000000000000" pitchFamily="34" charset="-128"/>
                <a:ea typeface="Hiragino Sans W3" panose="020B0300000000000000" pitchFamily="34" charset="-128"/>
              </a:rPr>
              <a:t>東京都内</a:t>
            </a:r>
            <a:endParaRPr lang="en-US" altLang="ja-JP" sz="1200" dirty="0">
              <a:solidFill>
                <a:srgbClr val="1B2024"/>
              </a:solidFill>
              <a:latin typeface="Hiragino Sans W3" panose="020B0300000000000000" pitchFamily="34" charset="-128"/>
              <a:ea typeface="Hiragino Sans W3" panose="020B0300000000000000" pitchFamily="34" charset="-128"/>
            </a:endParaRPr>
          </a:p>
          <a:p>
            <a:r>
              <a:rPr lang="ja-JP" altLang="en-US" sz="1200">
                <a:solidFill>
                  <a:srgbClr val="1B2024"/>
                </a:solidFill>
                <a:latin typeface="Hiragino Sans W3" panose="020B0300000000000000" pitchFamily="34" charset="-128"/>
                <a:ea typeface="Hiragino Sans W3" panose="020B0300000000000000" pitchFamily="34" charset="-128"/>
              </a:rPr>
              <a:t>サイネージ設置台数</a:t>
            </a:r>
            <a:r>
              <a:rPr lang="en-US" altLang="ja-JP" sz="800" dirty="0">
                <a:solidFill>
                  <a:srgbClr val="1B2024"/>
                </a:solidFill>
                <a:latin typeface="Hiragino Sans W3" panose="020B0300000000000000" pitchFamily="34" charset="-128"/>
                <a:ea typeface="Hiragino Sans W3" panose="020B0300000000000000" pitchFamily="34" charset="-128"/>
              </a:rPr>
              <a:t>※1</a:t>
            </a:r>
            <a:endParaRPr lang="ja-JP" altLang="en-US" sz="1100">
              <a:solidFill>
                <a:srgbClr val="1B2024"/>
              </a:solidFill>
              <a:latin typeface="Hiragino Sans W3" panose="020B0300000000000000" pitchFamily="34" charset="-128"/>
              <a:ea typeface="Hiragino Sans W3" panose="020B0300000000000000" pitchFamily="34" charset="-128"/>
            </a:endParaRPr>
          </a:p>
        </p:txBody>
      </p:sp>
      <p:sp>
        <p:nvSpPr>
          <p:cNvPr id="30" name="正方形/長方形 29">
            <a:extLst>
              <a:ext uri="{FF2B5EF4-FFF2-40B4-BE49-F238E27FC236}">
                <a16:creationId xmlns:a16="http://schemas.microsoft.com/office/drawing/2014/main" id="{7A7BB78D-A851-4641-88AD-FB86BB80C73F}"/>
              </a:ext>
            </a:extLst>
          </p:cNvPr>
          <p:cNvSpPr/>
          <p:nvPr/>
        </p:nvSpPr>
        <p:spPr>
          <a:xfrm>
            <a:off x="7057389" y="1983813"/>
            <a:ext cx="1811714" cy="523220"/>
          </a:xfrm>
          <a:prstGeom prst="rect">
            <a:avLst/>
          </a:prstGeom>
        </p:spPr>
        <p:txBody>
          <a:bodyPr wrap="none">
            <a:spAutoFit/>
          </a:bodyPr>
          <a:lstStyle/>
          <a:p>
            <a:r>
              <a:rPr lang="en-US" altLang="ja-JP" sz="2800" b="1" dirty="0">
                <a:solidFill>
                  <a:srgbClr val="1B2024"/>
                </a:solidFill>
                <a:latin typeface="Hiragino Sans W6" panose="020B0400000000000000" pitchFamily="34" charset="-128"/>
                <a:ea typeface="Hiragino Sans W6" panose="020B0400000000000000" pitchFamily="34" charset="-128"/>
              </a:rPr>
              <a:t>11,000</a:t>
            </a:r>
            <a:r>
              <a:rPr lang="ja-JP" altLang="en-US" sz="2000" b="1">
                <a:solidFill>
                  <a:srgbClr val="1B2024"/>
                </a:solidFill>
                <a:latin typeface="Hiragino Sans W6" panose="020B0400000000000000" pitchFamily="34" charset="-128"/>
                <a:ea typeface="Hiragino Sans W6" panose="020B0400000000000000" pitchFamily="34" charset="-128"/>
              </a:rPr>
              <a:t>台</a:t>
            </a:r>
            <a:endParaRPr lang="en-US" altLang="ja-JP" sz="2800" b="1" dirty="0">
              <a:solidFill>
                <a:srgbClr val="1B2024"/>
              </a:solidFill>
              <a:latin typeface="Hiragino Sans W6" panose="020B0400000000000000" pitchFamily="34" charset="-128"/>
              <a:ea typeface="Hiragino Sans W6" panose="020B0400000000000000" pitchFamily="34" charset="-128"/>
            </a:endParaRPr>
          </a:p>
        </p:txBody>
      </p:sp>
      <p:sp>
        <p:nvSpPr>
          <p:cNvPr id="31" name="正方形/長方形 30">
            <a:extLst>
              <a:ext uri="{FF2B5EF4-FFF2-40B4-BE49-F238E27FC236}">
                <a16:creationId xmlns:a16="http://schemas.microsoft.com/office/drawing/2014/main" id="{738DDE94-7682-CF44-9D78-870CDF796C07}"/>
              </a:ext>
            </a:extLst>
          </p:cNvPr>
          <p:cNvSpPr/>
          <p:nvPr/>
        </p:nvSpPr>
        <p:spPr>
          <a:xfrm>
            <a:off x="9638230" y="1983813"/>
            <a:ext cx="1462260" cy="523220"/>
          </a:xfrm>
          <a:prstGeom prst="rect">
            <a:avLst/>
          </a:prstGeom>
        </p:spPr>
        <p:txBody>
          <a:bodyPr wrap="none">
            <a:spAutoFit/>
          </a:bodyPr>
          <a:lstStyle/>
          <a:p>
            <a:r>
              <a:rPr lang="en-US" altLang="ja-JP" sz="2800" b="1" dirty="0">
                <a:solidFill>
                  <a:srgbClr val="1B2024"/>
                </a:solidFill>
                <a:latin typeface="Hiragino Sans W6" panose="020B0400000000000000" pitchFamily="34" charset="-128"/>
                <a:ea typeface="Hiragino Sans W6" panose="020B0400000000000000" pitchFamily="34" charset="-128"/>
              </a:rPr>
              <a:t>750</a:t>
            </a:r>
            <a:r>
              <a:rPr lang="ja-JP" altLang="en-US" sz="2000" b="1">
                <a:solidFill>
                  <a:srgbClr val="1B2024"/>
                </a:solidFill>
                <a:latin typeface="Hiragino Sans W6" panose="020B0400000000000000" pitchFamily="34" charset="-128"/>
                <a:ea typeface="Hiragino Sans W6" panose="020B0400000000000000" pitchFamily="34" charset="-128"/>
              </a:rPr>
              <a:t>万人</a:t>
            </a:r>
            <a:endParaRPr lang="ja-JP" altLang="en-US" sz="2800" b="1">
              <a:solidFill>
                <a:srgbClr val="1B2024"/>
              </a:solidFill>
              <a:latin typeface="Hiragino Sans W6" panose="020B0400000000000000" pitchFamily="34" charset="-128"/>
              <a:ea typeface="Hiragino Sans W6" panose="020B0400000000000000" pitchFamily="34" charset="-128"/>
            </a:endParaRPr>
          </a:p>
        </p:txBody>
      </p:sp>
      <p:sp>
        <p:nvSpPr>
          <p:cNvPr id="32" name="正方形/長方形 31">
            <a:extLst>
              <a:ext uri="{FF2B5EF4-FFF2-40B4-BE49-F238E27FC236}">
                <a16:creationId xmlns:a16="http://schemas.microsoft.com/office/drawing/2014/main" id="{3C9A3F7C-4660-5F45-BF72-7858C019B142}"/>
              </a:ext>
            </a:extLst>
          </p:cNvPr>
          <p:cNvSpPr/>
          <p:nvPr/>
        </p:nvSpPr>
        <p:spPr>
          <a:xfrm>
            <a:off x="9683950" y="3351607"/>
            <a:ext cx="1191352" cy="523220"/>
          </a:xfrm>
          <a:prstGeom prst="rect">
            <a:avLst/>
          </a:prstGeom>
          <a:effectLst/>
        </p:spPr>
        <p:txBody>
          <a:bodyPr wrap="none">
            <a:spAutoFit/>
          </a:bodyPr>
          <a:lstStyle/>
          <a:p>
            <a:r>
              <a:rPr lang="ja-JP" altLang="en-US" sz="2000" b="1">
                <a:solidFill>
                  <a:srgbClr val="1B2024"/>
                </a:solidFill>
                <a:latin typeface="Hiragino Sans W6" panose="020B0400000000000000" pitchFamily="34" charset="-128"/>
                <a:ea typeface="Hiragino Sans W6" panose="020B0400000000000000" pitchFamily="34" charset="-128"/>
              </a:rPr>
              <a:t>約</a:t>
            </a:r>
            <a:r>
              <a:rPr lang="en-US" altLang="ja-JP" sz="2800" b="1" dirty="0">
                <a:solidFill>
                  <a:srgbClr val="1B2024"/>
                </a:solidFill>
                <a:latin typeface="Hiragino Sans W6" panose="020B0400000000000000" pitchFamily="34" charset="-128"/>
                <a:ea typeface="Hiragino Sans W6" panose="020B0400000000000000" pitchFamily="34" charset="-128"/>
              </a:rPr>
              <a:t>40</a:t>
            </a:r>
            <a:r>
              <a:rPr lang="en-US" altLang="ja-JP" sz="2000" b="1" dirty="0">
                <a:solidFill>
                  <a:srgbClr val="1B2024"/>
                </a:solidFill>
                <a:latin typeface="Hiragino Sans W6" panose="020B0400000000000000" pitchFamily="34" charset="-128"/>
                <a:ea typeface="Hiragino Sans W6" panose="020B0400000000000000" pitchFamily="34" charset="-128"/>
              </a:rPr>
              <a:t>%</a:t>
            </a:r>
            <a:endParaRPr lang="ja-JP" altLang="en-US" sz="2800" b="1">
              <a:solidFill>
                <a:srgbClr val="1B2024"/>
              </a:solidFill>
              <a:latin typeface="Hiragino Sans W6" panose="020B0400000000000000" pitchFamily="34" charset="-128"/>
              <a:ea typeface="Hiragino Sans W6" panose="020B0400000000000000" pitchFamily="34" charset="-128"/>
            </a:endParaRPr>
          </a:p>
        </p:txBody>
      </p:sp>
      <p:sp>
        <p:nvSpPr>
          <p:cNvPr id="33" name="正方形/長方形 32">
            <a:extLst>
              <a:ext uri="{FF2B5EF4-FFF2-40B4-BE49-F238E27FC236}">
                <a16:creationId xmlns:a16="http://schemas.microsoft.com/office/drawing/2014/main" id="{A8E9E080-FD7D-8C42-82D8-139A8EF8DEF4}"/>
              </a:ext>
            </a:extLst>
          </p:cNvPr>
          <p:cNvSpPr/>
          <p:nvPr/>
        </p:nvSpPr>
        <p:spPr>
          <a:xfrm>
            <a:off x="7137399" y="3362201"/>
            <a:ext cx="1207382" cy="523220"/>
          </a:xfrm>
          <a:prstGeom prst="rect">
            <a:avLst/>
          </a:prstGeom>
        </p:spPr>
        <p:txBody>
          <a:bodyPr wrap="none">
            <a:spAutoFit/>
          </a:bodyPr>
          <a:lstStyle/>
          <a:p>
            <a:r>
              <a:rPr lang="ja-JP" altLang="en-US" sz="2000" b="1">
                <a:solidFill>
                  <a:srgbClr val="1B2024"/>
                </a:solidFill>
                <a:latin typeface="Hiragino Sans W6" panose="020B0400000000000000" pitchFamily="34" charset="-128"/>
                <a:ea typeface="Hiragino Sans W6" panose="020B0400000000000000" pitchFamily="34" charset="-128"/>
              </a:rPr>
              <a:t>約</a:t>
            </a:r>
            <a:r>
              <a:rPr lang="en-US" altLang="ja-JP" sz="2800" b="1" dirty="0">
                <a:solidFill>
                  <a:srgbClr val="1B2024"/>
                </a:solidFill>
                <a:latin typeface="Hiragino Sans W6" panose="020B0400000000000000" pitchFamily="34" charset="-128"/>
                <a:ea typeface="Hiragino Sans W6" panose="020B0400000000000000" pitchFamily="34" charset="-128"/>
              </a:rPr>
              <a:t>18</a:t>
            </a:r>
            <a:r>
              <a:rPr lang="ja-JP" altLang="en-US" sz="2000" b="1">
                <a:solidFill>
                  <a:srgbClr val="1B2024"/>
                </a:solidFill>
                <a:latin typeface="Hiragino Sans W6" panose="020B0400000000000000" pitchFamily="34" charset="-128"/>
                <a:ea typeface="Hiragino Sans W6" panose="020B0400000000000000" pitchFamily="34" charset="-128"/>
              </a:rPr>
              <a:t>分</a:t>
            </a:r>
            <a:endParaRPr lang="ja-JP" altLang="en-US" sz="2800" b="1">
              <a:solidFill>
                <a:srgbClr val="1B2024"/>
              </a:solidFill>
              <a:latin typeface="Hiragino Sans W6" panose="020B0400000000000000" pitchFamily="34" charset="-128"/>
              <a:ea typeface="Hiragino Sans W6" panose="020B0400000000000000" pitchFamily="34" charset="-128"/>
            </a:endParaRPr>
          </a:p>
        </p:txBody>
      </p:sp>
      <p:sp>
        <p:nvSpPr>
          <p:cNvPr id="34" name="正方形/長方形 33">
            <a:extLst>
              <a:ext uri="{FF2B5EF4-FFF2-40B4-BE49-F238E27FC236}">
                <a16:creationId xmlns:a16="http://schemas.microsoft.com/office/drawing/2014/main" id="{1FE8A58D-1B67-4C4E-8093-093ED5BDD8B0}"/>
              </a:ext>
            </a:extLst>
          </p:cNvPr>
          <p:cNvSpPr/>
          <p:nvPr/>
        </p:nvSpPr>
        <p:spPr>
          <a:xfrm>
            <a:off x="7125969" y="4762956"/>
            <a:ext cx="1447832" cy="523220"/>
          </a:xfrm>
          <a:prstGeom prst="rect">
            <a:avLst/>
          </a:prstGeom>
          <a:effectLst/>
        </p:spPr>
        <p:txBody>
          <a:bodyPr wrap="none">
            <a:spAutoFit/>
          </a:bodyPr>
          <a:lstStyle/>
          <a:p>
            <a:r>
              <a:rPr lang="en-US" altLang="ja-JP" sz="2800" b="1" dirty="0">
                <a:solidFill>
                  <a:srgbClr val="1B2024"/>
                </a:solidFill>
                <a:latin typeface="Hiragino Sans W6" panose="020B0400000000000000" pitchFamily="34" charset="-128"/>
                <a:ea typeface="Hiragino Sans W6" panose="020B0400000000000000" pitchFamily="34" charset="-128"/>
              </a:rPr>
              <a:t>80</a:t>
            </a:r>
            <a:r>
              <a:rPr lang="en-US" altLang="ja-JP" sz="2000" b="1" dirty="0">
                <a:solidFill>
                  <a:srgbClr val="1B2024"/>
                </a:solidFill>
                <a:latin typeface="Hiragino Sans W6" panose="020B0400000000000000" pitchFamily="34" charset="-128"/>
                <a:ea typeface="Hiragino Sans W6" panose="020B0400000000000000" pitchFamily="34" charset="-128"/>
              </a:rPr>
              <a:t>%</a:t>
            </a:r>
            <a:r>
              <a:rPr lang="ja-JP" altLang="en-US" sz="2000" b="1">
                <a:solidFill>
                  <a:srgbClr val="1B2024"/>
                </a:solidFill>
                <a:latin typeface="Hiragino Sans W6" panose="020B0400000000000000" pitchFamily="34" charset="-128"/>
                <a:ea typeface="Hiragino Sans W6" panose="020B0400000000000000" pitchFamily="34" charset="-128"/>
              </a:rPr>
              <a:t>以上</a:t>
            </a:r>
            <a:endParaRPr lang="ja-JP" altLang="en-US" sz="2800" b="1">
              <a:solidFill>
                <a:srgbClr val="1B2024"/>
              </a:solidFill>
              <a:latin typeface="Hiragino Sans W6" panose="020B0400000000000000" pitchFamily="34" charset="-128"/>
              <a:ea typeface="Hiragino Sans W6" panose="020B0400000000000000" pitchFamily="34" charset="-128"/>
            </a:endParaRPr>
          </a:p>
        </p:txBody>
      </p:sp>
      <p:sp>
        <p:nvSpPr>
          <p:cNvPr id="35" name="正方形/長方形 34">
            <a:extLst>
              <a:ext uri="{FF2B5EF4-FFF2-40B4-BE49-F238E27FC236}">
                <a16:creationId xmlns:a16="http://schemas.microsoft.com/office/drawing/2014/main" id="{395F5E87-516E-474F-AB7A-5731BE5796B6}"/>
              </a:ext>
            </a:extLst>
          </p:cNvPr>
          <p:cNvSpPr/>
          <p:nvPr/>
        </p:nvSpPr>
        <p:spPr>
          <a:xfrm>
            <a:off x="9672520" y="4753824"/>
            <a:ext cx="1191352" cy="523220"/>
          </a:xfrm>
          <a:prstGeom prst="rect">
            <a:avLst/>
          </a:prstGeom>
          <a:effectLst/>
        </p:spPr>
        <p:txBody>
          <a:bodyPr wrap="none">
            <a:spAutoFit/>
          </a:bodyPr>
          <a:lstStyle/>
          <a:p>
            <a:r>
              <a:rPr lang="ja-JP" altLang="en-US" sz="2000" b="1">
                <a:solidFill>
                  <a:srgbClr val="1B2024"/>
                </a:solidFill>
                <a:latin typeface="Hiragino Sans W6" panose="020B0400000000000000" pitchFamily="34" charset="-128"/>
                <a:ea typeface="Hiragino Sans W6" panose="020B0400000000000000" pitchFamily="34" charset="-128"/>
              </a:rPr>
              <a:t>約</a:t>
            </a:r>
            <a:r>
              <a:rPr lang="en-US" altLang="ja-JP" sz="2800" b="1" dirty="0">
                <a:solidFill>
                  <a:srgbClr val="1B2024"/>
                </a:solidFill>
                <a:latin typeface="Hiragino Sans W6" panose="020B0400000000000000" pitchFamily="34" charset="-128"/>
                <a:ea typeface="Hiragino Sans W6" panose="020B0400000000000000" pitchFamily="34" charset="-128"/>
              </a:rPr>
              <a:t>30</a:t>
            </a:r>
            <a:r>
              <a:rPr lang="en-US" altLang="ja-JP" sz="2000" b="1" dirty="0">
                <a:solidFill>
                  <a:srgbClr val="1B2024"/>
                </a:solidFill>
                <a:latin typeface="Hiragino Sans W6" panose="020B0400000000000000" pitchFamily="34" charset="-128"/>
                <a:ea typeface="Hiragino Sans W6" panose="020B0400000000000000" pitchFamily="34" charset="-128"/>
              </a:rPr>
              <a:t>%</a:t>
            </a:r>
            <a:endParaRPr lang="ja-JP" altLang="en-US" sz="2800" b="1">
              <a:solidFill>
                <a:srgbClr val="1B2024"/>
              </a:solidFill>
              <a:latin typeface="Hiragino Sans W6" panose="020B0400000000000000" pitchFamily="34" charset="-128"/>
              <a:ea typeface="Hiragino Sans W6" panose="020B0400000000000000" pitchFamily="34" charset="-128"/>
            </a:endParaRPr>
          </a:p>
        </p:txBody>
      </p:sp>
      <p:sp>
        <p:nvSpPr>
          <p:cNvPr id="36" name="正方形/長方形 35">
            <a:extLst>
              <a:ext uri="{FF2B5EF4-FFF2-40B4-BE49-F238E27FC236}">
                <a16:creationId xmlns:a16="http://schemas.microsoft.com/office/drawing/2014/main" id="{ACEE9AFF-542C-D148-B1B1-B660525FA094}"/>
              </a:ext>
            </a:extLst>
          </p:cNvPr>
          <p:cNvSpPr/>
          <p:nvPr/>
        </p:nvSpPr>
        <p:spPr>
          <a:xfrm>
            <a:off x="7041823" y="5463066"/>
            <a:ext cx="5018798" cy="415498"/>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※1</a:t>
            </a:r>
            <a:r>
              <a:rPr lang="ja-JP" altLang="en-US" sz="700">
                <a:solidFill>
                  <a:srgbClr val="1B2024"/>
                </a:solidFill>
                <a:latin typeface="Hiragino Sans W3" panose="020B0300000000000000" pitchFamily="34" charset="-128"/>
                <a:ea typeface="Hiragino Sans W3" panose="020B0300000000000000" pitchFamily="34" charset="-128"/>
              </a:rPr>
              <a:t>東京特別区・武三交通圏を対象した際の、タクシーサイネージネットワーク導入数となります。</a:t>
            </a:r>
            <a:endParaRPr lang="en-US" altLang="ja-JP" sz="700" dirty="0">
              <a:solidFill>
                <a:srgbClr val="1B2024"/>
              </a:solidFill>
              <a:latin typeface="Hiragino Sans W3" panose="020B0300000000000000" pitchFamily="34" charset="-128"/>
              <a:ea typeface="Hiragino Sans W3" panose="020B0300000000000000" pitchFamily="34" charset="-128"/>
            </a:endParaRPr>
          </a:p>
          <a:p>
            <a:r>
              <a:rPr lang="en-US" altLang="ja-JP" sz="700" dirty="0">
                <a:solidFill>
                  <a:srgbClr val="1B2024"/>
                </a:solidFill>
                <a:latin typeface="Hiragino Sans W3" panose="020B0300000000000000" pitchFamily="34" charset="-128"/>
                <a:ea typeface="Hiragino Sans W3" panose="020B0300000000000000" pitchFamily="34" charset="-128"/>
              </a:rPr>
              <a:t>※2</a:t>
            </a:r>
            <a:r>
              <a:rPr lang="ja-JP" altLang="en-US" sz="700">
                <a:solidFill>
                  <a:srgbClr val="1B2024"/>
                </a:solidFill>
                <a:latin typeface="Hiragino Sans W3" panose="020B0300000000000000" pitchFamily="34" charset="-128"/>
                <a:ea typeface="Hiragino Sans W3" panose="020B0300000000000000" pitchFamily="34" charset="-128"/>
              </a:rPr>
              <a:t>特別区・武三交通圏の法人タクシー</a:t>
            </a:r>
            <a:r>
              <a:rPr lang="en-US" altLang="ja-JP" sz="700" dirty="0">
                <a:solidFill>
                  <a:srgbClr val="1B2024"/>
                </a:solidFill>
                <a:latin typeface="Hiragino Sans W3" panose="020B0300000000000000" pitchFamily="34" charset="-128"/>
                <a:ea typeface="Hiragino Sans W3" panose="020B0300000000000000" pitchFamily="34" charset="-128"/>
              </a:rPr>
              <a:t>27,576</a:t>
            </a:r>
            <a:r>
              <a:rPr lang="ja-JP" altLang="en-US" sz="700">
                <a:solidFill>
                  <a:srgbClr val="1B2024"/>
                </a:solidFill>
                <a:latin typeface="Hiragino Sans W3" panose="020B0300000000000000" pitchFamily="34" charset="-128"/>
                <a:ea typeface="Hiragino Sans W3" panose="020B0300000000000000" pitchFamily="34" charset="-128"/>
              </a:rPr>
              <a:t>台に対する利用者カバー率となります。</a:t>
            </a:r>
            <a:endParaRPr lang="en-US" altLang="ja-JP" sz="700" dirty="0">
              <a:solidFill>
                <a:srgbClr val="1B2024"/>
              </a:solidFill>
              <a:latin typeface="Hiragino Sans W3" panose="020B0300000000000000" pitchFamily="34" charset="-128"/>
              <a:ea typeface="Hiragino Sans W3" panose="020B0300000000000000" pitchFamily="34" charset="-128"/>
            </a:endParaRPr>
          </a:p>
          <a:p>
            <a:r>
              <a:rPr lang="en-US" altLang="ja-JP" sz="700" dirty="0">
                <a:solidFill>
                  <a:srgbClr val="1B2024"/>
                </a:solidFill>
                <a:latin typeface="Hiragino Sans W3" panose="020B0300000000000000" pitchFamily="34" charset="-128"/>
                <a:ea typeface="Hiragino Sans W3" panose="020B0300000000000000" pitchFamily="34" charset="-128"/>
              </a:rPr>
              <a:t>※</a:t>
            </a:r>
            <a:r>
              <a:rPr lang="ja-JP" altLang="en-US" sz="700">
                <a:solidFill>
                  <a:srgbClr val="1B2024"/>
                </a:solidFill>
                <a:latin typeface="Hiragino Sans W3" panose="020B0300000000000000" pitchFamily="34" charset="-128"/>
                <a:ea typeface="Hiragino Sans W3" panose="020B0300000000000000" pitchFamily="34" charset="-128"/>
              </a:rPr>
              <a:t>タクシー利用者データは、 </a:t>
            </a:r>
            <a:r>
              <a:rPr lang="ja-JP" altLang="ja-JP" sz="700">
                <a:solidFill>
                  <a:srgbClr val="1B2024"/>
                </a:solidFill>
                <a:latin typeface="Hiragino Sans W3" panose="020B0300000000000000" pitchFamily="34" charset="-128"/>
                <a:ea typeface="Hiragino Sans W3" panose="020B0300000000000000" pitchFamily="34" charset="-128"/>
              </a:rPr>
              <a:t>※平成29年度(第26回) タクシーに関するアンケート結果調査よ</a:t>
            </a:r>
            <a:r>
              <a:rPr lang="ja-JP" altLang="en-US" sz="700">
                <a:solidFill>
                  <a:srgbClr val="1B2024"/>
                </a:solidFill>
                <a:latin typeface="Hiragino Sans W3" panose="020B0300000000000000" pitchFamily="34" charset="-128"/>
                <a:ea typeface="Hiragino Sans W3" panose="020B0300000000000000" pitchFamily="34" charset="-128"/>
              </a:rPr>
              <a:t>り参考。</a:t>
            </a:r>
          </a:p>
        </p:txBody>
      </p:sp>
      <p:sp>
        <p:nvSpPr>
          <p:cNvPr id="8" name="正方形/長方形 7">
            <a:extLst>
              <a:ext uri="{FF2B5EF4-FFF2-40B4-BE49-F238E27FC236}">
                <a16:creationId xmlns:a16="http://schemas.microsoft.com/office/drawing/2014/main" id="{3F32B011-79A0-B048-87E9-CAE0692DE9AC}"/>
              </a:ext>
            </a:extLst>
          </p:cNvPr>
          <p:cNvSpPr/>
          <p:nvPr/>
        </p:nvSpPr>
        <p:spPr>
          <a:xfrm>
            <a:off x="258108" y="410957"/>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メディア概要</a:t>
            </a:r>
            <a:endParaRPr lang="en-US" altLang="ja-JP" sz="1200" dirty="0">
              <a:solidFill>
                <a:schemeClr val="bg1"/>
              </a:solidFill>
              <a:latin typeface="Hiragino Sans W5" panose="020B0400000000000000" pitchFamily="34" charset="-128"/>
              <a:ea typeface="Hiragino Sans W5" panose="020B0400000000000000" pitchFamily="34" charset="-128"/>
            </a:endParaRPr>
          </a:p>
        </p:txBody>
      </p:sp>
      <p:pic>
        <p:nvPicPr>
          <p:cNvPr id="40" name="図 39">
            <a:extLst>
              <a:ext uri="{FF2B5EF4-FFF2-40B4-BE49-F238E27FC236}">
                <a16:creationId xmlns:a16="http://schemas.microsoft.com/office/drawing/2014/main" id="{473F3197-FD83-5A44-97A3-22CB3A5EB7A0}"/>
              </a:ext>
            </a:extLst>
          </p:cNvPr>
          <p:cNvPicPr>
            <a:picLocks noChangeAspect="1"/>
          </p:cNvPicPr>
          <p:nvPr/>
        </p:nvPicPr>
        <p:blipFill rotWithShape="1">
          <a:blip r:embed="rId7"/>
          <a:srcRect l="16543" t="-12374" r="31644" b="1"/>
          <a:stretch/>
        </p:blipFill>
        <p:spPr>
          <a:xfrm>
            <a:off x="2185059" y="5989320"/>
            <a:ext cx="6075021" cy="734709"/>
          </a:xfrm>
          <a:prstGeom prst="rect">
            <a:avLst/>
          </a:prstGeom>
        </p:spPr>
      </p:pic>
      <p:pic>
        <p:nvPicPr>
          <p:cNvPr id="42" name="図 41">
            <a:extLst>
              <a:ext uri="{FF2B5EF4-FFF2-40B4-BE49-F238E27FC236}">
                <a16:creationId xmlns:a16="http://schemas.microsoft.com/office/drawing/2014/main" id="{1D6ABC8A-61CC-1C4E-97CC-588E186607F8}"/>
              </a:ext>
            </a:extLst>
          </p:cNvPr>
          <p:cNvPicPr>
            <a:picLocks noChangeAspect="1"/>
          </p:cNvPicPr>
          <p:nvPr/>
        </p:nvPicPr>
        <p:blipFill>
          <a:blip r:embed="rId8"/>
          <a:stretch>
            <a:fillRect/>
          </a:stretch>
        </p:blipFill>
        <p:spPr>
          <a:xfrm>
            <a:off x="270809" y="6373248"/>
            <a:ext cx="1647513" cy="357371"/>
          </a:xfrm>
          <a:prstGeom prst="rect">
            <a:avLst/>
          </a:prstGeom>
        </p:spPr>
      </p:pic>
      <p:sp>
        <p:nvSpPr>
          <p:cNvPr id="43" name="正方形/長方形 42">
            <a:extLst>
              <a:ext uri="{FF2B5EF4-FFF2-40B4-BE49-F238E27FC236}">
                <a16:creationId xmlns:a16="http://schemas.microsoft.com/office/drawing/2014/main" id="{320774FD-82EB-1C48-B46F-6391CD3EB540}"/>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44" name="図 43">
            <a:extLst>
              <a:ext uri="{FF2B5EF4-FFF2-40B4-BE49-F238E27FC236}">
                <a16:creationId xmlns:a16="http://schemas.microsoft.com/office/drawing/2014/main" id="{748723DF-0916-2940-B374-558396B9E0D0}"/>
              </a:ext>
            </a:extLst>
          </p:cNvPr>
          <p:cNvPicPr>
            <a:picLocks noChangeAspect="1"/>
          </p:cNvPicPr>
          <p:nvPr/>
        </p:nvPicPr>
        <p:blipFill rotWithShape="1">
          <a:blip r:embed="rId7"/>
          <a:srcRect l="89802" t="-7712"/>
          <a:stretch/>
        </p:blipFill>
        <p:spPr>
          <a:xfrm>
            <a:off x="10774680" y="6019800"/>
            <a:ext cx="1195646" cy="704229"/>
          </a:xfrm>
          <a:prstGeom prst="rect">
            <a:avLst/>
          </a:prstGeom>
        </p:spPr>
      </p:pic>
      <p:sp>
        <p:nvSpPr>
          <p:cNvPr id="45" name="スライド番号プレースホルダ 3">
            <a:extLst>
              <a:ext uri="{FF2B5EF4-FFF2-40B4-BE49-F238E27FC236}">
                <a16:creationId xmlns:a16="http://schemas.microsoft.com/office/drawing/2014/main" id="{AB4F3FE7-CE22-074A-A4EA-0B3E20777EAE}"/>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4</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38" name="正方形/長方形 37">
            <a:extLst>
              <a:ext uri="{FF2B5EF4-FFF2-40B4-BE49-F238E27FC236}">
                <a16:creationId xmlns:a16="http://schemas.microsoft.com/office/drawing/2014/main" id="{E4F258AA-24B6-BA45-96E6-0E935A101B6C}"/>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80511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CC1168F-5D92-3A46-9F73-4F95C5CB687F}"/>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モニター, 屋内, 座る, コンピュータ が含まれている画像&#10;&#10;自動的に生成された説明">
            <a:extLst>
              <a:ext uri="{FF2B5EF4-FFF2-40B4-BE49-F238E27FC236}">
                <a16:creationId xmlns:a16="http://schemas.microsoft.com/office/drawing/2014/main" id="{42204291-30E3-3447-BEC7-98025136B8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23009" y="425849"/>
            <a:ext cx="11646502" cy="5813428"/>
          </a:xfrm>
          <a:prstGeom prst="rect">
            <a:avLst/>
          </a:prstGeom>
        </p:spPr>
      </p:pic>
      <p:sp>
        <p:nvSpPr>
          <p:cNvPr id="40" name="直角三角形 39">
            <a:extLst>
              <a:ext uri="{FF2B5EF4-FFF2-40B4-BE49-F238E27FC236}">
                <a16:creationId xmlns:a16="http://schemas.microsoft.com/office/drawing/2014/main" id="{C4195C63-3FE7-D94D-ADB0-D7546D3F245F}"/>
              </a:ext>
            </a:extLst>
          </p:cNvPr>
          <p:cNvSpPr/>
          <p:nvPr/>
        </p:nvSpPr>
        <p:spPr>
          <a:xfrm flipH="1">
            <a:off x="11081656" y="5486400"/>
            <a:ext cx="940055" cy="980088"/>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7305FABC-993B-0A48-AA7E-F640D46436AB}"/>
              </a:ext>
            </a:extLst>
          </p:cNvPr>
          <p:cNvPicPr>
            <a:picLocks noChangeAspect="1"/>
          </p:cNvPicPr>
          <p:nvPr/>
        </p:nvPicPr>
        <p:blipFill>
          <a:blip r:embed="rId3"/>
          <a:stretch>
            <a:fillRect/>
          </a:stretch>
        </p:blipFill>
        <p:spPr>
          <a:xfrm>
            <a:off x="179558" y="157721"/>
            <a:ext cx="2248192" cy="709955"/>
          </a:xfrm>
          <a:prstGeom prst="rect">
            <a:avLst/>
          </a:prstGeom>
        </p:spPr>
      </p:pic>
      <p:sp>
        <p:nvSpPr>
          <p:cNvPr id="8" name="正方形/長方形 7">
            <a:extLst>
              <a:ext uri="{FF2B5EF4-FFF2-40B4-BE49-F238E27FC236}">
                <a16:creationId xmlns:a16="http://schemas.microsoft.com/office/drawing/2014/main" id="{3F32B011-79A0-B048-87E9-CAE0692DE9AC}"/>
              </a:ext>
            </a:extLst>
          </p:cNvPr>
          <p:cNvSpPr/>
          <p:nvPr/>
        </p:nvSpPr>
        <p:spPr>
          <a:xfrm>
            <a:off x="258108" y="398600"/>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設置サイネージ</a:t>
            </a:r>
            <a:endParaRPr lang="en-US" altLang="ja-JP" sz="1200" dirty="0">
              <a:solidFill>
                <a:schemeClr val="bg1"/>
              </a:solidFill>
              <a:latin typeface="Hiragino Sans W5" panose="020B0400000000000000" pitchFamily="34" charset="-128"/>
              <a:ea typeface="Hiragino Sans W5" panose="020B0400000000000000" pitchFamily="34" charset="-128"/>
            </a:endParaRPr>
          </a:p>
        </p:txBody>
      </p:sp>
      <p:pic>
        <p:nvPicPr>
          <p:cNvPr id="10" name="図 9">
            <a:extLst>
              <a:ext uri="{FF2B5EF4-FFF2-40B4-BE49-F238E27FC236}">
                <a16:creationId xmlns:a16="http://schemas.microsoft.com/office/drawing/2014/main" id="{222D2D2C-B618-1346-ACC9-A712C6C4D7E4}"/>
              </a:ext>
            </a:extLst>
          </p:cNvPr>
          <p:cNvPicPr>
            <a:picLocks noChangeAspect="1"/>
          </p:cNvPicPr>
          <p:nvPr/>
        </p:nvPicPr>
        <p:blipFill rotWithShape="1">
          <a:blip r:embed="rId4"/>
          <a:srcRect l="16543" t="-12374" r="31644" b="1"/>
          <a:stretch/>
        </p:blipFill>
        <p:spPr>
          <a:xfrm>
            <a:off x="2185059" y="5989320"/>
            <a:ext cx="6075021" cy="734709"/>
          </a:xfrm>
          <a:prstGeom prst="rect">
            <a:avLst/>
          </a:prstGeom>
        </p:spPr>
      </p:pic>
      <p:pic>
        <p:nvPicPr>
          <p:cNvPr id="12" name="図 11">
            <a:extLst>
              <a:ext uri="{FF2B5EF4-FFF2-40B4-BE49-F238E27FC236}">
                <a16:creationId xmlns:a16="http://schemas.microsoft.com/office/drawing/2014/main" id="{77BB7C78-78E2-764C-92B9-3E60AF06A07B}"/>
              </a:ext>
            </a:extLst>
          </p:cNvPr>
          <p:cNvPicPr>
            <a:picLocks noChangeAspect="1"/>
          </p:cNvPicPr>
          <p:nvPr/>
        </p:nvPicPr>
        <p:blipFill>
          <a:blip r:embed="rId5"/>
          <a:stretch>
            <a:fillRect/>
          </a:stretch>
        </p:blipFill>
        <p:spPr>
          <a:xfrm>
            <a:off x="270809" y="6373248"/>
            <a:ext cx="1647513" cy="357371"/>
          </a:xfrm>
          <a:prstGeom prst="rect">
            <a:avLst/>
          </a:prstGeom>
        </p:spPr>
      </p:pic>
      <p:sp>
        <p:nvSpPr>
          <p:cNvPr id="13" name="正方形/長方形 12">
            <a:extLst>
              <a:ext uri="{FF2B5EF4-FFF2-40B4-BE49-F238E27FC236}">
                <a16:creationId xmlns:a16="http://schemas.microsoft.com/office/drawing/2014/main" id="{AB1576D1-C59D-ED42-A1DD-531C67A47A28}"/>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14" name="図 13">
            <a:extLst>
              <a:ext uri="{FF2B5EF4-FFF2-40B4-BE49-F238E27FC236}">
                <a16:creationId xmlns:a16="http://schemas.microsoft.com/office/drawing/2014/main" id="{8357065B-F228-5140-A8DE-B535A805F3C9}"/>
              </a:ext>
            </a:extLst>
          </p:cNvPr>
          <p:cNvPicPr>
            <a:picLocks noChangeAspect="1"/>
          </p:cNvPicPr>
          <p:nvPr/>
        </p:nvPicPr>
        <p:blipFill rotWithShape="1">
          <a:blip r:embed="rId4"/>
          <a:srcRect l="89802" t="-7712"/>
          <a:stretch/>
        </p:blipFill>
        <p:spPr>
          <a:xfrm>
            <a:off x="10774680" y="6019800"/>
            <a:ext cx="1195646" cy="704229"/>
          </a:xfrm>
          <a:prstGeom prst="rect">
            <a:avLst/>
          </a:prstGeom>
        </p:spPr>
      </p:pic>
      <p:sp>
        <p:nvSpPr>
          <p:cNvPr id="15" name="スライド番号プレースホルダ 3">
            <a:extLst>
              <a:ext uri="{FF2B5EF4-FFF2-40B4-BE49-F238E27FC236}">
                <a16:creationId xmlns:a16="http://schemas.microsoft.com/office/drawing/2014/main" id="{0313598B-B2A2-CA4E-910B-371270BF59B4}"/>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5</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17" name="正方形/長方形 16">
            <a:extLst>
              <a:ext uri="{FF2B5EF4-FFF2-40B4-BE49-F238E27FC236}">
                <a16:creationId xmlns:a16="http://schemas.microsoft.com/office/drawing/2014/main" id="{2817CD9C-77D5-A348-93B1-626B9484EBBD}"/>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446713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4089E94-D523-6444-B17C-FB10CA262076}"/>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a:extLst>
              <a:ext uri="{FF2B5EF4-FFF2-40B4-BE49-F238E27FC236}">
                <a16:creationId xmlns:a16="http://schemas.microsoft.com/office/drawing/2014/main" id="{F10D96B9-72CD-FB4C-8E18-DF2EA6FFEC2A}"/>
              </a:ext>
            </a:extLst>
          </p:cNvPr>
          <p:cNvPicPr>
            <a:picLocks noChangeAspect="1"/>
          </p:cNvPicPr>
          <p:nvPr/>
        </p:nvPicPr>
        <p:blipFill>
          <a:blip r:embed="rId2"/>
          <a:stretch>
            <a:fillRect/>
          </a:stretch>
        </p:blipFill>
        <p:spPr>
          <a:xfrm>
            <a:off x="6247809" y="680451"/>
            <a:ext cx="1143000" cy="1143000"/>
          </a:xfrm>
          <a:prstGeom prst="rect">
            <a:avLst/>
          </a:prstGeom>
        </p:spPr>
      </p:pic>
      <p:pic>
        <p:nvPicPr>
          <p:cNvPr id="27" name="図 26" descr="車の運転席&#10;&#10;自動的に生成された説明">
            <a:extLst>
              <a:ext uri="{FF2B5EF4-FFF2-40B4-BE49-F238E27FC236}">
                <a16:creationId xmlns:a16="http://schemas.microsoft.com/office/drawing/2014/main" id="{8A117431-BA1D-AD49-AAC7-AA9178F128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5826" t="4692" r="16502"/>
          <a:stretch/>
        </p:blipFill>
        <p:spPr>
          <a:xfrm>
            <a:off x="6422925" y="857957"/>
            <a:ext cx="5528472" cy="5187844"/>
          </a:xfrm>
          <a:prstGeom prst="rect">
            <a:avLst/>
          </a:prstGeom>
        </p:spPr>
      </p:pic>
      <p:sp>
        <p:nvSpPr>
          <p:cNvPr id="31" name="直角三角形 30">
            <a:extLst>
              <a:ext uri="{FF2B5EF4-FFF2-40B4-BE49-F238E27FC236}">
                <a16:creationId xmlns:a16="http://schemas.microsoft.com/office/drawing/2014/main" id="{241E46EB-0ABB-624D-8208-EA57FC8F0707}"/>
              </a:ext>
            </a:extLst>
          </p:cNvPr>
          <p:cNvSpPr/>
          <p:nvPr/>
        </p:nvSpPr>
        <p:spPr>
          <a:xfrm flipH="1">
            <a:off x="10962715" y="5406983"/>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a:extLst>
              <a:ext uri="{FF2B5EF4-FFF2-40B4-BE49-F238E27FC236}">
                <a16:creationId xmlns:a16="http://schemas.microsoft.com/office/drawing/2014/main" id="{C860C049-644C-464F-B301-F009691C31FB}"/>
              </a:ext>
            </a:extLst>
          </p:cNvPr>
          <p:cNvPicPr>
            <a:picLocks noChangeAspect="1"/>
          </p:cNvPicPr>
          <p:nvPr/>
        </p:nvPicPr>
        <p:blipFill>
          <a:blip r:embed="rId4"/>
          <a:stretch>
            <a:fillRect/>
          </a:stretch>
        </p:blipFill>
        <p:spPr>
          <a:xfrm>
            <a:off x="470620" y="2483293"/>
            <a:ext cx="5625380" cy="3516815"/>
          </a:xfrm>
          <a:prstGeom prst="rect">
            <a:avLst/>
          </a:prstGeom>
        </p:spPr>
      </p:pic>
      <p:pic>
        <p:nvPicPr>
          <p:cNvPr id="35" name="図 34">
            <a:extLst>
              <a:ext uri="{FF2B5EF4-FFF2-40B4-BE49-F238E27FC236}">
                <a16:creationId xmlns:a16="http://schemas.microsoft.com/office/drawing/2014/main" id="{CEE2C6A2-583E-9A42-AC18-2BA1C0585BCA}"/>
              </a:ext>
            </a:extLst>
          </p:cNvPr>
          <p:cNvPicPr>
            <a:picLocks noChangeAspect="1"/>
          </p:cNvPicPr>
          <p:nvPr/>
        </p:nvPicPr>
        <p:blipFill>
          <a:blip r:embed="rId5"/>
          <a:stretch>
            <a:fillRect/>
          </a:stretch>
        </p:blipFill>
        <p:spPr>
          <a:xfrm>
            <a:off x="240603" y="1223776"/>
            <a:ext cx="5042014" cy="2573803"/>
          </a:xfrm>
          <a:prstGeom prst="rect">
            <a:avLst/>
          </a:prstGeom>
        </p:spPr>
      </p:pic>
      <p:pic>
        <p:nvPicPr>
          <p:cNvPr id="37" name="図 36">
            <a:extLst>
              <a:ext uri="{FF2B5EF4-FFF2-40B4-BE49-F238E27FC236}">
                <a16:creationId xmlns:a16="http://schemas.microsoft.com/office/drawing/2014/main" id="{81AD176E-6A08-6D46-B945-B60E689322AC}"/>
              </a:ext>
            </a:extLst>
          </p:cNvPr>
          <p:cNvPicPr>
            <a:picLocks noChangeAspect="1"/>
          </p:cNvPicPr>
          <p:nvPr/>
        </p:nvPicPr>
        <p:blipFill>
          <a:blip r:embed="rId6"/>
          <a:stretch>
            <a:fillRect/>
          </a:stretch>
        </p:blipFill>
        <p:spPr>
          <a:xfrm>
            <a:off x="709780" y="3949944"/>
            <a:ext cx="5025009" cy="1183259"/>
          </a:xfrm>
          <a:prstGeom prst="rect">
            <a:avLst/>
          </a:prstGeom>
        </p:spPr>
      </p:pic>
      <p:sp>
        <p:nvSpPr>
          <p:cNvPr id="45" name="正方形/長方形 44">
            <a:extLst>
              <a:ext uri="{FF2B5EF4-FFF2-40B4-BE49-F238E27FC236}">
                <a16:creationId xmlns:a16="http://schemas.microsoft.com/office/drawing/2014/main" id="{F14FF016-F3A1-3C4B-985C-6A209BCEBF19}"/>
              </a:ext>
            </a:extLst>
          </p:cNvPr>
          <p:cNvSpPr/>
          <p:nvPr/>
        </p:nvSpPr>
        <p:spPr>
          <a:xfrm>
            <a:off x="622429" y="1403340"/>
            <a:ext cx="4424133" cy="2239396"/>
          </a:xfrm>
          <a:prstGeom prst="rect">
            <a:avLst/>
          </a:prstGeom>
        </p:spPr>
        <p:txBody>
          <a:bodyPr wrap="square">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東京都内大手タクシー会社を</a:t>
            </a:r>
            <a:br>
              <a:rPr lang="en-US" altLang="ja-JP" sz="2400" b="1" dirty="0">
                <a:solidFill>
                  <a:srgbClr val="1B2024"/>
                </a:solidFill>
                <a:latin typeface="Hiragino Sans W6" panose="020B0400000000000000" pitchFamily="34" charset="-128"/>
                <a:ea typeface="Hiragino Sans W6" panose="020B0400000000000000" pitchFamily="34" charset="-128"/>
              </a:rPr>
            </a:br>
            <a:r>
              <a:rPr lang="ja-JP" altLang="en-US" sz="2400" b="1">
                <a:solidFill>
                  <a:srgbClr val="1B2024"/>
                </a:solidFill>
                <a:latin typeface="Hiragino Sans W6" panose="020B0400000000000000" pitchFamily="34" charset="-128"/>
                <a:ea typeface="Hiragino Sans W6" panose="020B0400000000000000" pitchFamily="34" charset="-128"/>
              </a:rPr>
              <a:t>中心に設置導入。</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ビジネスパーソンが集中する</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港区・千代田区</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中央区を中心に運行。</a:t>
            </a:r>
            <a:endParaRPr lang="en-US" altLang="ja-JP" sz="2400" b="1" dirty="0">
              <a:solidFill>
                <a:srgbClr val="1B2024"/>
              </a:solidFill>
              <a:latin typeface="Hiragino Sans W6" panose="020B0400000000000000" pitchFamily="34" charset="-128"/>
              <a:ea typeface="Hiragino Sans W6" panose="020B0400000000000000" pitchFamily="34" charset="-128"/>
            </a:endParaRPr>
          </a:p>
        </p:txBody>
      </p:sp>
      <p:pic>
        <p:nvPicPr>
          <p:cNvPr id="47" name="図 46">
            <a:extLst>
              <a:ext uri="{FF2B5EF4-FFF2-40B4-BE49-F238E27FC236}">
                <a16:creationId xmlns:a16="http://schemas.microsoft.com/office/drawing/2014/main" id="{24B9C406-64E4-F647-8884-DE4FA759E27F}"/>
              </a:ext>
            </a:extLst>
          </p:cNvPr>
          <p:cNvPicPr>
            <a:picLocks noChangeAspect="1"/>
          </p:cNvPicPr>
          <p:nvPr/>
        </p:nvPicPr>
        <p:blipFill>
          <a:blip r:embed="rId7"/>
          <a:stretch>
            <a:fillRect/>
          </a:stretch>
        </p:blipFill>
        <p:spPr>
          <a:xfrm>
            <a:off x="378210" y="1462275"/>
            <a:ext cx="219748" cy="2146770"/>
          </a:xfrm>
          <a:prstGeom prst="rect">
            <a:avLst/>
          </a:prstGeom>
        </p:spPr>
      </p:pic>
      <p:pic>
        <p:nvPicPr>
          <p:cNvPr id="61" name="図 60">
            <a:extLst>
              <a:ext uri="{FF2B5EF4-FFF2-40B4-BE49-F238E27FC236}">
                <a16:creationId xmlns:a16="http://schemas.microsoft.com/office/drawing/2014/main" id="{B0E27BA9-2B32-9148-980F-B3E4ABCB3318}"/>
              </a:ext>
            </a:extLst>
          </p:cNvPr>
          <p:cNvPicPr>
            <a:picLocks noChangeAspect="1"/>
          </p:cNvPicPr>
          <p:nvPr/>
        </p:nvPicPr>
        <p:blipFill>
          <a:blip r:embed="rId8"/>
          <a:stretch>
            <a:fillRect/>
          </a:stretch>
        </p:blipFill>
        <p:spPr>
          <a:xfrm>
            <a:off x="179558" y="157721"/>
            <a:ext cx="2248192" cy="709955"/>
          </a:xfrm>
          <a:prstGeom prst="rect">
            <a:avLst/>
          </a:prstGeom>
        </p:spPr>
      </p:pic>
      <p:sp>
        <p:nvSpPr>
          <p:cNvPr id="62" name="正方形/長方形 61">
            <a:extLst>
              <a:ext uri="{FF2B5EF4-FFF2-40B4-BE49-F238E27FC236}">
                <a16:creationId xmlns:a16="http://schemas.microsoft.com/office/drawing/2014/main" id="{29563F91-7E2D-8A4F-A0E3-DA07EE315381}"/>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設置タクシー会社</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16" name="図 15">
            <a:extLst>
              <a:ext uri="{FF2B5EF4-FFF2-40B4-BE49-F238E27FC236}">
                <a16:creationId xmlns:a16="http://schemas.microsoft.com/office/drawing/2014/main" id="{06E9010E-4C2A-594D-8DFF-EE7E45DFCA41}"/>
              </a:ext>
            </a:extLst>
          </p:cNvPr>
          <p:cNvPicPr>
            <a:picLocks noChangeAspect="1"/>
          </p:cNvPicPr>
          <p:nvPr/>
        </p:nvPicPr>
        <p:blipFill rotWithShape="1">
          <a:blip r:embed="rId9"/>
          <a:srcRect l="16543" t="-12374" r="31644" b="1"/>
          <a:stretch/>
        </p:blipFill>
        <p:spPr>
          <a:xfrm>
            <a:off x="2185059" y="5989320"/>
            <a:ext cx="6075021" cy="734709"/>
          </a:xfrm>
          <a:prstGeom prst="rect">
            <a:avLst/>
          </a:prstGeom>
        </p:spPr>
      </p:pic>
      <p:pic>
        <p:nvPicPr>
          <p:cNvPr id="18" name="図 17">
            <a:extLst>
              <a:ext uri="{FF2B5EF4-FFF2-40B4-BE49-F238E27FC236}">
                <a16:creationId xmlns:a16="http://schemas.microsoft.com/office/drawing/2014/main" id="{7C1ED2E3-2287-0E4E-96DE-EC89EC48B64D}"/>
              </a:ext>
            </a:extLst>
          </p:cNvPr>
          <p:cNvPicPr>
            <a:picLocks noChangeAspect="1"/>
          </p:cNvPicPr>
          <p:nvPr/>
        </p:nvPicPr>
        <p:blipFill>
          <a:blip r:embed="rId10"/>
          <a:stretch>
            <a:fillRect/>
          </a:stretch>
        </p:blipFill>
        <p:spPr>
          <a:xfrm>
            <a:off x="270809" y="6373248"/>
            <a:ext cx="1647513" cy="357371"/>
          </a:xfrm>
          <a:prstGeom prst="rect">
            <a:avLst/>
          </a:prstGeom>
        </p:spPr>
      </p:pic>
      <p:sp>
        <p:nvSpPr>
          <p:cNvPr id="19" name="正方形/長方形 18">
            <a:extLst>
              <a:ext uri="{FF2B5EF4-FFF2-40B4-BE49-F238E27FC236}">
                <a16:creationId xmlns:a16="http://schemas.microsoft.com/office/drawing/2014/main" id="{8040F92E-AF93-0D46-84F1-03EC3FB64F95}"/>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20" name="図 19">
            <a:extLst>
              <a:ext uri="{FF2B5EF4-FFF2-40B4-BE49-F238E27FC236}">
                <a16:creationId xmlns:a16="http://schemas.microsoft.com/office/drawing/2014/main" id="{A25B80D3-FEE1-B94C-800A-89F1DD157884}"/>
              </a:ext>
            </a:extLst>
          </p:cNvPr>
          <p:cNvPicPr>
            <a:picLocks noChangeAspect="1"/>
          </p:cNvPicPr>
          <p:nvPr/>
        </p:nvPicPr>
        <p:blipFill rotWithShape="1">
          <a:blip r:embed="rId9"/>
          <a:srcRect l="89802" t="-7712"/>
          <a:stretch/>
        </p:blipFill>
        <p:spPr>
          <a:xfrm>
            <a:off x="10774680" y="6019800"/>
            <a:ext cx="1195646" cy="704229"/>
          </a:xfrm>
          <a:prstGeom prst="rect">
            <a:avLst/>
          </a:prstGeom>
        </p:spPr>
      </p:pic>
      <p:sp>
        <p:nvSpPr>
          <p:cNvPr id="21" name="スライド番号プレースホルダ 3">
            <a:extLst>
              <a:ext uri="{FF2B5EF4-FFF2-40B4-BE49-F238E27FC236}">
                <a16:creationId xmlns:a16="http://schemas.microsoft.com/office/drawing/2014/main" id="{269EFEE8-0A50-0E4B-B259-E3FEFD7283CF}"/>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6</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pic>
        <p:nvPicPr>
          <p:cNvPr id="23" name="図 22">
            <a:extLst>
              <a:ext uri="{FF2B5EF4-FFF2-40B4-BE49-F238E27FC236}">
                <a16:creationId xmlns:a16="http://schemas.microsoft.com/office/drawing/2014/main" id="{B42654AF-EAD2-F844-9842-9839F3383F8F}"/>
              </a:ext>
            </a:extLst>
          </p:cNvPr>
          <p:cNvPicPr>
            <a:picLocks noChangeAspect="1"/>
          </p:cNvPicPr>
          <p:nvPr/>
        </p:nvPicPr>
        <p:blipFill rotWithShape="1">
          <a:blip r:embed="rId6"/>
          <a:srcRect t="65377" r="50504" b="29918"/>
          <a:stretch/>
        </p:blipFill>
        <p:spPr>
          <a:xfrm>
            <a:off x="719944" y="5533465"/>
            <a:ext cx="2487195" cy="55676"/>
          </a:xfrm>
          <a:prstGeom prst="rect">
            <a:avLst/>
          </a:prstGeom>
        </p:spPr>
      </p:pic>
      <p:pic>
        <p:nvPicPr>
          <p:cNvPr id="2" name="図 1">
            <a:extLst>
              <a:ext uri="{FF2B5EF4-FFF2-40B4-BE49-F238E27FC236}">
                <a16:creationId xmlns:a16="http://schemas.microsoft.com/office/drawing/2014/main" id="{747152AA-2642-1F4A-B72F-2A070E61C182}"/>
              </a:ext>
            </a:extLst>
          </p:cNvPr>
          <p:cNvPicPr>
            <a:picLocks noChangeAspect="1"/>
          </p:cNvPicPr>
          <p:nvPr/>
        </p:nvPicPr>
        <p:blipFill rotWithShape="1">
          <a:blip r:embed="rId11"/>
          <a:srcRect r="3691" b="25927"/>
          <a:stretch/>
        </p:blipFill>
        <p:spPr>
          <a:xfrm>
            <a:off x="715258" y="5208397"/>
            <a:ext cx="257199" cy="255661"/>
          </a:xfrm>
          <a:prstGeom prst="rect">
            <a:avLst/>
          </a:prstGeom>
        </p:spPr>
      </p:pic>
      <p:pic>
        <p:nvPicPr>
          <p:cNvPr id="25" name="図 24">
            <a:extLst>
              <a:ext uri="{FF2B5EF4-FFF2-40B4-BE49-F238E27FC236}">
                <a16:creationId xmlns:a16="http://schemas.microsoft.com/office/drawing/2014/main" id="{4B16CF92-E058-2045-8553-68AF127C6066}"/>
              </a:ext>
            </a:extLst>
          </p:cNvPr>
          <p:cNvPicPr>
            <a:picLocks noChangeAspect="1"/>
          </p:cNvPicPr>
          <p:nvPr/>
        </p:nvPicPr>
        <p:blipFill rotWithShape="1">
          <a:blip r:embed="rId12"/>
          <a:srcRect t="25161" r="73887"/>
          <a:stretch/>
        </p:blipFill>
        <p:spPr>
          <a:xfrm>
            <a:off x="725953" y="5242165"/>
            <a:ext cx="234851" cy="199971"/>
          </a:xfrm>
          <a:prstGeom prst="rect">
            <a:avLst/>
          </a:prstGeom>
        </p:spPr>
      </p:pic>
      <p:sp>
        <p:nvSpPr>
          <p:cNvPr id="26" name="正方形/長方形 25">
            <a:extLst>
              <a:ext uri="{FF2B5EF4-FFF2-40B4-BE49-F238E27FC236}">
                <a16:creationId xmlns:a16="http://schemas.microsoft.com/office/drawing/2014/main" id="{06351B94-D6D1-0845-BB91-0FF6028625EF}"/>
              </a:ext>
            </a:extLst>
          </p:cNvPr>
          <p:cNvSpPr/>
          <p:nvPr/>
        </p:nvSpPr>
        <p:spPr>
          <a:xfrm>
            <a:off x="980700" y="5187467"/>
            <a:ext cx="1940731" cy="307777"/>
          </a:xfrm>
          <a:prstGeom prst="rect">
            <a:avLst/>
          </a:prstGeom>
        </p:spPr>
        <p:txBody>
          <a:bodyPr wrap="square">
            <a:spAutoFit/>
          </a:bodyPr>
          <a:lstStyle/>
          <a:p>
            <a:r>
              <a:rPr lang="en-US" altLang="ja-JP" sz="700" dirty="0">
                <a:solidFill>
                  <a:schemeClr val="bg1"/>
                </a:solidFill>
                <a:latin typeface="Hiragino Sans W4" panose="020B0400000000000000" pitchFamily="34" charset="-128"/>
                <a:ea typeface="Hiragino Sans W4" panose="020B0400000000000000" pitchFamily="34" charset="-128"/>
              </a:rPr>
              <a:t>MK</a:t>
            </a:r>
            <a:r>
              <a:rPr lang="ja-JP" altLang="en-US" sz="700">
                <a:solidFill>
                  <a:schemeClr val="bg1"/>
                </a:solidFill>
                <a:latin typeface="Hiragino Sans W4" panose="020B0400000000000000" pitchFamily="34" charset="-128"/>
                <a:ea typeface="Hiragino Sans W4" panose="020B0400000000000000" pitchFamily="34" charset="-128"/>
              </a:rPr>
              <a:t>タクシー</a:t>
            </a:r>
            <a:endParaRPr lang="en-US" altLang="ja-JP" sz="700" dirty="0">
              <a:solidFill>
                <a:schemeClr val="bg1"/>
              </a:solidFill>
              <a:latin typeface="Hiragino Sans W4" panose="020B0400000000000000" pitchFamily="34" charset="-128"/>
              <a:ea typeface="Hiragino Sans W4" panose="020B0400000000000000" pitchFamily="34" charset="-128"/>
            </a:endParaRPr>
          </a:p>
          <a:p>
            <a:r>
              <a:rPr lang="ja-JP" altLang="en-US" sz="700">
                <a:solidFill>
                  <a:schemeClr val="bg1"/>
                </a:solidFill>
                <a:latin typeface="Hiragino Sans W4" panose="020B0400000000000000" pitchFamily="34" charset="-128"/>
                <a:ea typeface="Hiragino Sans W4" panose="020B0400000000000000" pitchFamily="34" charset="-128"/>
              </a:rPr>
              <a:t>京都・滋賀・名古屋・札幌</a:t>
            </a:r>
            <a:endParaRPr lang="ja-JP" altLang="en-US" sz="400">
              <a:solidFill>
                <a:schemeClr val="bg1"/>
              </a:solidFill>
              <a:latin typeface="Hiragino Sans W4" panose="020B0400000000000000" pitchFamily="34" charset="-128"/>
              <a:ea typeface="Hiragino Sans W4" panose="020B0400000000000000" pitchFamily="34" charset="-128"/>
            </a:endParaRPr>
          </a:p>
        </p:txBody>
      </p:sp>
      <p:sp>
        <p:nvSpPr>
          <p:cNvPr id="29" name="正方形/長方形 28">
            <a:extLst>
              <a:ext uri="{FF2B5EF4-FFF2-40B4-BE49-F238E27FC236}">
                <a16:creationId xmlns:a16="http://schemas.microsoft.com/office/drawing/2014/main" id="{60368AE6-EBA5-FC4F-B13F-B9AA61BA9D72}"/>
              </a:ext>
            </a:extLst>
          </p:cNvPr>
          <p:cNvSpPr/>
          <p:nvPr/>
        </p:nvSpPr>
        <p:spPr>
          <a:xfrm>
            <a:off x="2525481" y="5229031"/>
            <a:ext cx="695701" cy="276999"/>
          </a:xfrm>
          <a:prstGeom prst="rect">
            <a:avLst/>
          </a:prstGeom>
        </p:spPr>
        <p:txBody>
          <a:bodyPr wrap="square">
            <a:spAutoFit/>
          </a:bodyPr>
          <a:lstStyle/>
          <a:p>
            <a:r>
              <a:rPr lang="en-US" altLang="ja-JP" sz="1200" dirty="0">
                <a:solidFill>
                  <a:schemeClr val="bg1"/>
                </a:solidFill>
                <a:latin typeface="Hiragino Sans W4" panose="020B0400000000000000" pitchFamily="34" charset="-128"/>
                <a:ea typeface="Hiragino Sans W4" panose="020B0400000000000000" pitchFamily="34" charset="-128"/>
              </a:rPr>
              <a:t>1000</a:t>
            </a:r>
            <a:r>
              <a:rPr lang="ja-JP" altLang="en-US" sz="700">
                <a:solidFill>
                  <a:schemeClr val="bg1"/>
                </a:solidFill>
                <a:latin typeface="Hiragino Sans W4" panose="020B0400000000000000" pitchFamily="34" charset="-128"/>
                <a:ea typeface="Hiragino Sans W4" panose="020B0400000000000000" pitchFamily="34" charset="-128"/>
              </a:rPr>
              <a:t>台</a:t>
            </a:r>
            <a:endParaRPr lang="ja-JP" altLang="en-US" sz="400">
              <a:solidFill>
                <a:schemeClr val="bg1"/>
              </a:solidFill>
              <a:latin typeface="Hiragino Sans W4" panose="020B0400000000000000" pitchFamily="34" charset="-128"/>
              <a:ea typeface="Hiragino Sans W4" panose="020B0400000000000000" pitchFamily="34" charset="-128"/>
            </a:endParaRPr>
          </a:p>
        </p:txBody>
      </p:sp>
      <p:sp>
        <p:nvSpPr>
          <p:cNvPr id="3" name="正方形/長方形 2">
            <a:extLst>
              <a:ext uri="{FF2B5EF4-FFF2-40B4-BE49-F238E27FC236}">
                <a16:creationId xmlns:a16="http://schemas.microsoft.com/office/drawing/2014/main" id="{B5BDB5D2-DFE5-D743-989C-EF8458288259}"/>
              </a:ext>
            </a:extLst>
          </p:cNvPr>
          <p:cNvSpPr/>
          <p:nvPr/>
        </p:nvSpPr>
        <p:spPr>
          <a:xfrm>
            <a:off x="4149099" y="4898886"/>
            <a:ext cx="595035" cy="215444"/>
          </a:xfrm>
          <a:prstGeom prst="rect">
            <a:avLst/>
          </a:prstGeom>
        </p:spPr>
        <p:txBody>
          <a:bodyPr wrap="none">
            <a:spAutoFit/>
          </a:bodyPr>
          <a:lstStyle/>
          <a:p>
            <a:r>
              <a:rPr lang="ja-JP" altLang="en-US" sz="800">
                <a:solidFill>
                  <a:schemeClr val="bg1"/>
                </a:solidFill>
                <a:highlight>
                  <a:srgbClr val="1B2024"/>
                </a:highlight>
                <a:latin typeface="Hiragino Sans W4" panose="020B0400000000000000" pitchFamily="34" charset="-128"/>
                <a:ea typeface="Hiragino Sans W4" panose="020B0400000000000000" pitchFamily="34" charset="-128"/>
              </a:rPr>
              <a:t>協同組合</a:t>
            </a:r>
            <a:endParaRPr lang="ja-JP" altLang="en-US">
              <a:highlight>
                <a:srgbClr val="1B2024"/>
              </a:highlight>
            </a:endParaRPr>
          </a:p>
        </p:txBody>
      </p:sp>
      <p:sp>
        <p:nvSpPr>
          <p:cNvPr id="28" name="正方形/長方形 27">
            <a:extLst>
              <a:ext uri="{FF2B5EF4-FFF2-40B4-BE49-F238E27FC236}">
                <a16:creationId xmlns:a16="http://schemas.microsoft.com/office/drawing/2014/main" id="{0DF6AE15-0AE0-4A44-B27D-FCDCB75E191B}"/>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37534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4089E94-D523-6444-B17C-FB10CA262076}"/>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8940D836-304C-104A-9AED-71B567FB19C3}"/>
              </a:ext>
            </a:extLst>
          </p:cNvPr>
          <p:cNvPicPr>
            <a:picLocks noChangeAspect="1"/>
          </p:cNvPicPr>
          <p:nvPr/>
        </p:nvPicPr>
        <p:blipFill>
          <a:blip r:embed="rId2"/>
          <a:stretch>
            <a:fillRect/>
          </a:stretch>
        </p:blipFill>
        <p:spPr>
          <a:xfrm>
            <a:off x="7584845" y="1223776"/>
            <a:ext cx="1143000" cy="1143000"/>
          </a:xfrm>
          <a:prstGeom prst="rect">
            <a:avLst/>
          </a:prstGeom>
        </p:spPr>
      </p:pic>
      <p:pic>
        <p:nvPicPr>
          <p:cNvPr id="41" name="図 40" descr="屋外, ストリート, 道路, 建物 が含まれている画像&#10;&#10;自動的に生成された説明">
            <a:extLst>
              <a:ext uri="{FF2B5EF4-FFF2-40B4-BE49-F238E27FC236}">
                <a16:creationId xmlns:a16="http://schemas.microsoft.com/office/drawing/2014/main" id="{299EA3D3-B5F2-3448-BDB7-169790559EAA}"/>
              </a:ext>
            </a:extLst>
          </p:cNvPr>
          <p:cNvPicPr>
            <a:picLocks noChangeAspect="1"/>
          </p:cNvPicPr>
          <p:nvPr/>
        </p:nvPicPr>
        <p:blipFill rotWithShape="1">
          <a:blip r:embed="rId3"/>
          <a:srcRect l="11208" r="28873"/>
          <a:stretch/>
        </p:blipFill>
        <p:spPr>
          <a:xfrm>
            <a:off x="7740464" y="1385136"/>
            <a:ext cx="4210933" cy="4685084"/>
          </a:xfrm>
          <a:prstGeom prst="rect">
            <a:avLst/>
          </a:prstGeom>
        </p:spPr>
      </p:pic>
      <p:sp>
        <p:nvSpPr>
          <p:cNvPr id="42" name="直角三角形 41">
            <a:extLst>
              <a:ext uri="{FF2B5EF4-FFF2-40B4-BE49-F238E27FC236}">
                <a16:creationId xmlns:a16="http://schemas.microsoft.com/office/drawing/2014/main" id="{94C3E0FA-58EB-7D4B-B2F0-011CFAB0AC6D}"/>
              </a:ext>
            </a:extLst>
          </p:cNvPr>
          <p:cNvSpPr/>
          <p:nvPr/>
        </p:nvSpPr>
        <p:spPr>
          <a:xfrm flipH="1">
            <a:off x="10962715" y="5406983"/>
            <a:ext cx="1031907" cy="933202"/>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E91DDCB3-DD16-7045-BB06-AC41758E2C97}"/>
              </a:ext>
            </a:extLst>
          </p:cNvPr>
          <p:cNvPicPr>
            <a:picLocks noChangeAspect="1"/>
          </p:cNvPicPr>
          <p:nvPr/>
        </p:nvPicPr>
        <p:blipFill>
          <a:blip r:embed="rId4"/>
          <a:stretch>
            <a:fillRect/>
          </a:stretch>
        </p:blipFill>
        <p:spPr>
          <a:xfrm>
            <a:off x="179558" y="157721"/>
            <a:ext cx="2248192" cy="709955"/>
          </a:xfrm>
          <a:prstGeom prst="rect">
            <a:avLst/>
          </a:prstGeom>
        </p:spPr>
      </p:pic>
      <p:sp>
        <p:nvSpPr>
          <p:cNvPr id="7" name="正方形/長方形 6">
            <a:extLst>
              <a:ext uri="{FF2B5EF4-FFF2-40B4-BE49-F238E27FC236}">
                <a16:creationId xmlns:a16="http://schemas.microsoft.com/office/drawing/2014/main" id="{3B4C2DBE-B30C-BC44-91E5-6AAAFBDF846A}"/>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専用乗り場</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21" name="図 20">
            <a:extLst>
              <a:ext uri="{FF2B5EF4-FFF2-40B4-BE49-F238E27FC236}">
                <a16:creationId xmlns:a16="http://schemas.microsoft.com/office/drawing/2014/main" id="{CDAF5B91-1C6B-FF4C-AE68-0313FB914435}"/>
              </a:ext>
            </a:extLst>
          </p:cNvPr>
          <p:cNvPicPr>
            <a:picLocks noChangeAspect="1"/>
          </p:cNvPicPr>
          <p:nvPr/>
        </p:nvPicPr>
        <p:blipFill rotWithShape="1">
          <a:blip r:embed="rId5"/>
          <a:srcRect l="7529"/>
          <a:stretch/>
        </p:blipFill>
        <p:spPr>
          <a:xfrm>
            <a:off x="446813" y="1794526"/>
            <a:ext cx="6909045" cy="4275694"/>
          </a:xfrm>
          <a:prstGeom prst="rect">
            <a:avLst/>
          </a:prstGeom>
        </p:spPr>
      </p:pic>
      <p:pic>
        <p:nvPicPr>
          <p:cNvPr id="18" name="図 17">
            <a:extLst>
              <a:ext uri="{FF2B5EF4-FFF2-40B4-BE49-F238E27FC236}">
                <a16:creationId xmlns:a16="http://schemas.microsoft.com/office/drawing/2014/main" id="{6FF0A493-5F6A-7C4A-9FE2-8413462FF012}"/>
              </a:ext>
            </a:extLst>
          </p:cNvPr>
          <p:cNvPicPr>
            <a:picLocks noChangeAspect="1"/>
          </p:cNvPicPr>
          <p:nvPr/>
        </p:nvPicPr>
        <p:blipFill>
          <a:blip r:embed="rId6"/>
          <a:stretch>
            <a:fillRect/>
          </a:stretch>
        </p:blipFill>
        <p:spPr>
          <a:xfrm>
            <a:off x="240603" y="1223776"/>
            <a:ext cx="6741282" cy="1293793"/>
          </a:xfrm>
          <a:prstGeom prst="rect">
            <a:avLst/>
          </a:prstGeom>
        </p:spPr>
      </p:pic>
      <p:sp>
        <p:nvSpPr>
          <p:cNvPr id="19" name="正方形/長方形 18">
            <a:extLst>
              <a:ext uri="{FF2B5EF4-FFF2-40B4-BE49-F238E27FC236}">
                <a16:creationId xmlns:a16="http://schemas.microsoft.com/office/drawing/2014/main" id="{3770EAE5-E9B4-3F45-8072-696C3ED4ED6F}"/>
              </a:ext>
            </a:extLst>
          </p:cNvPr>
          <p:cNvSpPr/>
          <p:nvPr/>
        </p:nvSpPr>
        <p:spPr>
          <a:xfrm>
            <a:off x="515066" y="1414540"/>
            <a:ext cx="6330579" cy="931345"/>
          </a:xfrm>
          <a:prstGeom prst="rect">
            <a:avLst/>
          </a:prstGeom>
        </p:spPr>
        <p:txBody>
          <a:bodyPr wrap="none">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ビジネスパーソンが集まるオフィス・施設に</a:t>
            </a: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専用タクシー乗り場を所有。</a:t>
            </a:r>
          </a:p>
        </p:txBody>
      </p:sp>
      <p:sp>
        <p:nvSpPr>
          <p:cNvPr id="22" name="正方形/長方形 21">
            <a:extLst>
              <a:ext uri="{FF2B5EF4-FFF2-40B4-BE49-F238E27FC236}">
                <a16:creationId xmlns:a16="http://schemas.microsoft.com/office/drawing/2014/main" id="{C7E1D5B0-3B12-3842-88EB-D9391F2DF615}"/>
              </a:ext>
            </a:extLst>
          </p:cNvPr>
          <p:cNvSpPr/>
          <p:nvPr/>
        </p:nvSpPr>
        <p:spPr>
          <a:xfrm>
            <a:off x="651044" y="3060220"/>
            <a:ext cx="2238673" cy="2559611"/>
          </a:xfrm>
          <a:prstGeom prst="rect">
            <a:avLst/>
          </a:prstGeom>
        </p:spPr>
        <p:txBody>
          <a:bodyPr wrap="square">
            <a:spAutoFit/>
          </a:bodyPr>
          <a:lstStyle/>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汐留メディアタワー</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赤坂パークビル</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赤坂</a:t>
            </a:r>
            <a:r>
              <a:rPr lang="en-US" altLang="ja-JP" sz="900" dirty="0">
                <a:solidFill>
                  <a:schemeClr val="bg1"/>
                </a:solidFill>
                <a:latin typeface="Hiragino Sans W3" panose="020B0300000000000000" pitchFamily="34" charset="-128"/>
                <a:ea typeface="Hiragino Sans W3" panose="020B0300000000000000" pitchFamily="34" charset="-128"/>
              </a:rPr>
              <a:t>BIZ</a:t>
            </a:r>
            <a:r>
              <a:rPr lang="ja-JP" altLang="en-US" sz="900">
                <a:solidFill>
                  <a:schemeClr val="bg1"/>
                </a:solidFill>
                <a:latin typeface="Hiragino Sans W3" panose="020B0300000000000000" pitchFamily="34" charset="-128"/>
                <a:ea typeface="Hiragino Sans W3" panose="020B0300000000000000" pitchFamily="34" charset="-128"/>
              </a:rPr>
              <a:t>タワー</a:t>
            </a:r>
          </a:p>
          <a:p>
            <a:pPr>
              <a:lnSpc>
                <a:spcPct val="150000"/>
              </a:lnSpc>
            </a:pPr>
            <a:r>
              <a:rPr lang="en-US" altLang="ja-JP" sz="900" dirty="0">
                <a:solidFill>
                  <a:schemeClr val="bg1"/>
                </a:solidFill>
                <a:latin typeface="Hiragino Sans W3" panose="020B0300000000000000" pitchFamily="34" charset="-128"/>
                <a:ea typeface="Hiragino Sans W3" panose="020B0300000000000000" pitchFamily="34" charset="-128"/>
              </a:rPr>
              <a:t>KDX</a:t>
            </a:r>
            <a:r>
              <a:rPr lang="ja-JP" altLang="en-US" sz="900">
                <a:solidFill>
                  <a:schemeClr val="bg1"/>
                </a:solidFill>
                <a:latin typeface="Hiragino Sans W3" panose="020B0300000000000000" pitchFamily="34" charset="-128"/>
                <a:ea typeface="Hiragino Sans W3" panose="020B0300000000000000" pitchFamily="34" charset="-128"/>
              </a:rPr>
              <a:t>豊洲グランスクエア</a:t>
            </a:r>
          </a:p>
          <a:p>
            <a:pPr>
              <a:lnSpc>
                <a:spcPct val="150000"/>
              </a:lnSpc>
            </a:pPr>
            <a:r>
              <a:rPr lang="en-US" altLang="ja-JP" sz="900" dirty="0">
                <a:solidFill>
                  <a:schemeClr val="bg1"/>
                </a:solidFill>
                <a:latin typeface="Hiragino Sans W3" panose="020B0300000000000000" pitchFamily="34" charset="-128"/>
                <a:ea typeface="Hiragino Sans W3" panose="020B0300000000000000" pitchFamily="34" charset="-128"/>
              </a:rPr>
              <a:t>the SOHO</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新宿野村ビル</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丸の内トラストタワー本館</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大手町フィナンシャルシティ</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東京ミッドタウン日比谷</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赤坂インターシティ</a:t>
            </a:r>
            <a:r>
              <a:rPr lang="en-US" altLang="ja-JP" sz="900" dirty="0">
                <a:solidFill>
                  <a:schemeClr val="bg1"/>
                </a:solidFill>
                <a:latin typeface="Hiragino Sans W3" panose="020B0300000000000000" pitchFamily="34" charset="-128"/>
                <a:ea typeface="Hiragino Sans W3" panose="020B0300000000000000" pitchFamily="34" charset="-128"/>
              </a:rPr>
              <a:t>AIR</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汐留ビルディンク</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芝パークビル</a:t>
            </a:r>
          </a:p>
        </p:txBody>
      </p:sp>
      <p:sp>
        <p:nvSpPr>
          <p:cNvPr id="23" name="正方形/長方形 22">
            <a:extLst>
              <a:ext uri="{FF2B5EF4-FFF2-40B4-BE49-F238E27FC236}">
                <a16:creationId xmlns:a16="http://schemas.microsoft.com/office/drawing/2014/main" id="{27DEA58F-446D-034F-84EB-8BA9B7F71B6D}"/>
              </a:ext>
            </a:extLst>
          </p:cNvPr>
          <p:cNvSpPr/>
          <p:nvPr/>
        </p:nvSpPr>
        <p:spPr>
          <a:xfrm>
            <a:off x="5345477" y="3042803"/>
            <a:ext cx="1636408" cy="1105367"/>
          </a:xfrm>
          <a:prstGeom prst="rect">
            <a:avLst/>
          </a:prstGeom>
        </p:spPr>
        <p:txBody>
          <a:bodyPr wrap="square">
            <a:spAutoFit/>
          </a:bodyPr>
          <a:lstStyle/>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聖路加国際病院</a:t>
            </a:r>
            <a:endParaRPr lang="en-US" altLang="ja-JP" sz="9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三井記念病院</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国際医療福祉大学三田病院</a:t>
            </a:r>
          </a:p>
          <a:p>
            <a:pPr>
              <a:lnSpc>
                <a:spcPct val="150000"/>
              </a:lnSpc>
            </a:pPr>
            <a:r>
              <a:rPr lang="en-US" altLang="ja-JP" sz="900" dirty="0">
                <a:solidFill>
                  <a:schemeClr val="bg1"/>
                </a:solidFill>
                <a:latin typeface="Hiragino Sans W3" panose="020B0300000000000000" pitchFamily="34" charset="-128"/>
                <a:ea typeface="Hiragino Sans W3" panose="020B0300000000000000" pitchFamily="34" charset="-128"/>
              </a:rPr>
              <a:t>JR</a:t>
            </a:r>
            <a:r>
              <a:rPr lang="ja-JP" altLang="en-US" sz="900">
                <a:solidFill>
                  <a:schemeClr val="bg1"/>
                </a:solidFill>
                <a:latin typeface="Hiragino Sans W3" panose="020B0300000000000000" pitchFamily="34" charset="-128"/>
                <a:ea typeface="Hiragino Sans W3" panose="020B0300000000000000" pitchFamily="34" charset="-128"/>
              </a:rPr>
              <a:t>東京総合病院</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順天堂医院</a:t>
            </a:r>
          </a:p>
        </p:txBody>
      </p:sp>
      <p:sp>
        <p:nvSpPr>
          <p:cNvPr id="24" name="正方形/長方形 23">
            <a:extLst>
              <a:ext uri="{FF2B5EF4-FFF2-40B4-BE49-F238E27FC236}">
                <a16:creationId xmlns:a16="http://schemas.microsoft.com/office/drawing/2014/main" id="{642516EF-BEA8-BD45-9B81-2C5D6303A582}"/>
              </a:ext>
            </a:extLst>
          </p:cNvPr>
          <p:cNvSpPr/>
          <p:nvPr/>
        </p:nvSpPr>
        <p:spPr>
          <a:xfrm>
            <a:off x="2288026" y="3012323"/>
            <a:ext cx="2238673" cy="1520866"/>
          </a:xfrm>
          <a:prstGeom prst="rect">
            <a:avLst/>
          </a:prstGeom>
        </p:spPr>
        <p:txBody>
          <a:bodyPr wrap="square">
            <a:spAutoFit/>
          </a:bodyPr>
          <a:lstStyle/>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ロイヤルパークホテル</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ロイヤルパーク汐留タワー</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丸ノ内ホテル</a:t>
            </a: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ザ・キャピトルホテル東急</a:t>
            </a:r>
            <a:endParaRPr lang="en-US" altLang="ja-JP" sz="9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伊勢丹新宿本店</a:t>
            </a:r>
            <a:endParaRPr lang="en-US" altLang="ja-JP" sz="9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東京アメリカンクラブ</a:t>
            </a:r>
            <a:endParaRPr lang="en-US" altLang="ja-JP" sz="9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日本橋髙島屋</a:t>
            </a:r>
            <a:r>
              <a:rPr lang="en-US" altLang="ja-JP" sz="900" dirty="0">
                <a:solidFill>
                  <a:schemeClr val="bg1"/>
                </a:solidFill>
                <a:latin typeface="Hiragino Sans W3" panose="020B0300000000000000" pitchFamily="34" charset="-128"/>
                <a:ea typeface="Hiragino Sans W3" panose="020B0300000000000000" pitchFamily="34" charset="-128"/>
              </a:rPr>
              <a:t>S.C</a:t>
            </a:r>
            <a:r>
              <a:rPr lang="ja-JP" altLang="en-US" sz="900">
                <a:solidFill>
                  <a:schemeClr val="bg1"/>
                </a:solidFill>
                <a:latin typeface="Hiragino Sans W3" panose="020B0300000000000000" pitchFamily="34" charset="-128"/>
                <a:ea typeface="Hiragino Sans W3" panose="020B0300000000000000" pitchFamily="34" charset="-128"/>
              </a:rPr>
              <a:t>本館</a:t>
            </a:r>
            <a:endParaRPr lang="en-US" altLang="ja-JP" sz="900" dirty="0">
              <a:solidFill>
                <a:schemeClr val="bg1"/>
              </a:solidFill>
              <a:latin typeface="Hiragino Sans W3" panose="020B0300000000000000" pitchFamily="34" charset="-128"/>
              <a:ea typeface="Hiragino Sans W3" panose="020B0300000000000000" pitchFamily="34" charset="-128"/>
            </a:endParaRPr>
          </a:p>
        </p:txBody>
      </p:sp>
      <p:sp>
        <p:nvSpPr>
          <p:cNvPr id="25" name="正方形/長方形 24">
            <a:extLst>
              <a:ext uri="{FF2B5EF4-FFF2-40B4-BE49-F238E27FC236}">
                <a16:creationId xmlns:a16="http://schemas.microsoft.com/office/drawing/2014/main" id="{79F637A7-068D-5F4D-87A9-F27B84D4D07E}"/>
              </a:ext>
            </a:extLst>
          </p:cNvPr>
          <p:cNvSpPr/>
          <p:nvPr/>
        </p:nvSpPr>
        <p:spPr>
          <a:xfrm>
            <a:off x="651044" y="2704546"/>
            <a:ext cx="1323474" cy="307777"/>
          </a:xfrm>
          <a:prstGeom prst="rect">
            <a:avLst/>
          </a:prstGeom>
        </p:spPr>
        <p:txBody>
          <a:bodyPr wrap="square">
            <a:spAutoFit/>
          </a:bodyPr>
          <a:lstStyle/>
          <a:p>
            <a:r>
              <a:rPr lang="ja-JP" altLang="en-US" sz="1400" b="1">
                <a:solidFill>
                  <a:schemeClr val="bg1"/>
                </a:solidFill>
                <a:latin typeface="Hiragino Sans W7" panose="020B0400000000000000" pitchFamily="34" charset="-128"/>
                <a:ea typeface="Hiragino Sans W7" panose="020B0400000000000000" pitchFamily="34" charset="-128"/>
              </a:rPr>
              <a:t>オフィスビル</a:t>
            </a:r>
          </a:p>
        </p:txBody>
      </p:sp>
      <p:sp>
        <p:nvSpPr>
          <p:cNvPr id="26" name="正方形/長方形 25">
            <a:extLst>
              <a:ext uri="{FF2B5EF4-FFF2-40B4-BE49-F238E27FC236}">
                <a16:creationId xmlns:a16="http://schemas.microsoft.com/office/drawing/2014/main" id="{608B0C7B-9FC1-C548-B458-4AA6E7E3F920}"/>
              </a:ext>
            </a:extLst>
          </p:cNvPr>
          <p:cNvSpPr/>
          <p:nvPr/>
        </p:nvSpPr>
        <p:spPr>
          <a:xfrm>
            <a:off x="5359047" y="2704546"/>
            <a:ext cx="611168" cy="307777"/>
          </a:xfrm>
          <a:prstGeom prst="rect">
            <a:avLst/>
          </a:prstGeom>
        </p:spPr>
        <p:txBody>
          <a:bodyPr wrap="square">
            <a:spAutoFit/>
          </a:bodyPr>
          <a:lstStyle/>
          <a:p>
            <a:r>
              <a:rPr lang="ja-JP" altLang="en-US" sz="1400" b="1">
                <a:solidFill>
                  <a:schemeClr val="bg1"/>
                </a:solidFill>
                <a:latin typeface="Hiragino Sans W7" panose="020B0400000000000000" pitchFamily="34" charset="-128"/>
                <a:ea typeface="Hiragino Sans W7" panose="020B0400000000000000" pitchFamily="34" charset="-128"/>
              </a:rPr>
              <a:t>病院</a:t>
            </a:r>
          </a:p>
        </p:txBody>
      </p:sp>
      <p:sp>
        <p:nvSpPr>
          <p:cNvPr id="27" name="正方形/長方形 26">
            <a:extLst>
              <a:ext uri="{FF2B5EF4-FFF2-40B4-BE49-F238E27FC236}">
                <a16:creationId xmlns:a16="http://schemas.microsoft.com/office/drawing/2014/main" id="{147DA188-29CA-344E-8CCC-AACE977FCE42}"/>
              </a:ext>
            </a:extLst>
          </p:cNvPr>
          <p:cNvSpPr/>
          <p:nvPr/>
        </p:nvSpPr>
        <p:spPr>
          <a:xfrm>
            <a:off x="2288026" y="2704546"/>
            <a:ext cx="1640036" cy="307777"/>
          </a:xfrm>
          <a:prstGeom prst="rect">
            <a:avLst/>
          </a:prstGeom>
        </p:spPr>
        <p:txBody>
          <a:bodyPr wrap="square">
            <a:spAutoFit/>
          </a:bodyPr>
          <a:lstStyle/>
          <a:p>
            <a:r>
              <a:rPr lang="ja-JP" altLang="en-US" sz="1400" b="1">
                <a:solidFill>
                  <a:schemeClr val="bg1"/>
                </a:solidFill>
                <a:latin typeface="Hiragino Sans W7" panose="020B0400000000000000" pitchFamily="34" charset="-128"/>
                <a:ea typeface="Hiragino Sans W7" panose="020B0400000000000000" pitchFamily="34" charset="-128"/>
              </a:rPr>
              <a:t>ホテル・商業施設</a:t>
            </a:r>
          </a:p>
        </p:txBody>
      </p:sp>
      <p:sp>
        <p:nvSpPr>
          <p:cNvPr id="29" name="正方形/長方形 28">
            <a:extLst>
              <a:ext uri="{FF2B5EF4-FFF2-40B4-BE49-F238E27FC236}">
                <a16:creationId xmlns:a16="http://schemas.microsoft.com/office/drawing/2014/main" id="{A4B72F01-C96E-9F4F-B1F7-43A2FFE39AAF}"/>
              </a:ext>
            </a:extLst>
          </p:cNvPr>
          <p:cNvSpPr/>
          <p:nvPr/>
        </p:nvSpPr>
        <p:spPr>
          <a:xfrm>
            <a:off x="675758" y="5697733"/>
            <a:ext cx="5420242" cy="169277"/>
          </a:xfrm>
          <a:prstGeom prst="rect">
            <a:avLst/>
          </a:prstGeom>
        </p:spPr>
        <p:txBody>
          <a:bodyPr wrap="square">
            <a:spAutoFit/>
          </a:bodyPr>
          <a:lstStyle/>
          <a:p>
            <a:r>
              <a:rPr lang="en-US" altLang="ja-JP" sz="500" dirty="0">
                <a:solidFill>
                  <a:schemeClr val="bg1"/>
                </a:solidFill>
                <a:latin typeface="Hiragino Sans W3" panose="020B0300000000000000" pitchFamily="34" charset="-128"/>
                <a:ea typeface="Hiragino Sans W3" panose="020B0300000000000000" pitchFamily="34" charset="-128"/>
              </a:rPr>
              <a:t>※</a:t>
            </a:r>
            <a:r>
              <a:rPr lang="ja-JP" altLang="en-US" sz="500">
                <a:solidFill>
                  <a:schemeClr val="bg1"/>
                </a:solidFill>
                <a:latin typeface="Hiragino Sans W3" panose="020B0300000000000000" pitchFamily="34" charset="-128"/>
                <a:ea typeface="Hiragino Sans W3" panose="020B0300000000000000" pitchFamily="34" charset="-128"/>
              </a:rPr>
              <a:t>施設一覧に関しては、国際自動車、大和自動車交通、チェッカーキャブ、グリーンキャブ寿交通の計</a:t>
            </a:r>
            <a:r>
              <a:rPr lang="en-US" altLang="ja-JP" sz="500" dirty="0">
                <a:solidFill>
                  <a:schemeClr val="bg1"/>
                </a:solidFill>
                <a:latin typeface="Hiragino Sans W3" panose="020B0300000000000000" pitchFamily="34" charset="-128"/>
                <a:ea typeface="Hiragino Sans W3" panose="020B0300000000000000" pitchFamily="34" charset="-128"/>
              </a:rPr>
              <a:t>5</a:t>
            </a:r>
            <a:r>
              <a:rPr lang="ja-JP" altLang="en-US" sz="500">
                <a:solidFill>
                  <a:schemeClr val="bg1"/>
                </a:solidFill>
                <a:latin typeface="Hiragino Sans W3" panose="020B0300000000000000" pitchFamily="34" charset="-128"/>
                <a:ea typeface="Hiragino Sans W3" panose="020B0300000000000000" pitchFamily="34" charset="-128"/>
              </a:rPr>
              <a:t>社の合計となります。</a:t>
            </a:r>
          </a:p>
        </p:txBody>
      </p:sp>
      <p:sp>
        <p:nvSpPr>
          <p:cNvPr id="32" name="正方形/長方形 31">
            <a:extLst>
              <a:ext uri="{FF2B5EF4-FFF2-40B4-BE49-F238E27FC236}">
                <a16:creationId xmlns:a16="http://schemas.microsoft.com/office/drawing/2014/main" id="{25E4F437-B4B2-B84B-BF2F-BE10FCE2E6B5}"/>
              </a:ext>
            </a:extLst>
          </p:cNvPr>
          <p:cNvSpPr/>
          <p:nvPr/>
        </p:nvSpPr>
        <p:spPr>
          <a:xfrm>
            <a:off x="4031245" y="3045186"/>
            <a:ext cx="1636408" cy="482120"/>
          </a:xfrm>
          <a:prstGeom prst="rect">
            <a:avLst/>
          </a:prstGeom>
        </p:spPr>
        <p:txBody>
          <a:bodyPr wrap="square">
            <a:spAutoFit/>
          </a:bodyPr>
          <a:lstStyle/>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羽田空港</a:t>
            </a:r>
            <a:endParaRPr lang="en-US" altLang="ja-JP" sz="9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900">
                <a:solidFill>
                  <a:schemeClr val="bg1"/>
                </a:solidFill>
                <a:latin typeface="Hiragino Sans W3" panose="020B0300000000000000" pitchFamily="34" charset="-128"/>
                <a:ea typeface="Hiragino Sans W3" panose="020B0300000000000000" pitchFamily="34" charset="-128"/>
              </a:rPr>
              <a:t>国内線・国際線乗り場</a:t>
            </a:r>
          </a:p>
        </p:txBody>
      </p:sp>
      <p:sp>
        <p:nvSpPr>
          <p:cNvPr id="38" name="正方形/長方形 37">
            <a:extLst>
              <a:ext uri="{FF2B5EF4-FFF2-40B4-BE49-F238E27FC236}">
                <a16:creationId xmlns:a16="http://schemas.microsoft.com/office/drawing/2014/main" id="{9C3F07E0-086E-AD49-8E23-7AC43E2A1EF8}"/>
              </a:ext>
            </a:extLst>
          </p:cNvPr>
          <p:cNvSpPr/>
          <p:nvPr/>
        </p:nvSpPr>
        <p:spPr>
          <a:xfrm>
            <a:off x="4044815" y="2706929"/>
            <a:ext cx="611168" cy="307777"/>
          </a:xfrm>
          <a:prstGeom prst="rect">
            <a:avLst/>
          </a:prstGeom>
        </p:spPr>
        <p:txBody>
          <a:bodyPr wrap="square">
            <a:spAutoFit/>
          </a:bodyPr>
          <a:lstStyle/>
          <a:p>
            <a:r>
              <a:rPr lang="ja-JP" altLang="en-US" sz="1400" b="1">
                <a:solidFill>
                  <a:schemeClr val="bg1"/>
                </a:solidFill>
                <a:latin typeface="Hiragino Sans W7" panose="020B0400000000000000" pitchFamily="34" charset="-128"/>
                <a:ea typeface="Hiragino Sans W7" panose="020B0400000000000000" pitchFamily="34" charset="-128"/>
              </a:rPr>
              <a:t>空港</a:t>
            </a:r>
          </a:p>
        </p:txBody>
      </p:sp>
      <p:sp>
        <p:nvSpPr>
          <p:cNvPr id="54" name="直角三角形 53">
            <a:extLst>
              <a:ext uri="{FF2B5EF4-FFF2-40B4-BE49-F238E27FC236}">
                <a16:creationId xmlns:a16="http://schemas.microsoft.com/office/drawing/2014/main" id="{C75676A1-21FC-C241-85B0-735F072152BD}"/>
              </a:ext>
            </a:extLst>
          </p:cNvPr>
          <p:cNvSpPr/>
          <p:nvPr/>
        </p:nvSpPr>
        <p:spPr>
          <a:xfrm flipH="1">
            <a:off x="11225023" y="5355920"/>
            <a:ext cx="783972" cy="840118"/>
          </a:xfrm>
          <a:prstGeom prst="rtTriangle">
            <a:avLst/>
          </a:prstGeom>
          <a:solidFill>
            <a:srgbClr val="EEEFF0"/>
          </a:solidFill>
          <a:ln w="28575">
            <a:solidFill>
              <a:srgbClr val="EEE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図 54">
            <a:extLst>
              <a:ext uri="{FF2B5EF4-FFF2-40B4-BE49-F238E27FC236}">
                <a16:creationId xmlns:a16="http://schemas.microsoft.com/office/drawing/2014/main" id="{77F14724-E7D0-0C48-93C3-9EAD3AA2A32F}"/>
              </a:ext>
            </a:extLst>
          </p:cNvPr>
          <p:cNvPicPr>
            <a:picLocks noChangeAspect="1"/>
          </p:cNvPicPr>
          <p:nvPr/>
        </p:nvPicPr>
        <p:blipFill rotWithShape="1">
          <a:blip r:embed="rId7"/>
          <a:srcRect l="1" r="-24158" b="57867"/>
          <a:stretch/>
        </p:blipFill>
        <p:spPr>
          <a:xfrm>
            <a:off x="378210" y="1420710"/>
            <a:ext cx="272834" cy="904501"/>
          </a:xfrm>
          <a:prstGeom prst="rect">
            <a:avLst/>
          </a:prstGeom>
        </p:spPr>
      </p:pic>
      <p:pic>
        <p:nvPicPr>
          <p:cNvPr id="28" name="図 27">
            <a:extLst>
              <a:ext uri="{FF2B5EF4-FFF2-40B4-BE49-F238E27FC236}">
                <a16:creationId xmlns:a16="http://schemas.microsoft.com/office/drawing/2014/main" id="{29778ECE-C99F-A246-A029-88365E792C16}"/>
              </a:ext>
            </a:extLst>
          </p:cNvPr>
          <p:cNvPicPr>
            <a:picLocks noChangeAspect="1"/>
          </p:cNvPicPr>
          <p:nvPr/>
        </p:nvPicPr>
        <p:blipFill rotWithShape="1">
          <a:blip r:embed="rId8"/>
          <a:srcRect l="16543" t="-12374" r="31644" b="1"/>
          <a:stretch/>
        </p:blipFill>
        <p:spPr>
          <a:xfrm>
            <a:off x="2185059" y="5989320"/>
            <a:ext cx="6075021" cy="734709"/>
          </a:xfrm>
          <a:prstGeom prst="rect">
            <a:avLst/>
          </a:prstGeom>
        </p:spPr>
      </p:pic>
      <p:pic>
        <p:nvPicPr>
          <p:cNvPr id="31" name="図 30">
            <a:extLst>
              <a:ext uri="{FF2B5EF4-FFF2-40B4-BE49-F238E27FC236}">
                <a16:creationId xmlns:a16="http://schemas.microsoft.com/office/drawing/2014/main" id="{5013DE85-EFE1-7E44-87B5-05A49C3D8E6F}"/>
              </a:ext>
            </a:extLst>
          </p:cNvPr>
          <p:cNvPicPr>
            <a:picLocks noChangeAspect="1"/>
          </p:cNvPicPr>
          <p:nvPr/>
        </p:nvPicPr>
        <p:blipFill>
          <a:blip r:embed="rId9"/>
          <a:stretch>
            <a:fillRect/>
          </a:stretch>
        </p:blipFill>
        <p:spPr>
          <a:xfrm>
            <a:off x="270809" y="6373248"/>
            <a:ext cx="1647513" cy="357371"/>
          </a:xfrm>
          <a:prstGeom prst="rect">
            <a:avLst/>
          </a:prstGeom>
        </p:spPr>
      </p:pic>
      <p:sp>
        <p:nvSpPr>
          <p:cNvPr id="35" name="正方形/長方形 34">
            <a:extLst>
              <a:ext uri="{FF2B5EF4-FFF2-40B4-BE49-F238E27FC236}">
                <a16:creationId xmlns:a16="http://schemas.microsoft.com/office/drawing/2014/main" id="{76AAB4B1-20D3-204B-BDDF-047C68892A5C}"/>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36" name="図 35">
            <a:extLst>
              <a:ext uri="{FF2B5EF4-FFF2-40B4-BE49-F238E27FC236}">
                <a16:creationId xmlns:a16="http://schemas.microsoft.com/office/drawing/2014/main" id="{B07E2187-9F38-F949-8F13-46A162746A8D}"/>
              </a:ext>
            </a:extLst>
          </p:cNvPr>
          <p:cNvPicPr>
            <a:picLocks noChangeAspect="1"/>
          </p:cNvPicPr>
          <p:nvPr/>
        </p:nvPicPr>
        <p:blipFill rotWithShape="1">
          <a:blip r:embed="rId8"/>
          <a:srcRect l="89802" t="-7712"/>
          <a:stretch/>
        </p:blipFill>
        <p:spPr>
          <a:xfrm>
            <a:off x="10774680" y="6019800"/>
            <a:ext cx="1195646" cy="704229"/>
          </a:xfrm>
          <a:prstGeom prst="rect">
            <a:avLst/>
          </a:prstGeom>
        </p:spPr>
      </p:pic>
      <p:sp>
        <p:nvSpPr>
          <p:cNvPr id="37" name="スライド番号プレースホルダ 3">
            <a:extLst>
              <a:ext uri="{FF2B5EF4-FFF2-40B4-BE49-F238E27FC236}">
                <a16:creationId xmlns:a16="http://schemas.microsoft.com/office/drawing/2014/main" id="{8C878F2B-E0A2-724F-9943-69799058E9EF}"/>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7</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30" name="正方形/長方形 29">
            <a:extLst>
              <a:ext uri="{FF2B5EF4-FFF2-40B4-BE49-F238E27FC236}">
                <a16:creationId xmlns:a16="http://schemas.microsoft.com/office/drawing/2014/main" id="{387E51CC-CC37-4442-A673-858396FBDC15}"/>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4006491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57E0DD-2708-1D42-988B-9F58CDE336A0}"/>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 name="図 50">
            <a:extLst>
              <a:ext uri="{FF2B5EF4-FFF2-40B4-BE49-F238E27FC236}">
                <a16:creationId xmlns:a16="http://schemas.microsoft.com/office/drawing/2014/main" id="{379D7C06-8B48-8446-BB4C-FA5A7CC7F415}"/>
              </a:ext>
            </a:extLst>
          </p:cNvPr>
          <p:cNvPicPr>
            <a:picLocks noChangeAspect="1"/>
          </p:cNvPicPr>
          <p:nvPr/>
        </p:nvPicPr>
        <p:blipFill>
          <a:blip r:embed="rId2"/>
          <a:stretch>
            <a:fillRect/>
          </a:stretch>
        </p:blipFill>
        <p:spPr>
          <a:xfrm>
            <a:off x="470620" y="2566845"/>
            <a:ext cx="5625380" cy="3452955"/>
          </a:xfrm>
          <a:prstGeom prst="rect">
            <a:avLst/>
          </a:prstGeom>
        </p:spPr>
      </p:pic>
      <p:pic>
        <p:nvPicPr>
          <p:cNvPr id="17" name="図 16">
            <a:extLst>
              <a:ext uri="{FF2B5EF4-FFF2-40B4-BE49-F238E27FC236}">
                <a16:creationId xmlns:a16="http://schemas.microsoft.com/office/drawing/2014/main" id="{91C92524-BA30-044E-BCDE-9031384B181D}"/>
              </a:ext>
            </a:extLst>
          </p:cNvPr>
          <p:cNvPicPr>
            <a:picLocks noChangeAspect="1"/>
          </p:cNvPicPr>
          <p:nvPr/>
        </p:nvPicPr>
        <p:blipFill rotWithShape="1">
          <a:blip r:embed="rId3"/>
          <a:srcRect t="16592"/>
          <a:stretch/>
        </p:blipFill>
        <p:spPr>
          <a:xfrm>
            <a:off x="240602" y="1249915"/>
            <a:ext cx="5611557" cy="2146770"/>
          </a:xfrm>
          <a:prstGeom prst="rect">
            <a:avLst/>
          </a:prstGeom>
        </p:spPr>
      </p:pic>
      <p:sp>
        <p:nvSpPr>
          <p:cNvPr id="18" name="正方形/長方形 17">
            <a:extLst>
              <a:ext uri="{FF2B5EF4-FFF2-40B4-BE49-F238E27FC236}">
                <a16:creationId xmlns:a16="http://schemas.microsoft.com/office/drawing/2014/main" id="{C504B5C2-1F8B-2840-92EF-D6927DADB10B}"/>
              </a:ext>
            </a:extLst>
          </p:cNvPr>
          <p:cNvSpPr/>
          <p:nvPr/>
        </p:nvSpPr>
        <p:spPr>
          <a:xfrm>
            <a:off x="622429" y="1395674"/>
            <a:ext cx="5229731" cy="1803379"/>
          </a:xfrm>
          <a:prstGeom prst="rect">
            <a:avLst/>
          </a:prstGeom>
        </p:spPr>
        <p:txBody>
          <a:bodyPr wrap="square">
            <a:spAutoFit/>
          </a:bodyPr>
          <a:lstStyle/>
          <a:p>
            <a:pPr>
              <a:lnSpc>
                <a:spcPts val="3380"/>
              </a:lnSpc>
            </a:pPr>
            <a:r>
              <a:rPr lang="en-US" altLang="ja-JP" sz="2400" b="1" dirty="0">
                <a:solidFill>
                  <a:srgbClr val="1B2024"/>
                </a:solidFill>
                <a:latin typeface="Hiragino Sans W6" panose="020B0400000000000000" pitchFamily="34" charset="-128"/>
                <a:ea typeface="Hiragino Sans W6" panose="020B0400000000000000" pitchFamily="34" charset="-128"/>
              </a:rPr>
              <a:t>80%</a:t>
            </a:r>
            <a:r>
              <a:rPr lang="ja-JP" altLang="en-US" sz="2400" b="1">
                <a:solidFill>
                  <a:srgbClr val="1B2024"/>
                </a:solidFill>
                <a:latin typeface="Hiragino Sans W6" panose="020B0400000000000000" pitchFamily="34" charset="-128"/>
                <a:ea typeface="Hiragino Sans W6" panose="020B0400000000000000" pitchFamily="34" charset="-128"/>
              </a:rPr>
              <a:t>以上のユーザーが</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都内で活躍する経営層・会社員。</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利用頻度が高い移動手段だからこそ</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繰り返し情報に接触。</a:t>
            </a:r>
            <a:endParaRPr lang="en-US" altLang="ja-JP" sz="2400" b="1" dirty="0">
              <a:solidFill>
                <a:srgbClr val="1B2024"/>
              </a:solidFill>
              <a:latin typeface="Hiragino Sans W6" panose="020B0400000000000000" pitchFamily="34" charset="-128"/>
              <a:ea typeface="Hiragino Sans W6" panose="020B0400000000000000" pitchFamily="34" charset="-128"/>
            </a:endParaRPr>
          </a:p>
        </p:txBody>
      </p:sp>
      <p:pic>
        <p:nvPicPr>
          <p:cNvPr id="19" name="図 18">
            <a:extLst>
              <a:ext uri="{FF2B5EF4-FFF2-40B4-BE49-F238E27FC236}">
                <a16:creationId xmlns:a16="http://schemas.microsoft.com/office/drawing/2014/main" id="{6D6065E7-3337-6746-B211-5C55E7C9A648}"/>
              </a:ext>
            </a:extLst>
          </p:cNvPr>
          <p:cNvPicPr>
            <a:picLocks noChangeAspect="1"/>
          </p:cNvPicPr>
          <p:nvPr/>
        </p:nvPicPr>
        <p:blipFill rotWithShape="1">
          <a:blip r:embed="rId4"/>
          <a:srcRect r="-11136" b="15996"/>
          <a:stretch/>
        </p:blipFill>
        <p:spPr>
          <a:xfrm>
            <a:off x="378209" y="1402946"/>
            <a:ext cx="244219" cy="1803379"/>
          </a:xfrm>
          <a:prstGeom prst="rect">
            <a:avLst/>
          </a:prstGeom>
        </p:spPr>
      </p:pic>
      <p:sp>
        <p:nvSpPr>
          <p:cNvPr id="25" name="正方形/長方形 24">
            <a:extLst>
              <a:ext uri="{FF2B5EF4-FFF2-40B4-BE49-F238E27FC236}">
                <a16:creationId xmlns:a16="http://schemas.microsoft.com/office/drawing/2014/main" id="{A29E6DAC-1601-0F47-A83A-A5A1F38B7E32}"/>
              </a:ext>
            </a:extLst>
          </p:cNvPr>
          <p:cNvSpPr/>
          <p:nvPr/>
        </p:nvSpPr>
        <p:spPr>
          <a:xfrm>
            <a:off x="653906" y="3548372"/>
            <a:ext cx="5109220" cy="2198872"/>
          </a:xfrm>
          <a:prstGeom prst="rect">
            <a:avLst/>
          </a:prstGeom>
        </p:spPr>
        <p:txBody>
          <a:bodyPr wrap="square">
            <a:spAutoFit/>
          </a:bodyPr>
          <a:lstStyle/>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男女割合は大きく変わらず性別に囚われずアプローチ可能</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利用者のボリュームゾーンは</a:t>
            </a:r>
            <a:r>
              <a:rPr lang="en-US" altLang="ja-JP" sz="1400" dirty="0">
                <a:solidFill>
                  <a:schemeClr val="bg1"/>
                </a:solidFill>
                <a:latin typeface="Hiragino Sans W3" panose="020B0300000000000000" pitchFamily="34" charset="-128"/>
                <a:ea typeface="Hiragino Sans W3" panose="020B0300000000000000" pitchFamily="34" charset="-128"/>
              </a:rPr>
              <a:t>30</a:t>
            </a:r>
            <a:r>
              <a:rPr lang="ja-JP" altLang="en-US" sz="1400">
                <a:solidFill>
                  <a:schemeClr val="bg1"/>
                </a:solidFill>
                <a:latin typeface="Hiragino Sans W3" panose="020B0300000000000000" pitchFamily="34" charset="-128"/>
                <a:ea typeface="Hiragino Sans W3" panose="020B0300000000000000" pitchFamily="34" charset="-128"/>
              </a:rPr>
              <a:t>歳以上の都内で活躍する層</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職業別では</a:t>
            </a:r>
            <a:r>
              <a:rPr lang="en-US" altLang="ja-JP" sz="1400" dirty="0">
                <a:solidFill>
                  <a:schemeClr val="bg1"/>
                </a:solidFill>
                <a:latin typeface="Hiragino Sans W3" panose="020B0300000000000000" pitchFamily="34" charset="-128"/>
                <a:ea typeface="Hiragino Sans W3" panose="020B0300000000000000" pitchFamily="34" charset="-128"/>
              </a:rPr>
              <a:t>22</a:t>
            </a:r>
            <a:r>
              <a:rPr lang="ja-JP" altLang="en-US" sz="1400">
                <a:solidFill>
                  <a:schemeClr val="bg1"/>
                </a:solidFill>
                <a:latin typeface="Hiragino Sans W3" panose="020B0300000000000000" pitchFamily="34" charset="-128"/>
                <a:ea typeface="Hiragino Sans W3" panose="020B0300000000000000" pitchFamily="34" charset="-128"/>
              </a:rPr>
              <a:t>％が経営者、</a:t>
            </a:r>
            <a:r>
              <a:rPr lang="en-US" altLang="ja-JP" sz="1400" dirty="0">
                <a:solidFill>
                  <a:schemeClr val="bg1"/>
                </a:solidFill>
                <a:latin typeface="Hiragino Sans W3" panose="020B0300000000000000" pitchFamily="34" charset="-128"/>
                <a:ea typeface="Hiragino Sans W3" panose="020B0300000000000000" pitchFamily="34" charset="-128"/>
              </a:rPr>
              <a:t>60</a:t>
            </a:r>
            <a:r>
              <a:rPr lang="ja-JP" altLang="en-US" sz="1400">
                <a:solidFill>
                  <a:schemeClr val="bg1"/>
                </a:solidFill>
                <a:latin typeface="Hiragino Sans W3" panose="020B0300000000000000" pitchFamily="34" charset="-128"/>
                <a:ea typeface="Hiragino Sans W3" panose="020B0300000000000000" pitchFamily="34" charset="-128"/>
              </a:rPr>
              <a:t>％が会社員</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月に</a:t>
            </a:r>
            <a:r>
              <a:rPr lang="en-US" altLang="ja-JP" sz="1400" dirty="0">
                <a:solidFill>
                  <a:schemeClr val="bg1"/>
                </a:solidFill>
                <a:latin typeface="Hiragino Sans W3" panose="020B0300000000000000" pitchFamily="34" charset="-128"/>
                <a:ea typeface="Hiragino Sans W3" panose="020B0300000000000000" pitchFamily="34" charset="-128"/>
              </a:rPr>
              <a:t>11</a:t>
            </a:r>
            <a:r>
              <a:rPr lang="ja-JP" altLang="en-US" sz="1400">
                <a:solidFill>
                  <a:schemeClr val="bg1"/>
                </a:solidFill>
                <a:latin typeface="Hiragino Sans W3" panose="020B0300000000000000" pitchFamily="34" charset="-128"/>
                <a:ea typeface="Hiragino Sans W3" panose="020B0300000000000000" pitchFamily="34" charset="-128"/>
              </a:rPr>
              <a:t>回以上タクシーを利用する層が約</a:t>
            </a:r>
            <a:r>
              <a:rPr lang="en-US" altLang="ja-JP" sz="1400" dirty="0">
                <a:solidFill>
                  <a:schemeClr val="bg1"/>
                </a:solidFill>
                <a:latin typeface="Hiragino Sans W3" panose="020B0300000000000000" pitchFamily="34" charset="-128"/>
                <a:ea typeface="Hiragino Sans W3" panose="020B0300000000000000" pitchFamily="34" charset="-128"/>
              </a:rPr>
              <a:t>30</a:t>
            </a:r>
            <a:r>
              <a:rPr lang="ja-JP" altLang="en-US" sz="1400">
                <a:solidFill>
                  <a:schemeClr val="bg1"/>
                </a:solidFill>
                <a:latin typeface="Hiragino Sans W3" panose="020B0300000000000000" pitchFamily="34" charset="-128"/>
                <a:ea typeface="Hiragino Sans W3" panose="020B0300000000000000" pitchFamily="34" charset="-128"/>
              </a:rPr>
              <a:t>％も</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endParaRPr lang="en-US" altLang="ja-JP" sz="10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000">
                <a:solidFill>
                  <a:schemeClr val="bg1"/>
                </a:solidFill>
                <a:latin typeface="Hiragino Sans W3" panose="020B0300000000000000" pitchFamily="34" charset="-128"/>
                <a:ea typeface="Hiragino Sans W3" panose="020B0300000000000000" pitchFamily="34" charset="-128"/>
              </a:rPr>
              <a:t>より詳細なタクシー利用者調査データは下記よりご確認ください</a:t>
            </a:r>
            <a:endParaRPr lang="en-US" altLang="ja-JP" sz="10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en-US" altLang="ja-JP" sz="1000" dirty="0">
                <a:solidFill>
                  <a:schemeClr val="bg1"/>
                </a:solidFill>
                <a:latin typeface="Hiragino Sans W3" panose="020B0300000000000000" pitchFamily="34" charset="-128"/>
                <a:ea typeface="Hiragino Sans W3" panose="020B0300000000000000" pitchFamily="34" charset="-128"/>
              </a:rPr>
              <a:t>2020 TAXI USER SURVEY REPORT</a:t>
            </a:r>
          </a:p>
          <a:p>
            <a:pPr>
              <a:lnSpc>
                <a:spcPct val="150000"/>
              </a:lnSpc>
            </a:pPr>
            <a:r>
              <a:rPr lang="en-US" altLang="ja-JP" sz="700" dirty="0">
                <a:solidFill>
                  <a:schemeClr val="bg1"/>
                </a:solidFill>
                <a:latin typeface="Hiragino Sans W3" panose="020B0300000000000000" pitchFamily="34" charset="-128"/>
                <a:ea typeface="Hiragino Sans W3" panose="020B0300000000000000" pitchFamily="34" charset="-128"/>
              </a:rPr>
              <a:t>https://growth-</a:t>
            </a:r>
            <a:r>
              <a:rPr lang="en-US" altLang="ja-JP" sz="700" dirty="0" err="1">
                <a:solidFill>
                  <a:schemeClr val="bg1"/>
                </a:solidFill>
                <a:latin typeface="Hiragino Sans W3" panose="020B0300000000000000" pitchFamily="34" charset="-128"/>
                <a:ea typeface="Hiragino Sans W3" panose="020B0300000000000000" pitchFamily="34" charset="-128"/>
              </a:rPr>
              <a:t>tokyo.jp</a:t>
            </a:r>
            <a:r>
              <a:rPr lang="en-US" altLang="ja-JP" sz="700" dirty="0">
                <a:solidFill>
                  <a:schemeClr val="bg1"/>
                </a:solidFill>
                <a:latin typeface="Hiragino Sans W3" panose="020B0300000000000000" pitchFamily="34" charset="-128"/>
                <a:ea typeface="Hiragino Sans W3" panose="020B0300000000000000" pitchFamily="34" charset="-128"/>
              </a:rPr>
              <a:t>/wp-content/uploads/2020/02/GROWTH_TAXI-USER-SURVEY-</a:t>
            </a:r>
            <a:r>
              <a:rPr lang="en-US" altLang="ja-JP" sz="700" dirty="0" err="1">
                <a:solidFill>
                  <a:schemeClr val="bg1"/>
                </a:solidFill>
                <a:latin typeface="Hiragino Sans W3" panose="020B0300000000000000" pitchFamily="34" charset="-128"/>
                <a:ea typeface="Hiragino Sans W3" panose="020B0300000000000000" pitchFamily="34" charset="-128"/>
              </a:rPr>
              <a:t>REPORT.pdf</a:t>
            </a:r>
            <a:endParaRPr lang="en-US" altLang="ja-JP" sz="700" dirty="0">
              <a:solidFill>
                <a:schemeClr val="bg1"/>
              </a:solidFill>
              <a:latin typeface="Hiragino Sans W3" panose="020B0300000000000000" pitchFamily="34" charset="-128"/>
              <a:ea typeface="Hiragino Sans W3" panose="020B0300000000000000" pitchFamily="34" charset="-128"/>
            </a:endParaRPr>
          </a:p>
        </p:txBody>
      </p:sp>
      <p:pic>
        <p:nvPicPr>
          <p:cNvPr id="26" name="図 25">
            <a:extLst>
              <a:ext uri="{FF2B5EF4-FFF2-40B4-BE49-F238E27FC236}">
                <a16:creationId xmlns:a16="http://schemas.microsoft.com/office/drawing/2014/main" id="{24D76783-5511-F64A-8D7F-1BE606304A1B}"/>
              </a:ext>
            </a:extLst>
          </p:cNvPr>
          <p:cNvPicPr>
            <a:picLocks noChangeAspect="1"/>
          </p:cNvPicPr>
          <p:nvPr/>
        </p:nvPicPr>
        <p:blipFill>
          <a:blip r:embed="rId5"/>
          <a:stretch>
            <a:fillRect/>
          </a:stretch>
        </p:blipFill>
        <p:spPr>
          <a:xfrm>
            <a:off x="6474588" y="1244601"/>
            <a:ext cx="2489173" cy="2257262"/>
          </a:xfrm>
          <a:prstGeom prst="rect">
            <a:avLst/>
          </a:prstGeom>
        </p:spPr>
      </p:pic>
      <p:pic>
        <p:nvPicPr>
          <p:cNvPr id="27" name="図 26">
            <a:extLst>
              <a:ext uri="{FF2B5EF4-FFF2-40B4-BE49-F238E27FC236}">
                <a16:creationId xmlns:a16="http://schemas.microsoft.com/office/drawing/2014/main" id="{38B49EC3-3C70-154B-9814-D5A177C00A31}"/>
              </a:ext>
            </a:extLst>
          </p:cNvPr>
          <p:cNvPicPr>
            <a:picLocks noChangeAspect="1"/>
          </p:cNvPicPr>
          <p:nvPr/>
        </p:nvPicPr>
        <p:blipFill>
          <a:blip r:embed="rId5"/>
          <a:stretch>
            <a:fillRect/>
          </a:stretch>
        </p:blipFill>
        <p:spPr>
          <a:xfrm>
            <a:off x="9235446" y="1244601"/>
            <a:ext cx="2489173" cy="2257262"/>
          </a:xfrm>
          <a:prstGeom prst="rect">
            <a:avLst/>
          </a:prstGeom>
        </p:spPr>
      </p:pic>
      <p:pic>
        <p:nvPicPr>
          <p:cNvPr id="28" name="図 27">
            <a:extLst>
              <a:ext uri="{FF2B5EF4-FFF2-40B4-BE49-F238E27FC236}">
                <a16:creationId xmlns:a16="http://schemas.microsoft.com/office/drawing/2014/main" id="{D08C4B0A-0A0B-614D-B457-367F130D35EA}"/>
              </a:ext>
            </a:extLst>
          </p:cNvPr>
          <p:cNvPicPr>
            <a:picLocks noChangeAspect="1"/>
          </p:cNvPicPr>
          <p:nvPr/>
        </p:nvPicPr>
        <p:blipFill>
          <a:blip r:embed="rId5"/>
          <a:stretch>
            <a:fillRect/>
          </a:stretch>
        </p:blipFill>
        <p:spPr>
          <a:xfrm>
            <a:off x="6474588" y="3778009"/>
            <a:ext cx="2489173" cy="2257262"/>
          </a:xfrm>
          <a:prstGeom prst="rect">
            <a:avLst/>
          </a:prstGeom>
        </p:spPr>
      </p:pic>
      <p:pic>
        <p:nvPicPr>
          <p:cNvPr id="29" name="図 28">
            <a:extLst>
              <a:ext uri="{FF2B5EF4-FFF2-40B4-BE49-F238E27FC236}">
                <a16:creationId xmlns:a16="http://schemas.microsoft.com/office/drawing/2014/main" id="{A429076F-160F-BA4F-BB72-8E5AB171439E}"/>
              </a:ext>
            </a:extLst>
          </p:cNvPr>
          <p:cNvPicPr>
            <a:picLocks noChangeAspect="1"/>
          </p:cNvPicPr>
          <p:nvPr/>
        </p:nvPicPr>
        <p:blipFill>
          <a:blip r:embed="rId5"/>
          <a:stretch>
            <a:fillRect/>
          </a:stretch>
        </p:blipFill>
        <p:spPr>
          <a:xfrm>
            <a:off x="9235446" y="3778009"/>
            <a:ext cx="2489173" cy="2257262"/>
          </a:xfrm>
          <a:prstGeom prst="rect">
            <a:avLst/>
          </a:prstGeom>
        </p:spPr>
      </p:pic>
      <p:sp>
        <p:nvSpPr>
          <p:cNvPr id="31" name="正方形/長方形 30">
            <a:extLst>
              <a:ext uri="{FF2B5EF4-FFF2-40B4-BE49-F238E27FC236}">
                <a16:creationId xmlns:a16="http://schemas.microsoft.com/office/drawing/2014/main" id="{EAA2D48D-C464-A04C-84D9-0D32586138F7}"/>
              </a:ext>
            </a:extLst>
          </p:cNvPr>
          <p:cNvSpPr/>
          <p:nvPr/>
        </p:nvSpPr>
        <p:spPr>
          <a:xfrm>
            <a:off x="6372772" y="1315947"/>
            <a:ext cx="2672630" cy="276999"/>
          </a:xfrm>
          <a:prstGeom prst="rect">
            <a:avLst/>
          </a:prstGeom>
        </p:spPr>
        <p:txBody>
          <a:bodyPr wrap="square">
            <a:spAutoFit/>
          </a:bodyPr>
          <a:lstStyle/>
          <a:p>
            <a:pPr algn="ctr"/>
            <a:r>
              <a:rPr lang="ja-JP" altLang="en-US" sz="1200" b="1">
                <a:solidFill>
                  <a:srgbClr val="1B2024"/>
                </a:solidFill>
                <a:latin typeface="Hiragino Sans W7" panose="020B0400000000000000" pitchFamily="34" charset="-128"/>
                <a:ea typeface="Hiragino Sans W7" panose="020B0400000000000000" pitchFamily="34" charset="-128"/>
              </a:rPr>
              <a:t>利用者基本属性</a:t>
            </a:r>
          </a:p>
        </p:txBody>
      </p:sp>
      <p:sp>
        <p:nvSpPr>
          <p:cNvPr id="32" name="正方形/長方形 31">
            <a:extLst>
              <a:ext uri="{FF2B5EF4-FFF2-40B4-BE49-F238E27FC236}">
                <a16:creationId xmlns:a16="http://schemas.microsoft.com/office/drawing/2014/main" id="{A5B41D0D-31AA-214D-8A68-22202105D5C3}"/>
              </a:ext>
            </a:extLst>
          </p:cNvPr>
          <p:cNvSpPr/>
          <p:nvPr/>
        </p:nvSpPr>
        <p:spPr>
          <a:xfrm>
            <a:off x="9155736" y="1304517"/>
            <a:ext cx="2672630" cy="276999"/>
          </a:xfrm>
          <a:prstGeom prst="rect">
            <a:avLst/>
          </a:prstGeom>
        </p:spPr>
        <p:txBody>
          <a:bodyPr wrap="square">
            <a:spAutoFit/>
          </a:bodyPr>
          <a:lstStyle/>
          <a:p>
            <a:pPr algn="ctr"/>
            <a:r>
              <a:rPr lang="ja-JP" altLang="en-US" sz="1200" b="1">
                <a:solidFill>
                  <a:srgbClr val="1B2024"/>
                </a:solidFill>
                <a:latin typeface="Hiragino Sans W7" panose="020B0400000000000000" pitchFamily="34" charset="-128"/>
                <a:ea typeface="Hiragino Sans W7" panose="020B0400000000000000" pitchFamily="34" charset="-128"/>
              </a:rPr>
              <a:t>利用年齢層</a:t>
            </a:r>
          </a:p>
        </p:txBody>
      </p:sp>
      <p:sp>
        <p:nvSpPr>
          <p:cNvPr id="33" name="正方形/長方形 32">
            <a:extLst>
              <a:ext uri="{FF2B5EF4-FFF2-40B4-BE49-F238E27FC236}">
                <a16:creationId xmlns:a16="http://schemas.microsoft.com/office/drawing/2014/main" id="{4FF15ACB-B019-B84E-9359-BFCBA5D3D6B8}"/>
              </a:ext>
            </a:extLst>
          </p:cNvPr>
          <p:cNvSpPr/>
          <p:nvPr/>
        </p:nvSpPr>
        <p:spPr>
          <a:xfrm>
            <a:off x="6344940" y="3834774"/>
            <a:ext cx="2672630" cy="276999"/>
          </a:xfrm>
          <a:prstGeom prst="rect">
            <a:avLst/>
          </a:prstGeom>
        </p:spPr>
        <p:txBody>
          <a:bodyPr wrap="square">
            <a:spAutoFit/>
          </a:bodyPr>
          <a:lstStyle/>
          <a:p>
            <a:pPr algn="ctr"/>
            <a:r>
              <a:rPr lang="ja-JP" altLang="en-US" sz="1200" b="1">
                <a:solidFill>
                  <a:srgbClr val="1B2024"/>
                </a:solidFill>
                <a:latin typeface="Hiragino Sans W7" panose="020B0400000000000000" pitchFamily="34" charset="-128"/>
                <a:ea typeface="Hiragino Sans W7" panose="020B0400000000000000" pitchFamily="34" charset="-128"/>
              </a:rPr>
              <a:t>利用者職業別</a:t>
            </a:r>
          </a:p>
        </p:txBody>
      </p:sp>
      <p:sp>
        <p:nvSpPr>
          <p:cNvPr id="34" name="正方形/長方形 33">
            <a:extLst>
              <a:ext uri="{FF2B5EF4-FFF2-40B4-BE49-F238E27FC236}">
                <a16:creationId xmlns:a16="http://schemas.microsoft.com/office/drawing/2014/main" id="{3087913C-8001-C949-A533-9D3A37E94868}"/>
              </a:ext>
            </a:extLst>
          </p:cNvPr>
          <p:cNvSpPr/>
          <p:nvPr/>
        </p:nvSpPr>
        <p:spPr>
          <a:xfrm>
            <a:off x="9147218" y="3834774"/>
            <a:ext cx="2672630" cy="276999"/>
          </a:xfrm>
          <a:prstGeom prst="rect">
            <a:avLst/>
          </a:prstGeom>
        </p:spPr>
        <p:txBody>
          <a:bodyPr wrap="square">
            <a:spAutoFit/>
          </a:bodyPr>
          <a:lstStyle/>
          <a:p>
            <a:pPr algn="ctr"/>
            <a:r>
              <a:rPr lang="ja-JP" altLang="en-US" sz="1200" b="1">
                <a:solidFill>
                  <a:srgbClr val="1B2024"/>
                </a:solidFill>
                <a:latin typeface="Hiragino Sans W7" panose="020B0400000000000000" pitchFamily="34" charset="-128"/>
                <a:ea typeface="Hiragino Sans W7" panose="020B0400000000000000" pitchFamily="34" charset="-128"/>
              </a:rPr>
              <a:t>利用頻度</a:t>
            </a:r>
            <a:r>
              <a:rPr lang="en-US" altLang="ja-JP" sz="1200" b="1" dirty="0">
                <a:solidFill>
                  <a:srgbClr val="1B2024"/>
                </a:solidFill>
                <a:latin typeface="Hiragino Sans W7" panose="020B0400000000000000" pitchFamily="34" charset="-128"/>
                <a:ea typeface="Hiragino Sans W7" panose="020B0400000000000000" pitchFamily="34" charset="-128"/>
              </a:rPr>
              <a:t>(1</a:t>
            </a:r>
            <a:r>
              <a:rPr lang="ja-JP" altLang="en-US" sz="1200" b="1">
                <a:solidFill>
                  <a:srgbClr val="1B2024"/>
                </a:solidFill>
                <a:latin typeface="Hiragino Sans W7" panose="020B0400000000000000" pitchFamily="34" charset="-128"/>
                <a:ea typeface="Hiragino Sans W7" panose="020B0400000000000000" pitchFamily="34" charset="-128"/>
              </a:rPr>
              <a:t>ヶ月</a:t>
            </a:r>
            <a:r>
              <a:rPr lang="en-US" altLang="ja-JP" sz="1200" b="1" dirty="0">
                <a:solidFill>
                  <a:srgbClr val="1B2024"/>
                </a:solidFill>
                <a:latin typeface="Hiragino Sans W7" panose="020B0400000000000000" pitchFamily="34" charset="-128"/>
                <a:ea typeface="Hiragino Sans W7" panose="020B0400000000000000" pitchFamily="34" charset="-128"/>
              </a:rPr>
              <a:t>)</a:t>
            </a:r>
            <a:endParaRPr lang="ja-JP" altLang="en-US" sz="1200" b="1">
              <a:solidFill>
                <a:srgbClr val="1B2024"/>
              </a:solidFill>
              <a:latin typeface="Hiragino Sans W7" panose="020B0400000000000000" pitchFamily="34" charset="-128"/>
              <a:ea typeface="Hiragino Sans W7" panose="020B0400000000000000" pitchFamily="34" charset="-128"/>
            </a:endParaRPr>
          </a:p>
        </p:txBody>
      </p:sp>
      <p:pic>
        <p:nvPicPr>
          <p:cNvPr id="35" name="図 34">
            <a:extLst>
              <a:ext uri="{FF2B5EF4-FFF2-40B4-BE49-F238E27FC236}">
                <a16:creationId xmlns:a16="http://schemas.microsoft.com/office/drawing/2014/main" id="{CAF0DE67-1F31-C647-A36C-6DB3053D301E}"/>
              </a:ext>
            </a:extLst>
          </p:cNvPr>
          <p:cNvPicPr>
            <a:picLocks noChangeAspect="1"/>
          </p:cNvPicPr>
          <p:nvPr/>
        </p:nvPicPr>
        <p:blipFill>
          <a:blip r:embed="rId6"/>
          <a:stretch>
            <a:fillRect/>
          </a:stretch>
        </p:blipFill>
        <p:spPr>
          <a:xfrm>
            <a:off x="6670773" y="1842017"/>
            <a:ext cx="1782572" cy="1121791"/>
          </a:xfrm>
          <a:prstGeom prst="rect">
            <a:avLst/>
          </a:prstGeom>
        </p:spPr>
      </p:pic>
      <p:pic>
        <p:nvPicPr>
          <p:cNvPr id="36" name="図 35">
            <a:extLst>
              <a:ext uri="{FF2B5EF4-FFF2-40B4-BE49-F238E27FC236}">
                <a16:creationId xmlns:a16="http://schemas.microsoft.com/office/drawing/2014/main" id="{71BA66FE-8C04-6146-8F6E-4C4EA2476254}"/>
              </a:ext>
            </a:extLst>
          </p:cNvPr>
          <p:cNvPicPr>
            <a:picLocks noChangeAspect="1"/>
          </p:cNvPicPr>
          <p:nvPr/>
        </p:nvPicPr>
        <p:blipFill>
          <a:blip r:embed="rId7"/>
          <a:stretch>
            <a:fillRect/>
          </a:stretch>
        </p:blipFill>
        <p:spPr>
          <a:xfrm>
            <a:off x="9617584" y="1814266"/>
            <a:ext cx="1721104" cy="1167892"/>
          </a:xfrm>
          <a:prstGeom prst="rect">
            <a:avLst/>
          </a:prstGeom>
        </p:spPr>
      </p:pic>
      <p:pic>
        <p:nvPicPr>
          <p:cNvPr id="37" name="図 36">
            <a:extLst>
              <a:ext uri="{FF2B5EF4-FFF2-40B4-BE49-F238E27FC236}">
                <a16:creationId xmlns:a16="http://schemas.microsoft.com/office/drawing/2014/main" id="{15A01A6C-5839-9E42-823F-B5D26001A383}"/>
              </a:ext>
            </a:extLst>
          </p:cNvPr>
          <p:cNvPicPr>
            <a:picLocks noChangeAspect="1"/>
          </p:cNvPicPr>
          <p:nvPr/>
        </p:nvPicPr>
        <p:blipFill>
          <a:blip r:embed="rId8"/>
          <a:stretch>
            <a:fillRect/>
          </a:stretch>
        </p:blipFill>
        <p:spPr>
          <a:xfrm>
            <a:off x="6612683" y="4346655"/>
            <a:ext cx="2028444" cy="1229360"/>
          </a:xfrm>
          <a:prstGeom prst="rect">
            <a:avLst/>
          </a:prstGeom>
        </p:spPr>
      </p:pic>
      <p:pic>
        <p:nvPicPr>
          <p:cNvPr id="38" name="図 37">
            <a:extLst>
              <a:ext uri="{FF2B5EF4-FFF2-40B4-BE49-F238E27FC236}">
                <a16:creationId xmlns:a16="http://schemas.microsoft.com/office/drawing/2014/main" id="{CB2A2095-7DB3-3B4B-A61A-133F09BEBABD}"/>
              </a:ext>
            </a:extLst>
          </p:cNvPr>
          <p:cNvPicPr>
            <a:picLocks noChangeAspect="1"/>
          </p:cNvPicPr>
          <p:nvPr/>
        </p:nvPicPr>
        <p:blipFill>
          <a:blip r:embed="rId9"/>
          <a:stretch>
            <a:fillRect/>
          </a:stretch>
        </p:blipFill>
        <p:spPr>
          <a:xfrm>
            <a:off x="9458214" y="4336367"/>
            <a:ext cx="1828673" cy="1121791"/>
          </a:xfrm>
          <a:prstGeom prst="rect">
            <a:avLst/>
          </a:prstGeom>
        </p:spPr>
      </p:pic>
      <p:sp>
        <p:nvSpPr>
          <p:cNvPr id="39" name="正方形/長方形 38">
            <a:extLst>
              <a:ext uri="{FF2B5EF4-FFF2-40B4-BE49-F238E27FC236}">
                <a16:creationId xmlns:a16="http://schemas.microsoft.com/office/drawing/2014/main" id="{CF8DD59C-A6DC-E445-90A8-91A96E637B9F}"/>
              </a:ext>
            </a:extLst>
          </p:cNvPr>
          <p:cNvSpPr/>
          <p:nvPr/>
        </p:nvSpPr>
        <p:spPr>
          <a:xfrm>
            <a:off x="6372772" y="3081458"/>
            <a:ext cx="2672630" cy="369332"/>
          </a:xfrm>
          <a:prstGeom prst="rect">
            <a:avLst/>
          </a:prstGeom>
        </p:spPr>
        <p:txBody>
          <a:bodyPr wrap="square">
            <a:spAutoFit/>
          </a:bodyPr>
          <a:lstStyle/>
          <a:p>
            <a:pPr algn="ctr"/>
            <a:r>
              <a:rPr lang="ja-JP" altLang="en-US" sz="900">
                <a:solidFill>
                  <a:srgbClr val="1B2024"/>
                </a:solidFill>
                <a:latin typeface="Hiragino Sans W3" panose="020B0300000000000000" pitchFamily="34" charset="-128"/>
                <a:ea typeface="Hiragino Sans W3" panose="020B0300000000000000" pitchFamily="34" charset="-128"/>
              </a:rPr>
              <a:t>男女比率はほぼ変わらず男女共に</a:t>
            </a:r>
            <a:endParaRPr lang="en-US" altLang="ja-JP" sz="900" dirty="0">
              <a:solidFill>
                <a:srgbClr val="1B2024"/>
              </a:solidFill>
              <a:latin typeface="Hiragino Sans W3" panose="020B0300000000000000" pitchFamily="34" charset="-128"/>
              <a:ea typeface="Hiragino Sans W3" panose="020B0300000000000000" pitchFamily="34" charset="-128"/>
            </a:endParaRPr>
          </a:p>
          <a:p>
            <a:pPr algn="ctr"/>
            <a:r>
              <a:rPr lang="ja-JP" altLang="en-US" sz="900">
                <a:solidFill>
                  <a:srgbClr val="1B2024"/>
                </a:solidFill>
                <a:latin typeface="Hiragino Sans W3" panose="020B0300000000000000" pitchFamily="34" charset="-128"/>
                <a:ea typeface="Hiragino Sans W3" panose="020B0300000000000000" pitchFamily="34" charset="-128"/>
              </a:rPr>
              <a:t>タクシー利用を行っています</a:t>
            </a:r>
          </a:p>
        </p:txBody>
      </p:sp>
      <p:sp>
        <p:nvSpPr>
          <p:cNvPr id="40" name="正方形/長方形 39">
            <a:extLst>
              <a:ext uri="{FF2B5EF4-FFF2-40B4-BE49-F238E27FC236}">
                <a16:creationId xmlns:a16="http://schemas.microsoft.com/office/drawing/2014/main" id="{B7EF0C8A-0B77-514A-B2B6-65213785508E}"/>
              </a:ext>
            </a:extLst>
          </p:cNvPr>
          <p:cNvSpPr/>
          <p:nvPr/>
        </p:nvSpPr>
        <p:spPr>
          <a:xfrm>
            <a:off x="9045402" y="3093559"/>
            <a:ext cx="2841938" cy="369332"/>
          </a:xfrm>
          <a:prstGeom prst="rect">
            <a:avLst/>
          </a:prstGeom>
        </p:spPr>
        <p:txBody>
          <a:bodyPr wrap="square">
            <a:spAutoFit/>
          </a:bodyPr>
          <a:lstStyle/>
          <a:p>
            <a:pPr algn="ctr"/>
            <a:r>
              <a:rPr lang="ja-JP" altLang="en-US" sz="900">
                <a:solidFill>
                  <a:srgbClr val="1B2024"/>
                </a:solidFill>
                <a:latin typeface="Hiragino Sans W3" panose="020B0300000000000000" pitchFamily="34" charset="-128"/>
                <a:ea typeface="Hiragino Sans W3" panose="020B0300000000000000" pitchFamily="34" charset="-128"/>
              </a:rPr>
              <a:t>利用者の中心は</a:t>
            </a:r>
            <a:r>
              <a:rPr lang="en-US" altLang="ja-JP" sz="900" dirty="0">
                <a:solidFill>
                  <a:srgbClr val="1B2024"/>
                </a:solidFill>
                <a:latin typeface="Hiragino Sans W3" panose="020B0300000000000000" pitchFamily="34" charset="-128"/>
                <a:ea typeface="Hiragino Sans W3" panose="020B0300000000000000" pitchFamily="34" charset="-128"/>
              </a:rPr>
              <a:t>30-59</a:t>
            </a:r>
            <a:r>
              <a:rPr lang="ja-JP" altLang="en-US" sz="900">
                <a:solidFill>
                  <a:srgbClr val="1B2024"/>
                </a:solidFill>
                <a:latin typeface="Hiragino Sans W3" panose="020B0300000000000000" pitchFamily="34" charset="-128"/>
                <a:ea typeface="Hiragino Sans W3" panose="020B0300000000000000" pitchFamily="34" charset="-128"/>
              </a:rPr>
              <a:t>歳までの</a:t>
            </a:r>
            <a:endParaRPr lang="en-US" altLang="ja-JP" sz="900" dirty="0">
              <a:solidFill>
                <a:srgbClr val="1B2024"/>
              </a:solidFill>
              <a:latin typeface="Hiragino Sans W3" panose="020B0300000000000000" pitchFamily="34" charset="-128"/>
              <a:ea typeface="Hiragino Sans W3" panose="020B0300000000000000" pitchFamily="34" charset="-128"/>
            </a:endParaRPr>
          </a:p>
          <a:p>
            <a:pPr algn="ctr"/>
            <a:r>
              <a:rPr lang="ja-JP" altLang="en-US" sz="900">
                <a:solidFill>
                  <a:srgbClr val="1B2024"/>
                </a:solidFill>
                <a:latin typeface="Hiragino Sans W3" panose="020B0300000000000000" pitchFamily="34" charset="-128"/>
                <a:ea typeface="Hiragino Sans W3" panose="020B0300000000000000" pitchFamily="34" charset="-128"/>
              </a:rPr>
              <a:t>都内で活躍するビジネス層が中心</a:t>
            </a:r>
          </a:p>
        </p:txBody>
      </p:sp>
      <p:sp>
        <p:nvSpPr>
          <p:cNvPr id="41" name="正方形/長方形 40">
            <a:extLst>
              <a:ext uri="{FF2B5EF4-FFF2-40B4-BE49-F238E27FC236}">
                <a16:creationId xmlns:a16="http://schemas.microsoft.com/office/drawing/2014/main" id="{306524DC-2888-514A-BEE6-9150F61B991D}"/>
              </a:ext>
            </a:extLst>
          </p:cNvPr>
          <p:cNvSpPr/>
          <p:nvPr/>
        </p:nvSpPr>
        <p:spPr>
          <a:xfrm>
            <a:off x="6382859" y="5619941"/>
            <a:ext cx="2672630" cy="369332"/>
          </a:xfrm>
          <a:prstGeom prst="rect">
            <a:avLst/>
          </a:prstGeom>
        </p:spPr>
        <p:txBody>
          <a:bodyPr wrap="square">
            <a:spAutoFit/>
          </a:bodyPr>
          <a:lstStyle/>
          <a:p>
            <a:pPr algn="ctr"/>
            <a:r>
              <a:rPr lang="en-US" altLang="ja-JP" sz="900" dirty="0">
                <a:solidFill>
                  <a:srgbClr val="1B2024"/>
                </a:solidFill>
                <a:latin typeface="Hiragino Sans W3" panose="020B0300000000000000" pitchFamily="34" charset="-128"/>
                <a:ea typeface="Hiragino Sans W3" panose="020B0300000000000000" pitchFamily="34" charset="-128"/>
              </a:rPr>
              <a:t>23</a:t>
            </a:r>
            <a:r>
              <a:rPr lang="ja-JP" altLang="en-US" sz="900">
                <a:solidFill>
                  <a:srgbClr val="1B2024"/>
                </a:solidFill>
                <a:latin typeface="Hiragino Sans W3" panose="020B0300000000000000" pitchFamily="34" charset="-128"/>
                <a:ea typeface="Hiragino Sans W3" panose="020B0300000000000000" pitchFamily="34" charset="-128"/>
              </a:rPr>
              <a:t>区のタクシー利用者の</a:t>
            </a:r>
            <a:r>
              <a:rPr lang="en-US" altLang="ja-JP" sz="900" dirty="0">
                <a:solidFill>
                  <a:srgbClr val="1B2024"/>
                </a:solidFill>
                <a:latin typeface="Hiragino Sans W3" panose="020B0300000000000000" pitchFamily="34" charset="-128"/>
                <a:ea typeface="Hiragino Sans W3" panose="020B0300000000000000" pitchFamily="34" charset="-128"/>
              </a:rPr>
              <a:t>80</a:t>
            </a:r>
            <a:r>
              <a:rPr lang="ja-JP" altLang="en-US" sz="900">
                <a:solidFill>
                  <a:srgbClr val="1B2024"/>
                </a:solidFill>
                <a:latin typeface="Hiragino Sans W3" panose="020B0300000000000000" pitchFamily="34" charset="-128"/>
                <a:ea typeface="Hiragino Sans W3" panose="020B0300000000000000" pitchFamily="34" charset="-128"/>
              </a:rPr>
              <a:t>％以上が</a:t>
            </a:r>
          </a:p>
          <a:p>
            <a:pPr algn="ctr"/>
            <a:r>
              <a:rPr lang="ja-JP" altLang="en-US" sz="900">
                <a:solidFill>
                  <a:srgbClr val="1B2024"/>
                </a:solidFill>
                <a:latin typeface="Hiragino Sans W3" panose="020B0300000000000000" pitchFamily="34" charset="-128"/>
                <a:ea typeface="Hiragino Sans W3" panose="020B0300000000000000" pitchFamily="34" charset="-128"/>
              </a:rPr>
              <a:t>ビジネス関連での利用となります</a:t>
            </a:r>
          </a:p>
        </p:txBody>
      </p:sp>
      <p:sp>
        <p:nvSpPr>
          <p:cNvPr id="42" name="正方形/長方形 41">
            <a:extLst>
              <a:ext uri="{FF2B5EF4-FFF2-40B4-BE49-F238E27FC236}">
                <a16:creationId xmlns:a16="http://schemas.microsoft.com/office/drawing/2014/main" id="{4328999F-127C-8F44-B25B-D01EE09BEFC7}"/>
              </a:ext>
            </a:extLst>
          </p:cNvPr>
          <p:cNvSpPr/>
          <p:nvPr/>
        </p:nvSpPr>
        <p:spPr>
          <a:xfrm>
            <a:off x="9112480" y="5626988"/>
            <a:ext cx="2841938" cy="369332"/>
          </a:xfrm>
          <a:prstGeom prst="rect">
            <a:avLst/>
          </a:prstGeom>
        </p:spPr>
        <p:txBody>
          <a:bodyPr wrap="square">
            <a:spAutoFit/>
          </a:bodyPr>
          <a:lstStyle/>
          <a:p>
            <a:pPr algn="ctr"/>
            <a:r>
              <a:rPr lang="ja-JP" altLang="en-US" sz="900">
                <a:solidFill>
                  <a:srgbClr val="1B2024"/>
                </a:solidFill>
                <a:latin typeface="Hiragino Sans W3" panose="020B0300000000000000" pitchFamily="34" charset="-128"/>
                <a:ea typeface="Hiragino Sans W3" panose="020B0300000000000000" pitchFamily="34" charset="-128"/>
              </a:rPr>
              <a:t>約</a:t>
            </a:r>
            <a:r>
              <a:rPr lang="en-US" altLang="ja-JP" sz="900" dirty="0">
                <a:solidFill>
                  <a:srgbClr val="1B2024"/>
                </a:solidFill>
                <a:latin typeface="Hiragino Sans W3" panose="020B0300000000000000" pitchFamily="34" charset="-128"/>
                <a:ea typeface="Hiragino Sans W3" panose="020B0300000000000000" pitchFamily="34" charset="-128"/>
              </a:rPr>
              <a:t>70</a:t>
            </a:r>
            <a:r>
              <a:rPr lang="ja-JP" altLang="en-US" sz="900">
                <a:solidFill>
                  <a:srgbClr val="1B2024"/>
                </a:solidFill>
                <a:latin typeface="Hiragino Sans W3" panose="020B0300000000000000" pitchFamily="34" charset="-128"/>
                <a:ea typeface="Hiragino Sans W3" panose="020B0300000000000000" pitchFamily="34" charset="-128"/>
              </a:rPr>
              <a:t>％以上が月に</a:t>
            </a:r>
            <a:r>
              <a:rPr lang="en-US" altLang="ja-JP" sz="900" dirty="0">
                <a:solidFill>
                  <a:srgbClr val="1B2024"/>
                </a:solidFill>
                <a:latin typeface="Hiragino Sans W3" panose="020B0300000000000000" pitchFamily="34" charset="-128"/>
                <a:ea typeface="Hiragino Sans W3" panose="020B0300000000000000" pitchFamily="34" charset="-128"/>
              </a:rPr>
              <a:t>4</a:t>
            </a:r>
            <a:r>
              <a:rPr lang="ja-JP" altLang="en-US" sz="900">
                <a:solidFill>
                  <a:srgbClr val="1B2024"/>
                </a:solidFill>
                <a:latin typeface="Hiragino Sans W3" panose="020B0300000000000000" pitchFamily="34" charset="-128"/>
                <a:ea typeface="Hiragino Sans W3" panose="020B0300000000000000" pitchFamily="34" charset="-128"/>
              </a:rPr>
              <a:t>回以上、</a:t>
            </a:r>
          </a:p>
          <a:p>
            <a:pPr algn="ctr"/>
            <a:r>
              <a:rPr lang="en-US" altLang="ja-JP" sz="900" dirty="0">
                <a:solidFill>
                  <a:srgbClr val="1B2024"/>
                </a:solidFill>
                <a:latin typeface="Hiragino Sans W3" panose="020B0300000000000000" pitchFamily="34" charset="-128"/>
                <a:ea typeface="Hiragino Sans W3" panose="020B0300000000000000" pitchFamily="34" charset="-128"/>
              </a:rPr>
              <a:t>11</a:t>
            </a:r>
            <a:r>
              <a:rPr lang="ja-JP" altLang="en-US" sz="900">
                <a:solidFill>
                  <a:srgbClr val="1B2024"/>
                </a:solidFill>
                <a:latin typeface="Hiragino Sans W3" panose="020B0300000000000000" pitchFamily="34" charset="-128"/>
                <a:ea typeface="Hiragino Sans W3" panose="020B0300000000000000" pitchFamily="34" charset="-128"/>
              </a:rPr>
              <a:t>回以上移動を行う層が約</a:t>
            </a:r>
            <a:r>
              <a:rPr lang="en-US" altLang="ja-JP" sz="900" dirty="0">
                <a:solidFill>
                  <a:srgbClr val="1B2024"/>
                </a:solidFill>
                <a:latin typeface="Hiragino Sans W3" panose="020B0300000000000000" pitchFamily="34" charset="-128"/>
                <a:ea typeface="Hiragino Sans W3" panose="020B0300000000000000" pitchFamily="34" charset="-128"/>
              </a:rPr>
              <a:t>30</a:t>
            </a:r>
            <a:r>
              <a:rPr lang="ja-JP" altLang="en-US" sz="900">
                <a:solidFill>
                  <a:srgbClr val="1B2024"/>
                </a:solidFill>
                <a:latin typeface="Hiragino Sans W3" panose="020B0300000000000000" pitchFamily="34" charset="-128"/>
                <a:ea typeface="Hiragino Sans W3" panose="020B0300000000000000" pitchFamily="34" charset="-128"/>
              </a:rPr>
              <a:t>％</a:t>
            </a:r>
          </a:p>
        </p:txBody>
      </p:sp>
      <p:pic>
        <p:nvPicPr>
          <p:cNvPr id="43" name="図 42">
            <a:extLst>
              <a:ext uri="{FF2B5EF4-FFF2-40B4-BE49-F238E27FC236}">
                <a16:creationId xmlns:a16="http://schemas.microsoft.com/office/drawing/2014/main" id="{A1936820-9274-4C4D-B3E5-2B84CFD024AB}"/>
              </a:ext>
            </a:extLst>
          </p:cNvPr>
          <p:cNvPicPr>
            <a:picLocks noChangeAspect="1"/>
          </p:cNvPicPr>
          <p:nvPr/>
        </p:nvPicPr>
        <p:blipFill>
          <a:blip r:embed="rId10"/>
          <a:stretch>
            <a:fillRect/>
          </a:stretch>
        </p:blipFill>
        <p:spPr>
          <a:xfrm>
            <a:off x="179558" y="157721"/>
            <a:ext cx="2248192" cy="709955"/>
          </a:xfrm>
          <a:prstGeom prst="rect">
            <a:avLst/>
          </a:prstGeom>
        </p:spPr>
      </p:pic>
      <p:sp>
        <p:nvSpPr>
          <p:cNvPr id="44" name="正方形/長方形 43">
            <a:extLst>
              <a:ext uri="{FF2B5EF4-FFF2-40B4-BE49-F238E27FC236}">
                <a16:creationId xmlns:a16="http://schemas.microsoft.com/office/drawing/2014/main" id="{59F1753F-3115-344A-915C-BD121F0EA259}"/>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ユーザー属性</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30" name="図 29">
            <a:extLst>
              <a:ext uri="{FF2B5EF4-FFF2-40B4-BE49-F238E27FC236}">
                <a16:creationId xmlns:a16="http://schemas.microsoft.com/office/drawing/2014/main" id="{A90644DD-5B70-8A42-BE63-2F9AFC10528E}"/>
              </a:ext>
            </a:extLst>
          </p:cNvPr>
          <p:cNvPicPr>
            <a:picLocks noChangeAspect="1"/>
          </p:cNvPicPr>
          <p:nvPr/>
        </p:nvPicPr>
        <p:blipFill rotWithShape="1">
          <a:blip r:embed="rId11"/>
          <a:srcRect l="16543" t="-12374" r="31644" b="1"/>
          <a:stretch/>
        </p:blipFill>
        <p:spPr>
          <a:xfrm>
            <a:off x="2185059" y="5989320"/>
            <a:ext cx="6075021" cy="734709"/>
          </a:xfrm>
          <a:prstGeom prst="rect">
            <a:avLst/>
          </a:prstGeom>
        </p:spPr>
      </p:pic>
      <p:pic>
        <p:nvPicPr>
          <p:cNvPr id="46" name="図 45">
            <a:extLst>
              <a:ext uri="{FF2B5EF4-FFF2-40B4-BE49-F238E27FC236}">
                <a16:creationId xmlns:a16="http://schemas.microsoft.com/office/drawing/2014/main" id="{59BC6190-4A32-E740-BCA9-08D01899B682}"/>
              </a:ext>
            </a:extLst>
          </p:cNvPr>
          <p:cNvPicPr>
            <a:picLocks noChangeAspect="1"/>
          </p:cNvPicPr>
          <p:nvPr/>
        </p:nvPicPr>
        <p:blipFill>
          <a:blip r:embed="rId12"/>
          <a:stretch>
            <a:fillRect/>
          </a:stretch>
        </p:blipFill>
        <p:spPr>
          <a:xfrm>
            <a:off x="270809" y="6373248"/>
            <a:ext cx="1647513" cy="357371"/>
          </a:xfrm>
          <a:prstGeom prst="rect">
            <a:avLst/>
          </a:prstGeom>
        </p:spPr>
      </p:pic>
      <p:sp>
        <p:nvSpPr>
          <p:cNvPr id="47" name="正方形/長方形 46">
            <a:extLst>
              <a:ext uri="{FF2B5EF4-FFF2-40B4-BE49-F238E27FC236}">
                <a16:creationId xmlns:a16="http://schemas.microsoft.com/office/drawing/2014/main" id="{4CA4CDEF-4D08-5E4D-A71B-3F2602771739}"/>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48" name="図 47">
            <a:extLst>
              <a:ext uri="{FF2B5EF4-FFF2-40B4-BE49-F238E27FC236}">
                <a16:creationId xmlns:a16="http://schemas.microsoft.com/office/drawing/2014/main" id="{E70A4783-80D9-584E-9299-CE88D7D67A5E}"/>
              </a:ext>
            </a:extLst>
          </p:cNvPr>
          <p:cNvPicPr>
            <a:picLocks noChangeAspect="1"/>
          </p:cNvPicPr>
          <p:nvPr/>
        </p:nvPicPr>
        <p:blipFill rotWithShape="1">
          <a:blip r:embed="rId11"/>
          <a:srcRect l="89802" t="-7712"/>
          <a:stretch/>
        </p:blipFill>
        <p:spPr>
          <a:xfrm>
            <a:off x="10774680" y="6019800"/>
            <a:ext cx="1195646" cy="704229"/>
          </a:xfrm>
          <a:prstGeom prst="rect">
            <a:avLst/>
          </a:prstGeom>
        </p:spPr>
      </p:pic>
      <p:sp>
        <p:nvSpPr>
          <p:cNvPr id="49" name="スライド番号プレースホルダ 3">
            <a:extLst>
              <a:ext uri="{FF2B5EF4-FFF2-40B4-BE49-F238E27FC236}">
                <a16:creationId xmlns:a16="http://schemas.microsoft.com/office/drawing/2014/main" id="{D6A735DF-0F9A-C242-8169-9DD6CE6B0A49}"/>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8</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sp>
        <p:nvSpPr>
          <p:cNvPr id="45" name="正方形/長方形 44">
            <a:extLst>
              <a:ext uri="{FF2B5EF4-FFF2-40B4-BE49-F238E27FC236}">
                <a16:creationId xmlns:a16="http://schemas.microsoft.com/office/drawing/2014/main" id="{89AFBC22-7491-A447-87AA-47325C828F96}"/>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Tree>
    <p:extLst>
      <p:ext uri="{BB962C8B-B14F-4D97-AF65-F5344CB8AC3E}">
        <p14:creationId xmlns:p14="http://schemas.microsoft.com/office/powerpoint/2010/main" val="2881648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57E0DD-2708-1D42-988B-9F58CDE336A0}"/>
              </a:ext>
            </a:extLst>
          </p:cNvPr>
          <p:cNvSpPr/>
          <p:nvPr/>
        </p:nvSpPr>
        <p:spPr>
          <a:xfrm>
            <a:off x="0" y="0"/>
            <a:ext cx="12192000" cy="6858000"/>
          </a:xfrm>
          <a:prstGeom prst="rect">
            <a:avLst/>
          </a:prstGeom>
          <a:solidFill>
            <a:srgbClr val="EE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D565AFE9-F52A-C845-95C7-BA22CCB8D403}"/>
              </a:ext>
            </a:extLst>
          </p:cNvPr>
          <p:cNvPicPr>
            <a:picLocks noChangeAspect="1"/>
          </p:cNvPicPr>
          <p:nvPr/>
        </p:nvPicPr>
        <p:blipFill>
          <a:blip r:embed="rId2"/>
          <a:stretch>
            <a:fillRect/>
          </a:stretch>
        </p:blipFill>
        <p:spPr>
          <a:xfrm>
            <a:off x="470620" y="2566845"/>
            <a:ext cx="5625380" cy="3452955"/>
          </a:xfrm>
          <a:prstGeom prst="rect">
            <a:avLst/>
          </a:prstGeom>
        </p:spPr>
      </p:pic>
      <p:pic>
        <p:nvPicPr>
          <p:cNvPr id="17" name="図 16">
            <a:extLst>
              <a:ext uri="{FF2B5EF4-FFF2-40B4-BE49-F238E27FC236}">
                <a16:creationId xmlns:a16="http://schemas.microsoft.com/office/drawing/2014/main" id="{91C92524-BA30-044E-BCDE-9031384B181D}"/>
              </a:ext>
            </a:extLst>
          </p:cNvPr>
          <p:cNvPicPr>
            <a:picLocks noChangeAspect="1"/>
          </p:cNvPicPr>
          <p:nvPr/>
        </p:nvPicPr>
        <p:blipFill rotWithShape="1">
          <a:blip r:embed="rId3"/>
          <a:srcRect t="16592"/>
          <a:stretch/>
        </p:blipFill>
        <p:spPr>
          <a:xfrm>
            <a:off x="240602" y="1249915"/>
            <a:ext cx="5611557" cy="2146770"/>
          </a:xfrm>
          <a:prstGeom prst="rect">
            <a:avLst/>
          </a:prstGeom>
        </p:spPr>
      </p:pic>
      <p:sp>
        <p:nvSpPr>
          <p:cNvPr id="18" name="正方形/長方形 17">
            <a:extLst>
              <a:ext uri="{FF2B5EF4-FFF2-40B4-BE49-F238E27FC236}">
                <a16:creationId xmlns:a16="http://schemas.microsoft.com/office/drawing/2014/main" id="{C504B5C2-1F8B-2840-92EF-D6927DADB10B}"/>
              </a:ext>
            </a:extLst>
          </p:cNvPr>
          <p:cNvSpPr/>
          <p:nvPr/>
        </p:nvSpPr>
        <p:spPr>
          <a:xfrm>
            <a:off x="622429" y="1395674"/>
            <a:ext cx="5229731" cy="1803379"/>
          </a:xfrm>
          <a:prstGeom prst="rect">
            <a:avLst/>
          </a:prstGeom>
        </p:spPr>
        <p:txBody>
          <a:bodyPr wrap="square">
            <a:spAutoFit/>
          </a:bodyPr>
          <a:lstStyle/>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経済ニュースからラグジュアリー</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ライフスタイル情報まで</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都内タクシーユーザー向けの</a:t>
            </a:r>
            <a:endParaRPr lang="en-US" altLang="ja-JP" sz="2400" b="1" dirty="0">
              <a:solidFill>
                <a:srgbClr val="1B2024"/>
              </a:solidFill>
              <a:latin typeface="Hiragino Sans W6" panose="020B0400000000000000" pitchFamily="34" charset="-128"/>
              <a:ea typeface="Hiragino Sans W6" panose="020B0400000000000000" pitchFamily="34" charset="-128"/>
            </a:endParaRPr>
          </a:p>
          <a:p>
            <a:pPr>
              <a:lnSpc>
                <a:spcPts val="3380"/>
              </a:lnSpc>
            </a:pPr>
            <a:r>
              <a:rPr lang="ja-JP" altLang="en-US" sz="2400" b="1">
                <a:solidFill>
                  <a:srgbClr val="1B2024"/>
                </a:solidFill>
                <a:latin typeface="Hiragino Sans W6" panose="020B0400000000000000" pitchFamily="34" charset="-128"/>
                <a:ea typeface="Hiragino Sans W6" panose="020B0400000000000000" pitchFamily="34" charset="-128"/>
              </a:rPr>
              <a:t>ニュースコンテンツを提供。</a:t>
            </a:r>
            <a:endParaRPr lang="en-US" altLang="ja-JP" sz="2400" b="1" dirty="0">
              <a:solidFill>
                <a:srgbClr val="1B2024"/>
              </a:solidFill>
              <a:latin typeface="Hiragino Sans W6" panose="020B0400000000000000" pitchFamily="34" charset="-128"/>
              <a:ea typeface="Hiragino Sans W6" panose="020B0400000000000000" pitchFamily="34" charset="-128"/>
            </a:endParaRPr>
          </a:p>
        </p:txBody>
      </p:sp>
      <p:pic>
        <p:nvPicPr>
          <p:cNvPr id="19" name="図 18">
            <a:extLst>
              <a:ext uri="{FF2B5EF4-FFF2-40B4-BE49-F238E27FC236}">
                <a16:creationId xmlns:a16="http://schemas.microsoft.com/office/drawing/2014/main" id="{6D6065E7-3337-6746-B211-5C55E7C9A648}"/>
              </a:ext>
            </a:extLst>
          </p:cNvPr>
          <p:cNvPicPr>
            <a:picLocks noChangeAspect="1"/>
          </p:cNvPicPr>
          <p:nvPr/>
        </p:nvPicPr>
        <p:blipFill rotWithShape="1">
          <a:blip r:embed="rId4"/>
          <a:srcRect r="-11136" b="15996"/>
          <a:stretch/>
        </p:blipFill>
        <p:spPr>
          <a:xfrm>
            <a:off x="378209" y="1402946"/>
            <a:ext cx="244219" cy="1803379"/>
          </a:xfrm>
          <a:prstGeom prst="rect">
            <a:avLst/>
          </a:prstGeom>
        </p:spPr>
      </p:pic>
      <p:pic>
        <p:nvPicPr>
          <p:cNvPr id="36" name="図 35">
            <a:extLst>
              <a:ext uri="{FF2B5EF4-FFF2-40B4-BE49-F238E27FC236}">
                <a16:creationId xmlns:a16="http://schemas.microsoft.com/office/drawing/2014/main" id="{FE0E2EA9-D5B1-E547-B8DB-76C76A17AF68}"/>
              </a:ext>
            </a:extLst>
          </p:cNvPr>
          <p:cNvPicPr>
            <a:picLocks noChangeAspect="1"/>
          </p:cNvPicPr>
          <p:nvPr/>
        </p:nvPicPr>
        <p:blipFill>
          <a:blip r:embed="rId5"/>
          <a:stretch>
            <a:fillRect/>
          </a:stretch>
        </p:blipFill>
        <p:spPr>
          <a:xfrm>
            <a:off x="179558" y="157721"/>
            <a:ext cx="2248192" cy="709955"/>
          </a:xfrm>
          <a:prstGeom prst="rect">
            <a:avLst/>
          </a:prstGeom>
        </p:spPr>
      </p:pic>
      <p:sp>
        <p:nvSpPr>
          <p:cNvPr id="37" name="正方形/長方形 36">
            <a:extLst>
              <a:ext uri="{FF2B5EF4-FFF2-40B4-BE49-F238E27FC236}">
                <a16:creationId xmlns:a16="http://schemas.microsoft.com/office/drawing/2014/main" id="{E51565D6-C873-254B-ACA4-CCAC44533A81}"/>
              </a:ext>
            </a:extLst>
          </p:cNvPr>
          <p:cNvSpPr/>
          <p:nvPr/>
        </p:nvSpPr>
        <p:spPr>
          <a:xfrm>
            <a:off x="280968" y="412455"/>
            <a:ext cx="2086516" cy="307777"/>
          </a:xfrm>
          <a:prstGeom prst="rect">
            <a:avLst/>
          </a:prstGeom>
        </p:spPr>
        <p:txBody>
          <a:bodyPr wrap="square">
            <a:spAutoFit/>
          </a:bodyPr>
          <a:lstStyle/>
          <a:p>
            <a:pPr algn="ctr"/>
            <a:r>
              <a:rPr lang="ja-JP" altLang="en-US" sz="1400">
                <a:solidFill>
                  <a:schemeClr val="bg1"/>
                </a:solidFill>
                <a:latin typeface="Hiragino Sans W5" panose="020B0400000000000000" pitchFamily="34" charset="-128"/>
                <a:ea typeface="Hiragino Sans W5" panose="020B0400000000000000" pitchFamily="34" charset="-128"/>
              </a:rPr>
              <a:t>メディアコンテンツ</a:t>
            </a:r>
            <a:endParaRPr lang="en-US" altLang="ja-JP" sz="1400" dirty="0">
              <a:solidFill>
                <a:schemeClr val="bg1"/>
              </a:solidFill>
              <a:latin typeface="Hiragino Sans W5" panose="020B0400000000000000" pitchFamily="34" charset="-128"/>
              <a:ea typeface="Hiragino Sans W5" panose="020B0400000000000000" pitchFamily="34" charset="-128"/>
            </a:endParaRPr>
          </a:p>
        </p:txBody>
      </p:sp>
      <p:pic>
        <p:nvPicPr>
          <p:cNvPr id="38" name="図 37">
            <a:extLst>
              <a:ext uri="{FF2B5EF4-FFF2-40B4-BE49-F238E27FC236}">
                <a16:creationId xmlns:a16="http://schemas.microsoft.com/office/drawing/2014/main" id="{2D3DB169-3E03-0046-BE7C-13B8767FC96B}"/>
              </a:ext>
            </a:extLst>
          </p:cNvPr>
          <p:cNvPicPr>
            <a:picLocks noChangeAspect="1"/>
          </p:cNvPicPr>
          <p:nvPr/>
        </p:nvPicPr>
        <p:blipFill rotWithShape="1">
          <a:blip r:embed="rId6"/>
          <a:srcRect l="16543" t="-12374" r="31644" b="1"/>
          <a:stretch/>
        </p:blipFill>
        <p:spPr>
          <a:xfrm>
            <a:off x="2185059" y="5989320"/>
            <a:ext cx="6075021" cy="734709"/>
          </a:xfrm>
          <a:prstGeom prst="rect">
            <a:avLst/>
          </a:prstGeom>
        </p:spPr>
      </p:pic>
      <p:pic>
        <p:nvPicPr>
          <p:cNvPr id="40" name="図 39">
            <a:extLst>
              <a:ext uri="{FF2B5EF4-FFF2-40B4-BE49-F238E27FC236}">
                <a16:creationId xmlns:a16="http://schemas.microsoft.com/office/drawing/2014/main" id="{4F4B1105-0697-4C4F-8C92-3A68AE003A9D}"/>
              </a:ext>
            </a:extLst>
          </p:cNvPr>
          <p:cNvPicPr>
            <a:picLocks noChangeAspect="1"/>
          </p:cNvPicPr>
          <p:nvPr/>
        </p:nvPicPr>
        <p:blipFill>
          <a:blip r:embed="rId7"/>
          <a:stretch>
            <a:fillRect/>
          </a:stretch>
        </p:blipFill>
        <p:spPr>
          <a:xfrm>
            <a:off x="270809" y="6373248"/>
            <a:ext cx="1647513" cy="357371"/>
          </a:xfrm>
          <a:prstGeom prst="rect">
            <a:avLst/>
          </a:prstGeom>
        </p:spPr>
      </p:pic>
      <p:sp>
        <p:nvSpPr>
          <p:cNvPr id="41" name="正方形/長方形 40">
            <a:extLst>
              <a:ext uri="{FF2B5EF4-FFF2-40B4-BE49-F238E27FC236}">
                <a16:creationId xmlns:a16="http://schemas.microsoft.com/office/drawing/2014/main" id="{837717CA-5F33-1242-B409-00C1640A5CE2}"/>
              </a:ext>
            </a:extLst>
          </p:cNvPr>
          <p:cNvSpPr/>
          <p:nvPr/>
        </p:nvSpPr>
        <p:spPr>
          <a:xfrm>
            <a:off x="8289297" y="6478084"/>
            <a:ext cx="3273097" cy="200055"/>
          </a:xfrm>
          <a:prstGeom prst="rect">
            <a:avLst/>
          </a:prstGeom>
        </p:spPr>
        <p:txBody>
          <a:bodyPr wrap="square">
            <a:spAutoFit/>
          </a:bodyPr>
          <a:lstStyle/>
          <a:p>
            <a:r>
              <a:rPr lang="en-US" altLang="ja-JP" sz="700" dirty="0">
                <a:solidFill>
                  <a:srgbClr val="1B2024"/>
                </a:solidFill>
                <a:latin typeface="Hiragino Sans W3" panose="020B0300000000000000" pitchFamily="34" charset="-128"/>
                <a:ea typeface="Hiragino Sans W3" panose="020B0300000000000000" pitchFamily="34" charset="-128"/>
              </a:rPr>
              <a:t>© News Technology Co., Ltd.</a:t>
            </a:r>
            <a:endParaRPr lang="ja-JP" altLang="en-US" sz="700">
              <a:solidFill>
                <a:srgbClr val="1B2024"/>
              </a:solidFill>
              <a:latin typeface="Hiragino Sans W3" panose="020B0300000000000000" pitchFamily="34" charset="-128"/>
              <a:ea typeface="Hiragino Sans W3" panose="020B0300000000000000" pitchFamily="34" charset="-128"/>
            </a:endParaRPr>
          </a:p>
        </p:txBody>
      </p:sp>
      <p:pic>
        <p:nvPicPr>
          <p:cNvPr id="42" name="図 41">
            <a:extLst>
              <a:ext uri="{FF2B5EF4-FFF2-40B4-BE49-F238E27FC236}">
                <a16:creationId xmlns:a16="http://schemas.microsoft.com/office/drawing/2014/main" id="{ECE7CF11-09AF-354A-807F-E459DF4ED637}"/>
              </a:ext>
            </a:extLst>
          </p:cNvPr>
          <p:cNvPicPr>
            <a:picLocks noChangeAspect="1"/>
          </p:cNvPicPr>
          <p:nvPr/>
        </p:nvPicPr>
        <p:blipFill rotWithShape="1">
          <a:blip r:embed="rId6"/>
          <a:srcRect l="89802" t="-7712"/>
          <a:stretch/>
        </p:blipFill>
        <p:spPr>
          <a:xfrm>
            <a:off x="10774680" y="6019800"/>
            <a:ext cx="1195646" cy="704229"/>
          </a:xfrm>
          <a:prstGeom prst="rect">
            <a:avLst/>
          </a:prstGeom>
        </p:spPr>
      </p:pic>
      <p:sp>
        <p:nvSpPr>
          <p:cNvPr id="50" name="スライド番号プレースホルダ 3">
            <a:extLst>
              <a:ext uri="{FF2B5EF4-FFF2-40B4-BE49-F238E27FC236}">
                <a16:creationId xmlns:a16="http://schemas.microsoft.com/office/drawing/2014/main" id="{F5FFB122-9557-2D43-B304-B4C5EBDC49E3}"/>
              </a:ext>
            </a:extLst>
          </p:cNvPr>
          <p:cNvSpPr txBox="1">
            <a:spLocks noGrp="1"/>
          </p:cNvSpPr>
          <p:nvPr/>
        </p:nvSpPr>
        <p:spPr bwMode="auto">
          <a:xfrm>
            <a:off x="11578165" y="6466488"/>
            <a:ext cx="391346" cy="216254"/>
          </a:xfrm>
          <a:prstGeom prst="rect">
            <a:avLst/>
          </a:prstGeom>
          <a:noFill/>
          <a:ln w="9525">
            <a:noFill/>
            <a:miter lim="800000"/>
            <a:headEnd/>
            <a:tailEnd/>
          </a:ln>
        </p:spPr>
        <p:txBody>
          <a:bodyPr anchor="ctr"/>
          <a:lstStyle/>
          <a:p>
            <a:pPr algn="r">
              <a:defRPr/>
            </a:pPr>
            <a:r>
              <a:rPr lang="en-US" altLang="ja-JP" sz="800" dirty="0">
                <a:solidFill>
                  <a:schemeClr val="bg1"/>
                </a:solidFill>
                <a:latin typeface="Hiragino Sans W3" panose="020B0300000000000000" pitchFamily="34" charset="-128"/>
                <a:ea typeface="Hiragino Sans W3" panose="020B0300000000000000" pitchFamily="34" charset="-128"/>
              </a:rPr>
              <a:t>0</a:t>
            </a:r>
            <a:fld id="{76D8E150-8261-4C28-BB88-CF7E9D4FABBB}" type="slidenum">
              <a:rPr lang="en-US" altLang="ja-JP" sz="800" smtClean="0">
                <a:solidFill>
                  <a:schemeClr val="bg1"/>
                </a:solidFill>
                <a:latin typeface="Hiragino Sans W3" panose="020B0300000000000000" pitchFamily="34" charset="-128"/>
                <a:ea typeface="Hiragino Sans W3" panose="020B0300000000000000" pitchFamily="34" charset="-128"/>
              </a:rPr>
              <a:pPr algn="r">
                <a:defRPr/>
              </a:pPr>
              <a:t>9</a:t>
            </a:fld>
            <a:endParaRPr lang="en-US" altLang="ja-JP" sz="800" dirty="0">
              <a:solidFill>
                <a:schemeClr val="bg1"/>
              </a:solidFill>
              <a:latin typeface="Hiragino Sans W3" panose="020B0300000000000000" pitchFamily="34" charset="-128"/>
              <a:ea typeface="Hiragino Sans W3" panose="020B0300000000000000" pitchFamily="34" charset="-128"/>
            </a:endParaRPr>
          </a:p>
        </p:txBody>
      </p:sp>
      <p:pic>
        <p:nvPicPr>
          <p:cNvPr id="65" name="図 64">
            <a:extLst>
              <a:ext uri="{FF2B5EF4-FFF2-40B4-BE49-F238E27FC236}">
                <a16:creationId xmlns:a16="http://schemas.microsoft.com/office/drawing/2014/main" id="{A6E7CC4F-A15B-234C-8D26-4EE35344A5A3}"/>
              </a:ext>
            </a:extLst>
          </p:cNvPr>
          <p:cNvPicPr>
            <a:picLocks noChangeAspect="1"/>
          </p:cNvPicPr>
          <p:nvPr/>
        </p:nvPicPr>
        <p:blipFill>
          <a:blip r:embed="rId8"/>
          <a:stretch>
            <a:fillRect/>
          </a:stretch>
        </p:blipFill>
        <p:spPr>
          <a:xfrm>
            <a:off x="6474588" y="1244601"/>
            <a:ext cx="2489173" cy="2257262"/>
          </a:xfrm>
          <a:prstGeom prst="rect">
            <a:avLst/>
          </a:prstGeom>
        </p:spPr>
      </p:pic>
      <p:pic>
        <p:nvPicPr>
          <p:cNvPr id="66" name="図 65">
            <a:extLst>
              <a:ext uri="{FF2B5EF4-FFF2-40B4-BE49-F238E27FC236}">
                <a16:creationId xmlns:a16="http://schemas.microsoft.com/office/drawing/2014/main" id="{B83F9753-1EC2-5247-B75D-3F27905A89E9}"/>
              </a:ext>
            </a:extLst>
          </p:cNvPr>
          <p:cNvPicPr>
            <a:picLocks noChangeAspect="1"/>
          </p:cNvPicPr>
          <p:nvPr/>
        </p:nvPicPr>
        <p:blipFill>
          <a:blip r:embed="rId8"/>
          <a:stretch>
            <a:fillRect/>
          </a:stretch>
        </p:blipFill>
        <p:spPr>
          <a:xfrm>
            <a:off x="9235446" y="1244601"/>
            <a:ext cx="2489173" cy="2257262"/>
          </a:xfrm>
          <a:prstGeom prst="rect">
            <a:avLst/>
          </a:prstGeom>
        </p:spPr>
      </p:pic>
      <p:pic>
        <p:nvPicPr>
          <p:cNvPr id="67" name="図 66">
            <a:extLst>
              <a:ext uri="{FF2B5EF4-FFF2-40B4-BE49-F238E27FC236}">
                <a16:creationId xmlns:a16="http://schemas.microsoft.com/office/drawing/2014/main" id="{AB50C5C0-0DF0-6640-BEF0-805B7DC0F640}"/>
              </a:ext>
            </a:extLst>
          </p:cNvPr>
          <p:cNvPicPr>
            <a:picLocks noChangeAspect="1"/>
          </p:cNvPicPr>
          <p:nvPr/>
        </p:nvPicPr>
        <p:blipFill>
          <a:blip r:embed="rId8"/>
          <a:stretch>
            <a:fillRect/>
          </a:stretch>
        </p:blipFill>
        <p:spPr>
          <a:xfrm>
            <a:off x="6474588" y="3778009"/>
            <a:ext cx="2489173" cy="2257262"/>
          </a:xfrm>
          <a:prstGeom prst="rect">
            <a:avLst/>
          </a:prstGeom>
        </p:spPr>
      </p:pic>
      <p:pic>
        <p:nvPicPr>
          <p:cNvPr id="68" name="図 67">
            <a:extLst>
              <a:ext uri="{FF2B5EF4-FFF2-40B4-BE49-F238E27FC236}">
                <a16:creationId xmlns:a16="http://schemas.microsoft.com/office/drawing/2014/main" id="{5A477E23-9027-1148-9CE9-35E93531940B}"/>
              </a:ext>
            </a:extLst>
          </p:cNvPr>
          <p:cNvPicPr>
            <a:picLocks noChangeAspect="1"/>
          </p:cNvPicPr>
          <p:nvPr/>
        </p:nvPicPr>
        <p:blipFill>
          <a:blip r:embed="rId8"/>
          <a:stretch>
            <a:fillRect/>
          </a:stretch>
        </p:blipFill>
        <p:spPr>
          <a:xfrm>
            <a:off x="9235446" y="3778009"/>
            <a:ext cx="2489173" cy="2257262"/>
          </a:xfrm>
          <a:prstGeom prst="rect">
            <a:avLst/>
          </a:prstGeom>
        </p:spPr>
      </p:pic>
      <p:sp>
        <p:nvSpPr>
          <p:cNvPr id="69" name="正方形/長方形 68">
            <a:extLst>
              <a:ext uri="{FF2B5EF4-FFF2-40B4-BE49-F238E27FC236}">
                <a16:creationId xmlns:a16="http://schemas.microsoft.com/office/drawing/2014/main" id="{82B7B586-3C50-0349-A65F-F3F190627876}"/>
              </a:ext>
            </a:extLst>
          </p:cNvPr>
          <p:cNvSpPr/>
          <p:nvPr/>
        </p:nvSpPr>
        <p:spPr>
          <a:xfrm>
            <a:off x="6372772" y="1315947"/>
            <a:ext cx="2672630" cy="276999"/>
          </a:xfrm>
          <a:prstGeom prst="rect">
            <a:avLst/>
          </a:prstGeom>
        </p:spPr>
        <p:txBody>
          <a:bodyPr wrap="square">
            <a:spAutoFit/>
          </a:bodyPr>
          <a:lstStyle/>
          <a:p>
            <a:pPr algn="ctr"/>
            <a:r>
              <a:rPr lang="ja-JP" altLang="en-US" sz="1200" b="1">
                <a:solidFill>
                  <a:srgbClr val="1B2024"/>
                </a:solidFill>
                <a:latin typeface="Hiragino Sans W7" panose="020B0400000000000000" pitchFamily="34" charset="-128"/>
                <a:ea typeface="Hiragino Sans W7" panose="020B0400000000000000" pitchFamily="34" charset="-128"/>
              </a:rPr>
              <a:t>ソーシャル経済・ビジネス</a:t>
            </a:r>
          </a:p>
        </p:txBody>
      </p:sp>
      <p:sp>
        <p:nvSpPr>
          <p:cNvPr id="70" name="正方形/長方形 69">
            <a:extLst>
              <a:ext uri="{FF2B5EF4-FFF2-40B4-BE49-F238E27FC236}">
                <a16:creationId xmlns:a16="http://schemas.microsoft.com/office/drawing/2014/main" id="{866DF4F5-CDE8-9142-8484-430CEEFDE94D}"/>
              </a:ext>
            </a:extLst>
          </p:cNvPr>
          <p:cNvSpPr/>
          <p:nvPr/>
        </p:nvSpPr>
        <p:spPr>
          <a:xfrm>
            <a:off x="9155736" y="1304517"/>
            <a:ext cx="2672630" cy="276999"/>
          </a:xfrm>
          <a:prstGeom prst="rect">
            <a:avLst/>
          </a:prstGeom>
        </p:spPr>
        <p:txBody>
          <a:bodyPr wrap="square">
            <a:spAutoFit/>
          </a:bodyPr>
          <a:lstStyle/>
          <a:p>
            <a:pPr algn="ctr"/>
            <a:r>
              <a:rPr lang="ja-JP" altLang="en-US" sz="1200" b="1">
                <a:solidFill>
                  <a:srgbClr val="1B2024"/>
                </a:solidFill>
                <a:latin typeface="Hiragino Sans W7" panose="020B0400000000000000" pitchFamily="34" charset="-128"/>
                <a:ea typeface="Hiragino Sans W7" panose="020B0400000000000000" pitchFamily="34" charset="-128"/>
              </a:rPr>
              <a:t>ビジネスパーソン</a:t>
            </a:r>
          </a:p>
        </p:txBody>
      </p:sp>
      <p:sp>
        <p:nvSpPr>
          <p:cNvPr id="71" name="正方形/長方形 70">
            <a:extLst>
              <a:ext uri="{FF2B5EF4-FFF2-40B4-BE49-F238E27FC236}">
                <a16:creationId xmlns:a16="http://schemas.microsoft.com/office/drawing/2014/main" id="{82147C38-EBD0-E742-BC1D-4F11D27B981E}"/>
              </a:ext>
            </a:extLst>
          </p:cNvPr>
          <p:cNvSpPr/>
          <p:nvPr/>
        </p:nvSpPr>
        <p:spPr>
          <a:xfrm>
            <a:off x="6344940" y="3834774"/>
            <a:ext cx="2672630" cy="276999"/>
          </a:xfrm>
          <a:prstGeom prst="rect">
            <a:avLst/>
          </a:prstGeom>
        </p:spPr>
        <p:txBody>
          <a:bodyPr wrap="square">
            <a:spAutoFit/>
          </a:bodyPr>
          <a:lstStyle/>
          <a:p>
            <a:pPr algn="ctr"/>
            <a:r>
              <a:rPr lang="ja-JP" altLang="en-US" sz="1200" b="1">
                <a:solidFill>
                  <a:srgbClr val="1B2024"/>
                </a:solidFill>
                <a:latin typeface="Hiragino Sans W7" panose="020B0400000000000000" pitchFamily="34" charset="-128"/>
                <a:ea typeface="Hiragino Sans W7" panose="020B0400000000000000" pitchFamily="34" charset="-128"/>
              </a:rPr>
              <a:t>ガジェットアイテム</a:t>
            </a:r>
          </a:p>
        </p:txBody>
      </p:sp>
      <p:sp>
        <p:nvSpPr>
          <p:cNvPr id="72" name="正方形/長方形 71">
            <a:extLst>
              <a:ext uri="{FF2B5EF4-FFF2-40B4-BE49-F238E27FC236}">
                <a16:creationId xmlns:a16="http://schemas.microsoft.com/office/drawing/2014/main" id="{0220D5D3-38C0-DF4A-9CFC-64D5E71049E7}"/>
              </a:ext>
            </a:extLst>
          </p:cNvPr>
          <p:cNvSpPr/>
          <p:nvPr/>
        </p:nvSpPr>
        <p:spPr>
          <a:xfrm>
            <a:off x="9147218" y="3834774"/>
            <a:ext cx="2672630" cy="276999"/>
          </a:xfrm>
          <a:prstGeom prst="rect">
            <a:avLst/>
          </a:prstGeom>
        </p:spPr>
        <p:txBody>
          <a:bodyPr wrap="square">
            <a:spAutoFit/>
          </a:bodyPr>
          <a:lstStyle/>
          <a:p>
            <a:pPr algn="ctr"/>
            <a:r>
              <a:rPr lang="ja-JP" altLang="en-US" sz="1200" b="1">
                <a:solidFill>
                  <a:srgbClr val="1B2024"/>
                </a:solidFill>
                <a:latin typeface="Hiragino Sans W7" panose="020B0400000000000000" pitchFamily="34" charset="-128"/>
                <a:ea typeface="Hiragino Sans W7" panose="020B0400000000000000" pitchFamily="34" charset="-128"/>
              </a:rPr>
              <a:t>ラグジュアリー</a:t>
            </a:r>
          </a:p>
        </p:txBody>
      </p:sp>
      <p:pic>
        <p:nvPicPr>
          <p:cNvPr id="6" name="図 5">
            <a:extLst>
              <a:ext uri="{FF2B5EF4-FFF2-40B4-BE49-F238E27FC236}">
                <a16:creationId xmlns:a16="http://schemas.microsoft.com/office/drawing/2014/main" id="{7F75CC83-E4C1-714E-8A9D-BCD05E6C0BD1}"/>
              </a:ext>
            </a:extLst>
          </p:cNvPr>
          <p:cNvPicPr>
            <a:picLocks noChangeAspect="1"/>
          </p:cNvPicPr>
          <p:nvPr/>
        </p:nvPicPr>
        <p:blipFill>
          <a:blip r:embed="rId9"/>
          <a:stretch>
            <a:fillRect/>
          </a:stretch>
        </p:blipFill>
        <p:spPr>
          <a:xfrm>
            <a:off x="7075539" y="1875673"/>
            <a:ext cx="1232448" cy="1222180"/>
          </a:xfrm>
          <a:prstGeom prst="rect">
            <a:avLst/>
          </a:prstGeom>
        </p:spPr>
      </p:pic>
      <p:pic>
        <p:nvPicPr>
          <p:cNvPr id="28" name="図 27">
            <a:extLst>
              <a:ext uri="{FF2B5EF4-FFF2-40B4-BE49-F238E27FC236}">
                <a16:creationId xmlns:a16="http://schemas.microsoft.com/office/drawing/2014/main" id="{5B868C48-C305-7549-892F-1809EC90D635}"/>
              </a:ext>
            </a:extLst>
          </p:cNvPr>
          <p:cNvPicPr>
            <a:picLocks noChangeAspect="1"/>
          </p:cNvPicPr>
          <p:nvPr/>
        </p:nvPicPr>
        <p:blipFill>
          <a:blip r:embed="rId10"/>
          <a:stretch>
            <a:fillRect/>
          </a:stretch>
        </p:blipFill>
        <p:spPr>
          <a:xfrm>
            <a:off x="9517223" y="4666318"/>
            <a:ext cx="1942122" cy="663801"/>
          </a:xfrm>
          <a:prstGeom prst="rect">
            <a:avLst/>
          </a:prstGeom>
        </p:spPr>
      </p:pic>
      <p:sp>
        <p:nvSpPr>
          <p:cNvPr id="31" name="正方形/長方形 30">
            <a:extLst>
              <a:ext uri="{FF2B5EF4-FFF2-40B4-BE49-F238E27FC236}">
                <a16:creationId xmlns:a16="http://schemas.microsoft.com/office/drawing/2014/main" id="{41F1F075-4C2F-3A4C-8070-C886C4C6A67D}"/>
              </a:ext>
            </a:extLst>
          </p:cNvPr>
          <p:cNvSpPr/>
          <p:nvPr/>
        </p:nvSpPr>
        <p:spPr>
          <a:xfrm>
            <a:off x="3280933" y="6437430"/>
            <a:ext cx="1768433" cy="274370"/>
          </a:xfrm>
          <a:prstGeom prst="rect">
            <a:avLst/>
          </a:prstGeom>
        </p:spPr>
        <p:txBody>
          <a:bodyPr wrap="none">
            <a:spAutoFit/>
          </a:bodyPr>
          <a:lstStyle/>
          <a:p>
            <a:pPr>
              <a:lnSpc>
                <a:spcPct val="150000"/>
              </a:lnSpc>
            </a:pPr>
            <a:r>
              <a:rPr lang="en-US" altLang="ja-JP" sz="900" dirty="0">
                <a:solidFill>
                  <a:srgbClr val="1B2024"/>
                </a:solidFill>
                <a:latin typeface="Hiragino Sans W1" panose="020B0300000000000000" pitchFamily="34" charset="-128"/>
                <a:ea typeface="Hiragino Sans W1" panose="020B0300000000000000" pitchFamily="34" charset="-128"/>
              </a:rPr>
              <a:t>October to December 2020</a:t>
            </a:r>
          </a:p>
        </p:txBody>
      </p:sp>
      <p:sp>
        <p:nvSpPr>
          <p:cNvPr id="33" name="正方形/長方形 32">
            <a:extLst>
              <a:ext uri="{FF2B5EF4-FFF2-40B4-BE49-F238E27FC236}">
                <a16:creationId xmlns:a16="http://schemas.microsoft.com/office/drawing/2014/main" id="{48814587-B806-0148-9293-FFCAEB665405}"/>
              </a:ext>
            </a:extLst>
          </p:cNvPr>
          <p:cNvSpPr/>
          <p:nvPr/>
        </p:nvSpPr>
        <p:spPr>
          <a:xfrm>
            <a:off x="653906" y="3548372"/>
            <a:ext cx="5109220" cy="2198872"/>
          </a:xfrm>
          <a:prstGeom prst="rect">
            <a:avLst/>
          </a:prstGeom>
        </p:spPr>
        <p:txBody>
          <a:bodyPr wrap="square">
            <a:spAutoFit/>
          </a:bodyPr>
          <a:lstStyle/>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各種メディアパートナーより、都内タクシーユーザー向け</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情報コンテンツの提供を受け</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忙しく働く利用者様に様々な情報の提供を実施。</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400">
                <a:solidFill>
                  <a:schemeClr val="bg1"/>
                </a:solidFill>
                <a:latin typeface="Hiragino Sans W3" panose="020B0300000000000000" pitchFamily="34" charset="-128"/>
                <a:ea typeface="Hiragino Sans W3" panose="020B0300000000000000" pitchFamily="34" charset="-128"/>
              </a:rPr>
              <a:t>メディアタイアップでの第三者訴求のメニュー展開も可能。</a:t>
            </a:r>
            <a:endParaRPr lang="en-US" altLang="ja-JP" sz="1400" dirty="0">
              <a:solidFill>
                <a:schemeClr val="bg1"/>
              </a:solidFill>
              <a:latin typeface="Hiragino Sans W3" panose="020B0300000000000000" pitchFamily="34" charset="-128"/>
              <a:ea typeface="Hiragino Sans W3" panose="020B0300000000000000" pitchFamily="34" charset="-128"/>
            </a:endParaRPr>
          </a:p>
          <a:p>
            <a:pPr>
              <a:lnSpc>
                <a:spcPct val="150000"/>
              </a:lnSpc>
            </a:pPr>
            <a:endParaRPr lang="en-US" altLang="ja-JP" sz="10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ja-JP" altLang="en-US" sz="1000">
                <a:solidFill>
                  <a:schemeClr val="bg1"/>
                </a:solidFill>
                <a:latin typeface="Hiragino Sans W3" panose="020B0300000000000000" pitchFamily="34" charset="-128"/>
                <a:ea typeface="Hiragino Sans W3" panose="020B0300000000000000" pitchFamily="34" charset="-128"/>
              </a:rPr>
              <a:t>メディアタイアッププランの詳細は下記よりご確認ください</a:t>
            </a:r>
            <a:endParaRPr lang="en-US" altLang="ja-JP" sz="1000" dirty="0">
              <a:solidFill>
                <a:schemeClr val="bg1"/>
              </a:solidFill>
              <a:latin typeface="Hiragino Sans W3" panose="020B0300000000000000" pitchFamily="34" charset="-128"/>
              <a:ea typeface="Hiragino Sans W3" panose="020B0300000000000000" pitchFamily="34" charset="-128"/>
            </a:endParaRPr>
          </a:p>
          <a:p>
            <a:pPr>
              <a:lnSpc>
                <a:spcPct val="150000"/>
              </a:lnSpc>
            </a:pPr>
            <a:r>
              <a:rPr lang="en-US" altLang="ja-JP" sz="1000" dirty="0">
                <a:solidFill>
                  <a:schemeClr val="bg1"/>
                </a:solidFill>
                <a:latin typeface="Hiragino Sans W3" panose="020B0300000000000000" pitchFamily="34" charset="-128"/>
                <a:ea typeface="Hiragino Sans W3" panose="020B0300000000000000" pitchFamily="34" charset="-128"/>
              </a:rPr>
              <a:t>MEDIA TIEUP GUIDE 2020.10-12</a:t>
            </a:r>
          </a:p>
          <a:p>
            <a:pPr>
              <a:lnSpc>
                <a:spcPct val="150000"/>
              </a:lnSpc>
            </a:pPr>
            <a:r>
              <a:rPr lang="en-US" altLang="ja-JP" sz="700" dirty="0">
                <a:solidFill>
                  <a:schemeClr val="bg1"/>
                </a:solidFill>
                <a:latin typeface="Hiragino Sans W3" panose="020B0300000000000000" pitchFamily="34" charset="-128"/>
                <a:ea typeface="Hiragino Sans W3" panose="020B0300000000000000" pitchFamily="34" charset="-128"/>
              </a:rPr>
              <a:t>https://growth-</a:t>
            </a:r>
            <a:r>
              <a:rPr lang="en-US" altLang="ja-JP" sz="700" dirty="0" err="1">
                <a:solidFill>
                  <a:schemeClr val="bg1"/>
                </a:solidFill>
                <a:latin typeface="Hiragino Sans W3" panose="020B0300000000000000" pitchFamily="34" charset="-128"/>
                <a:ea typeface="Hiragino Sans W3" panose="020B0300000000000000" pitchFamily="34" charset="-128"/>
              </a:rPr>
              <a:t>tokyo.jp</a:t>
            </a:r>
            <a:r>
              <a:rPr lang="en-US" altLang="ja-JP" sz="700" dirty="0">
                <a:solidFill>
                  <a:schemeClr val="bg1"/>
                </a:solidFill>
                <a:latin typeface="Hiragino Sans W3" panose="020B0300000000000000" pitchFamily="34" charset="-128"/>
                <a:ea typeface="Hiragino Sans W3" panose="020B0300000000000000" pitchFamily="34" charset="-128"/>
              </a:rPr>
              <a:t>/media-guide/</a:t>
            </a:r>
            <a:endParaRPr lang="en-US" altLang="ja-JP" sz="600" dirty="0">
              <a:solidFill>
                <a:schemeClr val="bg1"/>
              </a:solidFill>
              <a:latin typeface="Hiragino Sans W3" panose="020B0300000000000000" pitchFamily="34" charset="-128"/>
              <a:ea typeface="Hiragino Sans W3" panose="020B0300000000000000" pitchFamily="34" charset="-128"/>
            </a:endParaRPr>
          </a:p>
        </p:txBody>
      </p:sp>
      <p:pic>
        <p:nvPicPr>
          <p:cNvPr id="3" name="図 2" descr="挿絵, 花 が含まれている画像&#10;&#10;自動的に生成された説明">
            <a:extLst>
              <a:ext uri="{FF2B5EF4-FFF2-40B4-BE49-F238E27FC236}">
                <a16:creationId xmlns:a16="http://schemas.microsoft.com/office/drawing/2014/main" id="{5D3C18F6-D61A-8844-B00C-226E699D5908}"/>
              </a:ext>
            </a:extLst>
          </p:cNvPr>
          <p:cNvPicPr>
            <a:picLocks noChangeAspect="1"/>
          </p:cNvPicPr>
          <p:nvPr/>
        </p:nvPicPr>
        <p:blipFill>
          <a:blip r:embed="rId11"/>
          <a:stretch>
            <a:fillRect/>
          </a:stretch>
        </p:blipFill>
        <p:spPr>
          <a:xfrm>
            <a:off x="6397818" y="3783767"/>
            <a:ext cx="2644055" cy="2644055"/>
          </a:xfrm>
          <a:prstGeom prst="rect">
            <a:avLst/>
          </a:prstGeom>
        </p:spPr>
      </p:pic>
      <p:pic>
        <p:nvPicPr>
          <p:cNvPr id="7" name="図 6" descr="黒い背景に白い文字のロゴ&#10;&#10;自動的に生成された説明">
            <a:extLst>
              <a:ext uri="{FF2B5EF4-FFF2-40B4-BE49-F238E27FC236}">
                <a16:creationId xmlns:a16="http://schemas.microsoft.com/office/drawing/2014/main" id="{2489C5FC-D54D-5247-A0AA-159493B78095}"/>
              </a:ext>
            </a:extLst>
          </p:cNvPr>
          <p:cNvPicPr>
            <a:picLocks noChangeAspect="1"/>
          </p:cNvPicPr>
          <p:nvPr/>
        </p:nvPicPr>
        <p:blipFill>
          <a:blip r:embed="rId12"/>
          <a:stretch>
            <a:fillRect/>
          </a:stretch>
        </p:blipFill>
        <p:spPr>
          <a:xfrm>
            <a:off x="9267807" y="1844836"/>
            <a:ext cx="2440953" cy="1374518"/>
          </a:xfrm>
          <a:prstGeom prst="rect">
            <a:avLst/>
          </a:prstGeom>
        </p:spPr>
      </p:pic>
    </p:spTree>
    <p:extLst>
      <p:ext uri="{BB962C8B-B14F-4D97-AF65-F5344CB8AC3E}">
        <p14:creationId xmlns:p14="http://schemas.microsoft.com/office/powerpoint/2010/main" val="65907219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7252</TotalTime>
  <Words>6972</Words>
  <Application>Microsoft Macintosh PowerPoint</Application>
  <PresentationFormat>ワイド画面</PresentationFormat>
  <Paragraphs>1092</Paragraphs>
  <Slides>37</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37</vt:i4>
      </vt:variant>
    </vt:vector>
  </HeadingPairs>
  <TitlesOfParts>
    <vt:vector size="49" baseType="lpstr">
      <vt:lpstr>Hiragino Sans W1</vt:lpstr>
      <vt:lpstr>Hiragino Sans W2</vt:lpstr>
      <vt:lpstr>Hiragino Sans W3</vt:lpstr>
      <vt:lpstr>Hiragino Sans W4</vt:lpstr>
      <vt:lpstr>Hiragino Sans W5</vt:lpstr>
      <vt:lpstr>Hiragino Sans W6</vt:lpstr>
      <vt:lpstr>Hiragino Sans W7</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三浦純揮</dc:creator>
  <cp:keywords/>
  <dc:description/>
  <cp:lastModifiedBy>user0022@vectorinc.onmicrosoft.com</cp:lastModifiedBy>
  <cp:revision>275</cp:revision>
  <cp:lastPrinted>2019-10-06T03:48:26Z</cp:lastPrinted>
  <dcterms:created xsi:type="dcterms:W3CDTF">2019-03-15T03:10:16Z</dcterms:created>
  <dcterms:modified xsi:type="dcterms:W3CDTF">2020-08-06T08:43:14Z</dcterms:modified>
  <cp:category/>
</cp:coreProperties>
</file>