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77" r:id="rId2"/>
    <p:sldId id="262" r:id="rId3"/>
    <p:sldId id="271" r:id="rId4"/>
    <p:sldId id="275" r:id="rId5"/>
    <p:sldId id="276"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00000"/>
    <a:srgbClr val="F7AF4D"/>
    <a:srgbClr val="C1A470"/>
    <a:srgbClr val="009BBF"/>
    <a:srgbClr val="00BB84"/>
    <a:srgbClr val="8F76D6"/>
    <a:srgbClr val="F62D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67" autoAdjust="0"/>
    <p:restoredTop sz="95908" autoAdjust="0"/>
  </p:normalViewPr>
  <p:slideViewPr>
    <p:cSldViewPr snapToGrid="0">
      <p:cViewPr varScale="1">
        <p:scale>
          <a:sx n="98" d="100"/>
          <a:sy n="98" d="100"/>
        </p:scale>
        <p:origin x="855"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D40436-7543-4AFA-9CF9-A85F43871C5C}" type="datetimeFigureOut">
              <a:rPr kumimoji="1" lang="ja-JP" altLang="en-US" smtClean="0"/>
              <a:t>2020/9/25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DD153A-066F-46B1-9879-A85759A52286}" type="slidenum">
              <a:rPr kumimoji="1" lang="ja-JP" altLang="en-US" smtClean="0"/>
              <a:t>‹#›</a:t>
            </a:fld>
            <a:endParaRPr kumimoji="1" lang="ja-JP" altLang="en-US"/>
          </a:p>
        </p:txBody>
      </p:sp>
    </p:spTree>
    <p:extLst>
      <p:ext uri="{BB962C8B-B14F-4D97-AF65-F5344CB8AC3E}">
        <p14:creationId xmlns:p14="http://schemas.microsoft.com/office/powerpoint/2010/main" val="19563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3DD153A-066F-46B1-9879-A85759A52286}" type="slidenum">
              <a:rPr kumimoji="1" lang="ja-JP" altLang="en-US" smtClean="0"/>
              <a:t>2</a:t>
            </a:fld>
            <a:endParaRPr kumimoji="1" lang="ja-JP" altLang="en-US"/>
          </a:p>
        </p:txBody>
      </p:sp>
    </p:spTree>
    <p:extLst>
      <p:ext uri="{BB962C8B-B14F-4D97-AF65-F5344CB8AC3E}">
        <p14:creationId xmlns:p14="http://schemas.microsoft.com/office/powerpoint/2010/main" val="949068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3DD153A-066F-46B1-9879-A85759A52286}" type="slidenum">
              <a:rPr kumimoji="1" lang="ja-JP" altLang="en-US" smtClean="0"/>
              <a:t>4</a:t>
            </a:fld>
            <a:endParaRPr kumimoji="1" lang="ja-JP" altLang="en-US"/>
          </a:p>
        </p:txBody>
      </p:sp>
    </p:spTree>
    <p:extLst>
      <p:ext uri="{BB962C8B-B14F-4D97-AF65-F5344CB8AC3E}">
        <p14:creationId xmlns:p14="http://schemas.microsoft.com/office/powerpoint/2010/main" val="3940124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5F8EE7-A562-46AD-A64E-05E8B6ECF216}" type="datetime8">
              <a:rPr kumimoji="1" lang="ja-JP" altLang="en-US" smtClean="0"/>
              <a:pPr/>
              <a:t>20/9/25 22時36分</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2730614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E553A54-EC24-49A4-B27B-9D8DB60A8FBD}" type="datetime8">
              <a:rPr kumimoji="1" lang="ja-JP" altLang="en-US" smtClean="0"/>
              <a:pPr/>
              <a:t>20/9/25 22時36分</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3277335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42"/>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24DEEA9-D692-4811-A278-9D77C1FC8058}" type="datetime8">
              <a:rPr kumimoji="1" lang="ja-JP" altLang="en-US" smtClean="0"/>
              <a:pPr/>
              <a:t>20/9/25 22時36分</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150138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0166E07-CEAA-4710-A77D-357CC6BC4B48}" type="datetime8">
              <a:rPr kumimoji="1" lang="ja-JP" altLang="en-US" smtClean="0"/>
              <a:pPr/>
              <a:t>20/9/25 22時36分</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33825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F7481D5D-1897-454C-9EAB-EE1D35991937}" type="datetime8">
              <a:rPr kumimoji="1" lang="ja-JP" altLang="en-US" smtClean="0"/>
              <a:pPr/>
              <a:t>20/9/25 22時36分</a:t>
            </a:fld>
            <a:endParaRPr kumimoji="1" lang="ja-JP" altLang="en-US"/>
          </a:p>
        </p:txBody>
      </p:sp>
      <p:sp>
        <p:nvSpPr>
          <p:cNvPr id="5" name="フッター プレースホルダ 4"/>
          <p:cNvSpPr>
            <a:spLocks noGrp="1"/>
          </p:cNvSpPr>
          <p:nvPr>
            <p:ph type="ftr" sz="quarter" idx="11"/>
          </p:nvPr>
        </p:nvSpPr>
        <p:spPr>
          <a:xfrm>
            <a:off x="3124200" y="6351712"/>
            <a:ext cx="2895600" cy="365125"/>
          </a:xfrm>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227108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8A03ADF-1729-4209-B3F8-B88454FC7284}" type="datetime8">
              <a:rPr kumimoji="1" lang="ja-JP" altLang="en-US" smtClean="0"/>
              <a:pPr/>
              <a:t>20/9/25 22時36分</a:t>
            </a:fld>
            <a:endParaRPr kumimoji="1" lang="ja-JP" altLang="en-US"/>
          </a:p>
        </p:txBody>
      </p:sp>
      <p:sp>
        <p:nvSpPr>
          <p:cNvPr id="6" name="フッター プレースホルダ 5"/>
          <p:cNvSpPr>
            <a:spLocks noGrp="1"/>
          </p:cNvSpPr>
          <p:nvPr>
            <p:ph type="ftr" sz="quarter" idx="11"/>
          </p:nvPr>
        </p:nvSpPr>
        <p:spPr>
          <a:xfrm>
            <a:off x="3124200" y="6356354"/>
            <a:ext cx="2895600" cy="365125"/>
          </a:xfr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3465960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50C21E4B-33E4-45DA-8A3D-A6EE96E7B514}" type="datetime8">
              <a:rPr kumimoji="1" lang="ja-JP" altLang="en-US" smtClean="0"/>
              <a:pPr/>
              <a:t>20/9/25 22時36分</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397227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ACCF4D40-2550-4F48-B3E2-D3E8CD3DDDC1}" type="datetime8">
              <a:rPr kumimoji="1" lang="ja-JP" altLang="en-US" smtClean="0"/>
              <a:pPr/>
              <a:t>20/9/25 22時36分</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2732341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E9AF9E6-D3BE-4169-AE4D-7F6A980D14BE}" type="datetime8">
              <a:rPr kumimoji="1" lang="ja-JP" altLang="en-US" smtClean="0"/>
              <a:pPr/>
              <a:t>20/9/25 22時36分</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109464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FD554BD-32FA-4E3A-8830-DCD2AC299FAE}" type="datetime8">
              <a:rPr kumimoji="1" lang="ja-JP" altLang="en-US" smtClean="0"/>
              <a:pPr/>
              <a:t>20/9/25 22時36分</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161121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3BE031C-AA60-41A3-B188-95CFACD71AC3}" type="datetime8">
              <a:rPr kumimoji="1" lang="ja-JP" altLang="en-US" smtClean="0"/>
              <a:pPr/>
              <a:t>20/9/25 22時36分</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2635203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B0E3C-9B21-4FB1-B374-47842B04D952}" type="datetime8">
              <a:rPr kumimoji="1" lang="ja-JP" altLang="en-US" smtClean="0"/>
              <a:pPr/>
              <a:t>20/9/25 22時36分</a:t>
            </a:fld>
            <a:endParaRPr kumimoji="1" lang="ja-JP" altLang="en-US"/>
          </a:p>
        </p:txBody>
      </p:sp>
      <p:sp>
        <p:nvSpPr>
          <p:cNvPr id="5" name="フッター プレースホルダ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90087-5CFA-4101-B2BA-9CF858ED8394}" type="slidenum">
              <a:rPr kumimoji="1" lang="ja-JP" altLang="en-US" smtClean="0"/>
              <a:pPr/>
              <a:t>‹#›</a:t>
            </a:fld>
            <a:endParaRPr kumimoji="1" lang="ja-JP" altLang="en-US"/>
          </a:p>
        </p:txBody>
      </p:sp>
    </p:spTree>
    <p:extLst>
      <p:ext uri="{BB962C8B-B14F-4D97-AF65-F5344CB8AC3E}">
        <p14:creationId xmlns:p14="http://schemas.microsoft.com/office/powerpoint/2010/main" val="1096187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1A754DEE-16B1-4887-9397-CEF751C80E62}"/>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0"/>
                    </a14:imgEffect>
                  </a14:imgLayer>
                </a14:imgProps>
              </a:ext>
            </a:extLst>
          </a:blip>
          <a:srcRect l="100" t="15626" r="-100" b="9189"/>
          <a:stretch/>
        </p:blipFill>
        <p:spPr>
          <a:xfrm>
            <a:off x="0" y="6900"/>
            <a:ext cx="9147321" cy="3645582"/>
          </a:xfrm>
          <a:prstGeom prst="rect">
            <a:avLst/>
          </a:prstGeom>
        </p:spPr>
      </p:pic>
      <p:pic>
        <p:nvPicPr>
          <p:cNvPr id="3" name="図 2">
            <a:extLst>
              <a:ext uri="{FF2B5EF4-FFF2-40B4-BE49-F238E27FC236}">
                <a16:creationId xmlns:a16="http://schemas.microsoft.com/office/drawing/2014/main" id="{10CCAA85-1D1B-43E3-B708-1F487802E589}"/>
              </a:ext>
            </a:extLst>
          </p:cNvPr>
          <p:cNvPicPr>
            <a:picLocks noChangeAspect="1"/>
          </p:cNvPicPr>
          <p:nvPr/>
        </p:nvPicPr>
        <p:blipFill rotWithShape="1">
          <a:blip r:embed="rId4">
            <a:extLst>
              <a:ext uri="{BEBA8EAE-BF5A-486C-A8C5-ECC9F3942E4B}">
                <a14:imgProps xmlns:a14="http://schemas.microsoft.com/office/drawing/2010/main">
                  <a14:imgLayer r:embed="rId5">
                    <a14:imgEffect>
                      <a14:saturation sat="0"/>
                    </a14:imgEffect>
                  </a14:imgLayer>
                </a14:imgProps>
              </a:ext>
            </a:extLst>
          </a:blip>
          <a:srcRect t="24525" b="21053"/>
          <a:stretch/>
        </p:blipFill>
        <p:spPr>
          <a:xfrm>
            <a:off x="-3321" y="3339966"/>
            <a:ext cx="9144000" cy="3518034"/>
          </a:xfrm>
          <a:prstGeom prst="rect">
            <a:avLst/>
          </a:prstGeom>
        </p:spPr>
      </p:pic>
      <p:sp>
        <p:nvSpPr>
          <p:cNvPr id="4" name="スライド番号プレースホルダー 3">
            <a:extLst>
              <a:ext uri="{FF2B5EF4-FFF2-40B4-BE49-F238E27FC236}">
                <a16:creationId xmlns:a16="http://schemas.microsoft.com/office/drawing/2014/main" id="{1528B592-44B4-417A-97CE-AB66F3D667D9}"/>
              </a:ext>
            </a:extLst>
          </p:cNvPr>
          <p:cNvSpPr>
            <a:spLocks noGrp="1"/>
          </p:cNvSpPr>
          <p:nvPr>
            <p:ph type="sldNum" sz="quarter" idx="12"/>
          </p:nvPr>
        </p:nvSpPr>
        <p:spPr/>
        <p:txBody>
          <a:bodyPr/>
          <a:lstStyle/>
          <a:p>
            <a:fld id="{DA290087-5CFA-4101-B2BA-9CF858ED8394}" type="slidenum">
              <a:rPr kumimoji="1" lang="ja-JP" altLang="en-US" smtClean="0"/>
              <a:pPr/>
              <a:t>1</a:t>
            </a:fld>
            <a:endParaRPr kumimoji="1" lang="ja-JP" altLang="en-US"/>
          </a:p>
        </p:txBody>
      </p:sp>
      <p:sp>
        <p:nvSpPr>
          <p:cNvPr id="6" name="正方形/長方形 5">
            <a:extLst>
              <a:ext uri="{FF2B5EF4-FFF2-40B4-BE49-F238E27FC236}">
                <a16:creationId xmlns:a16="http://schemas.microsoft.com/office/drawing/2014/main" id="{FB54F2DE-279C-4134-91B2-2FEBABB9A5C1}"/>
              </a:ext>
            </a:extLst>
          </p:cNvPr>
          <p:cNvSpPr/>
          <p:nvPr/>
        </p:nvSpPr>
        <p:spPr>
          <a:xfrm>
            <a:off x="3321" y="2291484"/>
            <a:ext cx="9144000" cy="8515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06EDB442-DBE0-45F1-9A69-668EFEF529C2}"/>
              </a:ext>
            </a:extLst>
          </p:cNvPr>
          <p:cNvSpPr/>
          <p:nvPr/>
        </p:nvSpPr>
        <p:spPr>
          <a:xfrm>
            <a:off x="0" y="2470582"/>
            <a:ext cx="9100686" cy="6843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D3C2C637-FE4E-472F-9A4B-4BB4DA01966E}"/>
              </a:ext>
            </a:extLst>
          </p:cNvPr>
          <p:cNvSpPr/>
          <p:nvPr/>
        </p:nvSpPr>
        <p:spPr>
          <a:xfrm>
            <a:off x="0" y="3947465"/>
            <a:ext cx="9140679" cy="8752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17672247-3496-4B71-A656-6DA8DACBB3A7}"/>
              </a:ext>
            </a:extLst>
          </p:cNvPr>
          <p:cNvSpPr/>
          <p:nvPr/>
        </p:nvSpPr>
        <p:spPr>
          <a:xfrm>
            <a:off x="0" y="3810943"/>
            <a:ext cx="9140679" cy="65585"/>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 name="Picture 23">
            <a:extLst>
              <a:ext uri="{FF2B5EF4-FFF2-40B4-BE49-F238E27FC236}">
                <a16:creationId xmlns:a16="http://schemas.microsoft.com/office/drawing/2014/main" id="{30546311-66FB-4E00-8529-516487A386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87493" y="5566301"/>
            <a:ext cx="143986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a:extLst>
              <a:ext uri="{FF2B5EF4-FFF2-40B4-BE49-F238E27FC236}">
                <a16:creationId xmlns:a16="http://schemas.microsoft.com/office/drawing/2014/main" id="{3076005D-BE70-4CC0-B4A0-1D10CC387DEE}"/>
              </a:ext>
            </a:extLst>
          </p:cNvPr>
          <p:cNvSpPr/>
          <p:nvPr/>
        </p:nvSpPr>
        <p:spPr>
          <a:xfrm>
            <a:off x="62345" y="2766806"/>
            <a:ext cx="9081655" cy="954107"/>
          </a:xfrm>
          <a:prstGeom prst="rect">
            <a:avLst/>
          </a:prstGeom>
        </p:spPr>
        <p:txBody>
          <a:bodyPr wrap="square">
            <a:spAutoFit/>
          </a:bodyPr>
          <a:lstStyle/>
          <a:p>
            <a:pPr lvl="0" algn="ctr" defTabSz="914400">
              <a:defRPr/>
            </a:pPr>
            <a:r>
              <a:rPr kumimoji="1" lang="en-US" altLang="ja-JP" sz="2800" b="1" dirty="0">
                <a:solidFill>
                  <a:srgbClr val="FFFFFF"/>
                </a:solidFill>
                <a:latin typeface="メイリオ" panose="020B0604030504040204" pitchFamily="50" charset="-128"/>
                <a:ea typeface="メイリオ" panose="020B0604030504040204" pitchFamily="50" charset="-128"/>
              </a:rPr>
              <a:t>MCV</a:t>
            </a:r>
            <a:r>
              <a:rPr kumimoji="1" lang="ja-JP" altLang="en-US" sz="2800" b="1" dirty="0">
                <a:solidFill>
                  <a:srgbClr val="FFFFFF"/>
                </a:solidFill>
                <a:latin typeface="メイリオ" panose="020B0604030504040204" pitchFamily="50" charset="-128"/>
                <a:ea typeface="メイリオ" panose="020B0604030504040204" pitchFamily="50" charset="-128"/>
              </a:rPr>
              <a:t>（丸の内エリア）</a:t>
            </a:r>
            <a:r>
              <a:rPr kumimoji="1" lang="en-US" altLang="ja-JP" sz="2800" b="1" dirty="0">
                <a:solidFill>
                  <a:srgbClr val="FFFFFF"/>
                </a:solidFill>
                <a:latin typeface="メイリオ" panose="020B0604030504040204" pitchFamily="50" charset="-128"/>
                <a:ea typeface="メイリオ" panose="020B0604030504040204" pitchFamily="50" charset="-128"/>
              </a:rPr>
              <a:t>× Marunouchi Link Signage</a:t>
            </a:r>
          </a:p>
          <a:p>
            <a:pPr lvl="0" algn="ctr" defTabSz="914400">
              <a:defRPr/>
            </a:pPr>
            <a:r>
              <a:rPr kumimoji="1" lang="ja-JP" altLang="en-US" sz="2800" b="1" dirty="0">
                <a:solidFill>
                  <a:srgbClr val="FFFFFF"/>
                </a:solidFill>
                <a:latin typeface="メイリオ" panose="020B0604030504040204" pitchFamily="50" charset="-128"/>
                <a:ea typeface="メイリオ" panose="020B0604030504040204" pitchFamily="50" charset="-128"/>
              </a:rPr>
              <a:t>セット商品のご案内</a:t>
            </a:r>
          </a:p>
        </p:txBody>
      </p:sp>
      <p:pic>
        <p:nvPicPr>
          <p:cNvPr id="15" name="図 14">
            <a:extLst>
              <a:ext uri="{FF2B5EF4-FFF2-40B4-BE49-F238E27FC236}">
                <a16:creationId xmlns:a16="http://schemas.microsoft.com/office/drawing/2014/main" id="{A75ED0DE-014A-4369-A06A-53CED2FDA979}"/>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916952" y="5641756"/>
            <a:ext cx="1543484" cy="413449"/>
          </a:xfrm>
          <a:prstGeom prst="rect">
            <a:avLst/>
          </a:prstGeom>
        </p:spPr>
      </p:pic>
    </p:spTree>
    <p:extLst>
      <p:ext uri="{BB962C8B-B14F-4D97-AF65-F5344CB8AC3E}">
        <p14:creationId xmlns:p14="http://schemas.microsoft.com/office/powerpoint/2010/main" val="2392653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1F880CF-F707-4487-B04A-5F3400AC3657}"/>
              </a:ext>
            </a:extLst>
          </p:cNvPr>
          <p:cNvSpPr>
            <a:spLocks noGrp="1"/>
          </p:cNvSpPr>
          <p:nvPr>
            <p:ph type="sldNum" sz="quarter" idx="12"/>
          </p:nvPr>
        </p:nvSpPr>
        <p:spPr/>
        <p:txBody>
          <a:bodyPr/>
          <a:lstStyle/>
          <a:p>
            <a:fld id="{DA290087-5CFA-4101-B2BA-9CF858ED8394}" type="slidenum">
              <a:rPr kumimoji="1" lang="ja-JP" altLang="en-US" smtClean="0"/>
              <a:pPr/>
              <a:t>2</a:t>
            </a:fld>
            <a:endParaRPr kumimoji="1" lang="ja-JP" altLang="en-US"/>
          </a:p>
        </p:txBody>
      </p:sp>
      <p:sp>
        <p:nvSpPr>
          <p:cNvPr id="3" name="テキスト ボックス 2">
            <a:extLst>
              <a:ext uri="{FF2B5EF4-FFF2-40B4-BE49-F238E27FC236}">
                <a16:creationId xmlns:a16="http://schemas.microsoft.com/office/drawing/2014/main" id="{8EABEC04-F366-48D1-80AA-B28E7D247740}"/>
              </a:ext>
            </a:extLst>
          </p:cNvPr>
          <p:cNvSpPr txBox="1"/>
          <p:nvPr/>
        </p:nvSpPr>
        <p:spPr>
          <a:xfrm>
            <a:off x="-1" y="52277"/>
            <a:ext cx="8303243" cy="338554"/>
          </a:xfrm>
          <a:prstGeom prst="rect">
            <a:avLst/>
          </a:prstGeom>
          <a:noFill/>
          <a:ln>
            <a:noFill/>
          </a:ln>
        </p:spPr>
        <p:txBody>
          <a:bodyPr wrap="square" rtlCol="0">
            <a:spAutoFit/>
          </a:bodyPr>
          <a:lstStyle/>
          <a:p>
            <a:r>
              <a:rPr kumimoji="1" lang="ja-JP" altLang="en-US" sz="1600" dirty="0">
                <a:solidFill>
                  <a:prstClr val="black"/>
                </a:solidFill>
                <a:latin typeface="メイリオ" panose="020B0604030504040204" pitchFamily="50" charset="-128"/>
                <a:ea typeface="メイリオ" panose="020B0604030504040204" pitchFamily="50" charset="-128"/>
              </a:rPr>
              <a:t>企画商品について：</a:t>
            </a:r>
            <a:r>
              <a:rPr kumimoji="1" lang="en-US" altLang="zh-TW" sz="1600" dirty="0">
                <a:solidFill>
                  <a:prstClr val="black"/>
                </a:solidFill>
                <a:latin typeface="メイリオ" panose="020B0604030504040204" pitchFamily="50" charset="-128"/>
                <a:ea typeface="メイリオ" panose="020B0604030504040204" pitchFamily="50" charset="-128"/>
              </a:rPr>
              <a:t>2020</a:t>
            </a:r>
            <a:r>
              <a:rPr kumimoji="1" lang="zh-TW" altLang="en-US" sz="1600" dirty="0">
                <a:solidFill>
                  <a:prstClr val="black"/>
                </a:solidFill>
                <a:latin typeface="メイリオ" panose="020B0604030504040204" pitchFamily="50" charset="-128"/>
                <a:ea typeface="メイリオ" panose="020B0604030504040204" pitchFamily="50" charset="-128"/>
              </a:rPr>
              <a:t>年</a:t>
            </a:r>
            <a:r>
              <a:rPr kumimoji="1" lang="en-US" altLang="zh-TW" sz="1600" dirty="0">
                <a:solidFill>
                  <a:prstClr val="black"/>
                </a:solidFill>
                <a:latin typeface="メイリオ" panose="020B0604030504040204" pitchFamily="50" charset="-128"/>
                <a:ea typeface="メイリオ" panose="020B0604030504040204" pitchFamily="50" charset="-128"/>
              </a:rPr>
              <a:t>9</a:t>
            </a:r>
            <a:r>
              <a:rPr kumimoji="1" lang="zh-TW" altLang="en-US" sz="1600" dirty="0">
                <a:solidFill>
                  <a:prstClr val="black"/>
                </a:solidFill>
                <a:latin typeface="メイリオ" panose="020B0604030504040204" pitchFamily="50" charset="-128"/>
                <a:ea typeface="メイリオ" panose="020B0604030504040204" pitchFamily="50" charset="-128"/>
              </a:rPr>
              <a:t>月</a:t>
            </a:r>
            <a:r>
              <a:rPr kumimoji="1" lang="en-US" altLang="zh-TW" sz="1600" dirty="0">
                <a:solidFill>
                  <a:prstClr val="black"/>
                </a:solidFill>
                <a:latin typeface="メイリオ" panose="020B0604030504040204" pitchFamily="50" charset="-128"/>
                <a:ea typeface="メイリオ" panose="020B0604030504040204" pitchFamily="50" charset="-128"/>
              </a:rPr>
              <a:t>7</a:t>
            </a:r>
            <a:r>
              <a:rPr kumimoji="1" lang="zh-TW" altLang="en-US" sz="1600" dirty="0">
                <a:solidFill>
                  <a:prstClr val="black"/>
                </a:solidFill>
                <a:latin typeface="メイリオ" panose="020B0604030504040204" pitchFamily="50" charset="-128"/>
                <a:ea typeface="メイリオ" panose="020B0604030504040204" pitchFamily="50" charset="-128"/>
              </a:rPr>
              <a:t>日週～</a:t>
            </a:r>
            <a:r>
              <a:rPr kumimoji="1" lang="en-US" altLang="zh-TW" sz="1600" dirty="0">
                <a:solidFill>
                  <a:prstClr val="black"/>
                </a:solidFill>
                <a:latin typeface="メイリオ" panose="020B0604030504040204" pitchFamily="50" charset="-128"/>
                <a:ea typeface="メイリオ" panose="020B0604030504040204" pitchFamily="50" charset="-128"/>
              </a:rPr>
              <a:t>2020</a:t>
            </a:r>
            <a:r>
              <a:rPr kumimoji="1" lang="zh-TW" altLang="en-US" sz="1600" dirty="0">
                <a:solidFill>
                  <a:prstClr val="black"/>
                </a:solidFill>
                <a:latin typeface="メイリオ" panose="020B0604030504040204" pitchFamily="50" charset="-128"/>
                <a:ea typeface="メイリオ" panose="020B0604030504040204" pitchFamily="50" charset="-128"/>
              </a:rPr>
              <a:t>年</a:t>
            </a:r>
            <a:r>
              <a:rPr kumimoji="1" lang="en-US" altLang="zh-TW" sz="1600" dirty="0">
                <a:solidFill>
                  <a:prstClr val="black"/>
                </a:solidFill>
                <a:latin typeface="メイリオ" panose="020B0604030504040204" pitchFamily="50" charset="-128"/>
                <a:ea typeface="メイリオ" panose="020B0604030504040204" pitchFamily="50" charset="-128"/>
              </a:rPr>
              <a:t>12</a:t>
            </a:r>
            <a:r>
              <a:rPr kumimoji="1" lang="zh-TW" altLang="en-US" sz="1600" dirty="0">
                <a:solidFill>
                  <a:prstClr val="black"/>
                </a:solidFill>
                <a:latin typeface="メイリオ" panose="020B0604030504040204" pitchFamily="50" charset="-128"/>
                <a:ea typeface="メイリオ" panose="020B0604030504040204" pitchFamily="50" charset="-128"/>
              </a:rPr>
              <a:t>月</a:t>
            </a:r>
            <a:r>
              <a:rPr kumimoji="1" lang="en-US" altLang="zh-TW" sz="1600" dirty="0">
                <a:solidFill>
                  <a:prstClr val="black"/>
                </a:solidFill>
                <a:latin typeface="メイリオ" panose="020B0604030504040204" pitchFamily="50" charset="-128"/>
                <a:ea typeface="メイリオ" panose="020B0604030504040204" pitchFamily="50" charset="-128"/>
              </a:rPr>
              <a:t>28</a:t>
            </a:r>
            <a:r>
              <a:rPr kumimoji="1" lang="zh-TW" altLang="en-US" sz="1600" dirty="0">
                <a:solidFill>
                  <a:prstClr val="black"/>
                </a:solidFill>
                <a:latin typeface="メイリオ" panose="020B0604030504040204" pitchFamily="50" charset="-128"/>
                <a:ea typeface="メイリオ" panose="020B0604030504040204" pitchFamily="50" charset="-128"/>
              </a:rPr>
              <a:t>日週</a:t>
            </a:r>
            <a:r>
              <a:rPr kumimoji="1" lang="ja-JP" altLang="en-US" sz="1600" dirty="0">
                <a:solidFill>
                  <a:prstClr val="black"/>
                </a:solidFill>
                <a:latin typeface="メイリオ" panose="020B0604030504040204" pitchFamily="50" charset="-128"/>
                <a:ea typeface="メイリオ" panose="020B0604030504040204" pitchFamily="50" charset="-128"/>
              </a:rPr>
              <a:t>対象</a:t>
            </a:r>
            <a:endParaRPr lang="ja-JP" altLang="en-US" sz="1600" dirty="0">
              <a:solidFill>
                <a:srgbClr val="000000"/>
              </a:solidFill>
              <a:latin typeface="メイリオ" panose="020B0604030504040204" pitchFamily="50" charset="-128"/>
              <a:ea typeface="メイリオ" panose="020B0604030504040204" pitchFamily="50" charset="-128"/>
            </a:endParaRPr>
          </a:p>
        </p:txBody>
      </p:sp>
      <p:sp>
        <p:nvSpPr>
          <p:cNvPr id="40" name="テキスト ボックス 30">
            <a:extLst>
              <a:ext uri="{FF2B5EF4-FFF2-40B4-BE49-F238E27FC236}">
                <a16:creationId xmlns:a16="http://schemas.microsoft.com/office/drawing/2014/main" id="{C50E9B56-3DCA-497D-86AE-0213068444AB}"/>
              </a:ext>
            </a:extLst>
          </p:cNvPr>
          <p:cNvSpPr txBox="1">
            <a:spLocks noChangeArrowheads="1"/>
          </p:cNvSpPr>
          <p:nvPr/>
        </p:nvSpPr>
        <p:spPr bwMode="auto">
          <a:xfrm>
            <a:off x="116393" y="5516193"/>
            <a:ext cx="8849245" cy="784830"/>
          </a:xfrm>
          <a:prstGeom prst="rect">
            <a:avLst/>
          </a:prstGeom>
          <a:solidFill>
            <a:sysClr val="window" lastClr="FFFFFF">
              <a:lumMod val="95000"/>
            </a:sysClr>
          </a:solid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通常通り広告システムからお申込下さい。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納品期限を過ぎた場合、別途費用がかかります。予めご了承下さい。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ロール切替などで複数素材を使用される場合は、それぞれの媒体ごとで既定のオプション費用が発生致します。</a:t>
            </a:r>
            <a:endParaRPr kumimoji="1" lang="en-US" altLang="ja-JP" sz="9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lvl="0" defTabSz="914400">
              <a:defRPr/>
            </a:pPr>
            <a:r>
              <a:rPr kumimoji="1" lang="en-US" altLang="ja-JP" sz="900" kern="0" dirty="0">
                <a:solidFill>
                  <a:prstClr val="black"/>
                </a:solidFill>
                <a:latin typeface="メイリオ" panose="020B0604030504040204" pitchFamily="50" charset="-128"/>
                <a:ea typeface="メイリオ" panose="020B0604030504040204" pitchFamily="50" charset="-128"/>
              </a:rPr>
              <a:t>※</a:t>
            </a:r>
            <a:r>
              <a:rPr kumimoji="1" lang="ja-JP" altLang="en-US" sz="900" kern="0" dirty="0">
                <a:solidFill>
                  <a:prstClr val="black"/>
                </a:solidFill>
                <a:latin typeface="メイリオ" panose="020B0604030504040204" pitchFamily="50" charset="-128"/>
                <a:ea typeface="メイリオ" panose="020B0604030504040204" pitchFamily="50" charset="-128"/>
              </a:rPr>
              <a:t>複数素材、面別などでの放映をご希望の場合は、別途お問い合わせください。</a:t>
            </a:r>
          </a:p>
          <a:p>
            <a:pPr lvl="0" defTabSz="914400">
              <a:defRPr/>
            </a:pPr>
            <a:r>
              <a:rPr kumimoji="1" lang="en-US" altLang="ja-JP" sz="900" kern="0" dirty="0">
                <a:solidFill>
                  <a:prstClr val="black"/>
                </a:solidFill>
                <a:latin typeface="メイリオ" panose="020B0604030504040204" pitchFamily="50" charset="-128"/>
                <a:ea typeface="メイリオ" panose="020B0604030504040204" pitchFamily="50" charset="-128"/>
              </a:rPr>
              <a:t>※</a:t>
            </a:r>
            <a:r>
              <a:rPr kumimoji="1" lang="ja-JP" altLang="en-US" sz="900" kern="0" dirty="0">
                <a:solidFill>
                  <a:prstClr val="black"/>
                </a:solidFill>
                <a:latin typeface="メイリオ" panose="020B0604030504040204" pitchFamily="50" charset="-128"/>
                <a:ea typeface="メイリオ" panose="020B0604030504040204" pitchFamily="50" charset="-128"/>
              </a:rPr>
              <a:t>各社商品の詳細については、各社のセールスシートをご参照ください。</a:t>
            </a:r>
          </a:p>
        </p:txBody>
      </p:sp>
      <p:sp>
        <p:nvSpPr>
          <p:cNvPr id="42" name="テキスト ボックス 41">
            <a:extLst>
              <a:ext uri="{FF2B5EF4-FFF2-40B4-BE49-F238E27FC236}">
                <a16:creationId xmlns:a16="http://schemas.microsoft.com/office/drawing/2014/main" id="{FDE480CB-665B-4C73-8A7D-3F4643B01090}"/>
              </a:ext>
            </a:extLst>
          </p:cNvPr>
          <p:cNvSpPr txBox="1"/>
          <p:nvPr/>
        </p:nvSpPr>
        <p:spPr>
          <a:xfrm>
            <a:off x="80303" y="969341"/>
            <a:ext cx="8572450" cy="276999"/>
          </a:xfrm>
          <a:prstGeom prst="rect">
            <a:avLst/>
          </a:prstGeom>
          <a:noFill/>
        </p:spPr>
        <p:txBody>
          <a:bodyPr wrap="square" rtlCol="0">
            <a:spAutoFit/>
          </a:bodyPr>
          <a:lstStyle/>
          <a:p>
            <a:pPr lvl="0" defTabSz="914400">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1200" b="1" dirty="0">
                <a:solidFill>
                  <a:prstClr val="black"/>
                </a:solidFill>
                <a:latin typeface="メイリオ" panose="020B0604030504040204" pitchFamily="50" charset="-128"/>
                <a:ea typeface="メイリオ" panose="020B0604030504040204" pitchFamily="50" charset="-128"/>
              </a:rPr>
              <a:t>Metro Concourse Vision</a:t>
            </a:r>
            <a:r>
              <a:rPr kumimoji="1" lang="ja-JP" altLang="en-US" sz="1200" b="1" dirty="0">
                <a:solidFill>
                  <a:prstClr val="black"/>
                </a:solidFill>
                <a:latin typeface="メイリオ" panose="020B0604030504040204" pitchFamily="50" charset="-128"/>
                <a:ea typeface="メイリオ" panose="020B0604030504040204" pitchFamily="50" charset="-128"/>
              </a:rPr>
              <a:t>単駅ロール</a:t>
            </a:r>
            <a:r>
              <a:rPr kumimoji="1" lang="en-US" altLang="ja-JP" sz="1200" b="1" dirty="0">
                <a:solidFill>
                  <a:prstClr val="black"/>
                </a:solidFill>
                <a:latin typeface="メイリオ" panose="020B0604030504040204" pitchFamily="50" charset="-128"/>
                <a:ea typeface="メイリオ" panose="020B0604030504040204" pitchFamily="50" charset="-128"/>
              </a:rPr>
              <a:t>1week</a:t>
            </a:r>
            <a:r>
              <a:rPr kumimoji="1" lang="ja-JP" altLang="en-US" sz="1200" b="1" dirty="0">
                <a:solidFill>
                  <a:prstClr val="black"/>
                </a:solidFill>
                <a:latin typeface="メイリオ" panose="020B0604030504040204" pitchFamily="50" charset="-128"/>
                <a:ea typeface="メイリオ" panose="020B0604030504040204" pitchFamily="50" charset="-128"/>
              </a:rPr>
              <a:t>　大手町駅</a:t>
            </a:r>
            <a:r>
              <a:rPr kumimoji="1" lang="en-US" altLang="ja-JP" sz="1200" b="1" dirty="0">
                <a:solidFill>
                  <a:prstClr val="black"/>
                </a:solidFill>
                <a:latin typeface="メイリオ" panose="020B0604030504040204" pitchFamily="50" charset="-128"/>
                <a:ea typeface="メイリオ" panose="020B0604030504040204" pitchFamily="50" charset="-128"/>
              </a:rPr>
              <a:t>×Marunouchi Link Signage</a:t>
            </a:r>
            <a:r>
              <a:rPr kumimoji="1" lang="ja-JP" altLang="en-US" sz="1200" b="1" dirty="0">
                <a:solidFill>
                  <a:prstClr val="black"/>
                </a:solidFill>
                <a:latin typeface="メイリオ" panose="020B0604030504040204" pitchFamily="50" charset="-128"/>
                <a:ea typeface="メイリオ" panose="020B0604030504040204" pitchFamily="50" charset="-128"/>
              </a:rPr>
              <a:t>ネットワーク＞</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50" name="表 49">
            <a:extLst>
              <a:ext uri="{FF2B5EF4-FFF2-40B4-BE49-F238E27FC236}">
                <a16:creationId xmlns:a16="http://schemas.microsoft.com/office/drawing/2014/main" id="{42E6B589-CC7E-4B24-8507-F18948D33FF5}"/>
              </a:ext>
            </a:extLst>
          </p:cNvPr>
          <p:cNvGraphicFramePr>
            <a:graphicFrameLocks noGrp="1"/>
          </p:cNvGraphicFramePr>
          <p:nvPr>
            <p:extLst>
              <p:ext uri="{D42A27DB-BD31-4B8C-83A1-F6EECF244321}">
                <p14:modId xmlns:p14="http://schemas.microsoft.com/office/powerpoint/2010/main" val="2837380863"/>
              </p:ext>
            </p:extLst>
          </p:nvPr>
        </p:nvGraphicFramePr>
        <p:xfrm>
          <a:off x="228598" y="1308622"/>
          <a:ext cx="8700950" cy="961631"/>
        </p:xfrm>
        <a:graphic>
          <a:graphicData uri="http://schemas.openxmlformats.org/drawingml/2006/table">
            <a:tbl>
              <a:tblPr/>
              <a:tblGrid>
                <a:gridCol w="1700197">
                  <a:extLst>
                    <a:ext uri="{9D8B030D-6E8A-4147-A177-3AD203B41FA5}">
                      <a16:colId xmlns:a16="http://schemas.microsoft.com/office/drawing/2014/main" val="2168118889"/>
                    </a:ext>
                  </a:extLst>
                </a:gridCol>
                <a:gridCol w="864061">
                  <a:extLst>
                    <a:ext uri="{9D8B030D-6E8A-4147-A177-3AD203B41FA5}">
                      <a16:colId xmlns:a16="http://schemas.microsoft.com/office/drawing/2014/main" val="376967631"/>
                    </a:ext>
                  </a:extLst>
                </a:gridCol>
                <a:gridCol w="602827">
                  <a:extLst>
                    <a:ext uri="{9D8B030D-6E8A-4147-A177-3AD203B41FA5}">
                      <a16:colId xmlns:a16="http://schemas.microsoft.com/office/drawing/2014/main" val="414882168"/>
                    </a:ext>
                  </a:extLst>
                </a:gridCol>
                <a:gridCol w="427261">
                  <a:extLst>
                    <a:ext uri="{9D8B030D-6E8A-4147-A177-3AD203B41FA5}">
                      <a16:colId xmlns:a16="http://schemas.microsoft.com/office/drawing/2014/main" val="2538766125"/>
                    </a:ext>
                  </a:extLst>
                </a:gridCol>
                <a:gridCol w="515044">
                  <a:extLst>
                    <a:ext uri="{9D8B030D-6E8A-4147-A177-3AD203B41FA5}">
                      <a16:colId xmlns:a16="http://schemas.microsoft.com/office/drawing/2014/main" val="1744995359"/>
                    </a:ext>
                  </a:extLst>
                </a:gridCol>
                <a:gridCol w="515044">
                  <a:extLst>
                    <a:ext uri="{9D8B030D-6E8A-4147-A177-3AD203B41FA5}">
                      <a16:colId xmlns:a16="http://schemas.microsoft.com/office/drawing/2014/main" val="443326746"/>
                    </a:ext>
                  </a:extLst>
                </a:gridCol>
                <a:gridCol w="515044">
                  <a:extLst>
                    <a:ext uri="{9D8B030D-6E8A-4147-A177-3AD203B41FA5}">
                      <a16:colId xmlns:a16="http://schemas.microsoft.com/office/drawing/2014/main" val="3029974283"/>
                    </a:ext>
                  </a:extLst>
                </a:gridCol>
                <a:gridCol w="843795">
                  <a:extLst>
                    <a:ext uri="{9D8B030D-6E8A-4147-A177-3AD203B41FA5}">
                      <a16:colId xmlns:a16="http://schemas.microsoft.com/office/drawing/2014/main" val="4016521689"/>
                    </a:ext>
                  </a:extLst>
                </a:gridCol>
                <a:gridCol w="756128">
                  <a:extLst>
                    <a:ext uri="{9D8B030D-6E8A-4147-A177-3AD203B41FA5}">
                      <a16:colId xmlns:a16="http://schemas.microsoft.com/office/drawing/2014/main" val="177480590"/>
                    </a:ext>
                  </a:extLst>
                </a:gridCol>
                <a:gridCol w="789003">
                  <a:extLst>
                    <a:ext uri="{9D8B030D-6E8A-4147-A177-3AD203B41FA5}">
                      <a16:colId xmlns:a16="http://schemas.microsoft.com/office/drawing/2014/main" val="321423954"/>
                    </a:ext>
                  </a:extLst>
                </a:gridCol>
                <a:gridCol w="1172546">
                  <a:extLst>
                    <a:ext uri="{9D8B030D-6E8A-4147-A177-3AD203B41FA5}">
                      <a16:colId xmlns:a16="http://schemas.microsoft.com/office/drawing/2014/main" val="2689906880"/>
                    </a:ext>
                  </a:extLst>
                </a:gridCol>
              </a:tblGrid>
              <a:tr h="288187">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媒体</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設置位置</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エリア</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a:solidFill>
                            <a:srgbClr val="FFFFFF"/>
                          </a:solidFill>
                          <a:effectLst/>
                          <a:latin typeface="メイリオ" panose="020B0604030504040204" pitchFamily="50" charset="-128"/>
                          <a:ea typeface="メイリオ" panose="020B0604030504040204" pitchFamily="50" charset="-128"/>
                        </a:rPr>
                        <a:t>柱</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面</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放映時間</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再生時間</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a:solidFill>
                            <a:srgbClr val="FFFFFF"/>
                          </a:solidFill>
                          <a:effectLst/>
                          <a:latin typeface="メイリオ" panose="020B0604030504040204" pitchFamily="50" charset="-128"/>
                          <a:ea typeface="メイリオ" panose="020B0604030504040204" pitchFamily="50" charset="-128"/>
                        </a:rPr>
                        <a:t>ロール長</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サイズ</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定価広告料金</a:t>
                      </a:r>
                      <a:endParaRPr lang="en-US" altLang="ja-JP" sz="900" b="0" i="0" u="none" strike="noStrike" dirty="0">
                        <a:solidFill>
                          <a:srgbClr val="FFFFFF"/>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（税別）</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特価</a:t>
                      </a:r>
                      <a:endParaRPr lang="en-US" altLang="ja-JP" sz="900" b="0" i="0" u="none" strike="noStrike" dirty="0">
                        <a:solidFill>
                          <a:srgbClr val="FFFFFF"/>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（税別）</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173069179"/>
                  </a:ext>
                </a:extLst>
              </a:tr>
              <a:tr h="336722">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MCV</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単駅ロール</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1week</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大手町</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大手町駅構内</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全エリア</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本</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面</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5:00-24:00</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秒</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最大</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分</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縦</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1,920×</a:t>
                      </a: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横</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1,080</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800,000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400" b="1" i="0" u="none" strike="noStrike" dirty="0">
                          <a:solidFill>
                            <a:srgbClr val="FF0000"/>
                          </a:solidFill>
                          <a:effectLst/>
                          <a:latin typeface="メイリオ" panose="020B0604030504040204" pitchFamily="50" charset="-128"/>
                          <a:ea typeface="メイリオ" panose="020B0604030504040204" pitchFamily="50" charset="-128"/>
                        </a:rPr>
                        <a:t>1,100,000</a:t>
                      </a:r>
                      <a:r>
                        <a:rPr lang="ja-JP" altLang="en-US" sz="1400" b="1" i="0" u="none" strike="noStrike" dirty="0">
                          <a:solidFill>
                            <a:srgbClr val="FF0000"/>
                          </a:solidFill>
                          <a:effectLst/>
                          <a:latin typeface="メイリオ" panose="020B0604030504040204" pitchFamily="50" charset="-128"/>
                          <a:ea typeface="メイリオ" panose="020B0604030504040204" pitchFamily="50" charset="-128"/>
                        </a:rPr>
                        <a:t>円</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0591653"/>
                  </a:ext>
                </a:extLst>
              </a:tr>
              <a:tr h="336722">
                <a:tc>
                  <a:txBody>
                    <a:bodyPr/>
                    <a:lstStyle/>
                    <a:p>
                      <a:pPr algn="ctr" fontAlgn="ctr"/>
                      <a:r>
                        <a:rPr lang="en-US" sz="900" b="0" i="0" u="none" strike="noStrike" dirty="0">
                          <a:solidFill>
                            <a:srgbClr val="000000"/>
                          </a:solidFill>
                          <a:effectLst/>
                          <a:latin typeface="メイリオ" panose="020B0604030504040204" pitchFamily="50" charset="-128"/>
                          <a:ea typeface="メイリオ" panose="020B0604030504040204" pitchFamily="50" charset="-128"/>
                        </a:rPr>
                        <a:t>Marunouchi Link Signage</a:t>
                      </a:r>
                      <a:br>
                        <a:rPr lang="en-US" sz="900" b="0" i="0" u="none" strike="noStrike" dirty="0">
                          <a:solidFill>
                            <a:srgbClr val="000000"/>
                          </a:solidFill>
                          <a:effectLst/>
                          <a:latin typeface="メイリオ" panose="020B0604030504040204" pitchFamily="50" charset="-128"/>
                          <a:ea typeface="メイリオ" panose="020B0604030504040204" pitchFamily="50" charset="-128"/>
                        </a:rPr>
                      </a:br>
                      <a:r>
                        <a:rPr lang="en-US" sz="9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ネットワーク</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ビルの商業フロア内</a:t>
                      </a:r>
                      <a:b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東京駅前地下広場</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86</a:t>
                      </a: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面</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8:00-22:00</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900" b="0" i="0" u="none" strike="noStrike" dirty="0">
                        <a:solidFill>
                          <a:srgbClr val="000000"/>
                        </a:solidFill>
                        <a:effectLst/>
                        <a:latin typeface="Yu Gothic" panose="020B0400000000000000" pitchFamily="50" charset="-128"/>
                        <a:ea typeface="Yu Gothic" panose="020B0400000000000000" pitchFamily="50" charset="-128"/>
                      </a:endParaRP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1,000,000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3887" marR="3887" marT="3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400650452"/>
                  </a:ext>
                </a:extLst>
              </a:tr>
            </a:tbl>
          </a:graphicData>
        </a:graphic>
      </p:graphicFrame>
      <p:sp>
        <p:nvSpPr>
          <p:cNvPr id="4" name="テキスト ボックス 3">
            <a:extLst>
              <a:ext uri="{FF2B5EF4-FFF2-40B4-BE49-F238E27FC236}">
                <a16:creationId xmlns:a16="http://schemas.microsoft.com/office/drawing/2014/main" id="{388F80A4-3A87-49FD-8C88-11D59A5D860A}"/>
              </a:ext>
            </a:extLst>
          </p:cNvPr>
          <p:cNvSpPr txBox="1"/>
          <p:nvPr/>
        </p:nvSpPr>
        <p:spPr>
          <a:xfrm>
            <a:off x="6513502" y="2315312"/>
            <a:ext cx="2416046" cy="553998"/>
          </a:xfrm>
          <a:prstGeom prst="rect">
            <a:avLst/>
          </a:prstGeom>
          <a:noFill/>
          <a:ln>
            <a:solidFill>
              <a:srgbClr val="FF0000"/>
            </a:solidFill>
          </a:ln>
        </p:spPr>
        <p:txBody>
          <a:bodyPr wrap="none" rtlCol="0">
            <a:spAutoFit/>
          </a:bodyPr>
          <a:lstStyle/>
          <a:p>
            <a:r>
              <a:rPr kumimoji="1" lang="ja-JP" altLang="en-US" sz="1000" b="1" u="sng" dirty="0">
                <a:solidFill>
                  <a:srgbClr val="FF0000"/>
                </a:solidFill>
                <a:latin typeface="メイリオ" panose="020B0604030504040204" pitchFamily="50" charset="-128"/>
                <a:ea typeface="メイリオ" panose="020B0604030504040204" pitchFamily="50" charset="-128"/>
              </a:rPr>
              <a:t>内訳</a:t>
            </a:r>
            <a:endParaRPr kumimoji="1" lang="en-US" altLang="ja-JP" sz="1000" b="1" u="sng" dirty="0">
              <a:solidFill>
                <a:srgbClr val="FF0000"/>
              </a:solidFill>
              <a:latin typeface="メイリオ" panose="020B0604030504040204" pitchFamily="50" charset="-128"/>
              <a:ea typeface="メイリオ" panose="020B0604030504040204" pitchFamily="50" charset="-128"/>
            </a:endParaRPr>
          </a:p>
          <a:p>
            <a:r>
              <a:rPr kumimoji="1" lang="en-US" altLang="ja-JP" sz="1000" b="1" dirty="0">
                <a:solidFill>
                  <a:srgbClr val="FF0000"/>
                </a:solidFill>
                <a:latin typeface="メイリオ" panose="020B0604030504040204" pitchFamily="50" charset="-128"/>
                <a:ea typeface="メイリオ" panose="020B0604030504040204" pitchFamily="50" charset="-128"/>
              </a:rPr>
              <a:t>MCV</a:t>
            </a:r>
            <a:r>
              <a:rPr kumimoji="1" lang="ja-JP" altLang="en-US" sz="1000" b="1" dirty="0">
                <a:solidFill>
                  <a:srgbClr val="FF0000"/>
                </a:solidFill>
                <a:latin typeface="メイリオ" panose="020B0604030504040204" pitchFamily="50" charset="-128"/>
                <a:ea typeface="メイリオ" panose="020B0604030504040204" pitchFamily="50" charset="-128"/>
              </a:rPr>
              <a:t>：</a:t>
            </a:r>
            <a:r>
              <a:rPr kumimoji="1" lang="en-US" altLang="ja-JP" sz="1000" b="1" dirty="0">
                <a:solidFill>
                  <a:srgbClr val="FF0000"/>
                </a:solidFill>
                <a:latin typeface="メイリオ" panose="020B0604030504040204" pitchFamily="50" charset="-128"/>
                <a:ea typeface="メイリオ" panose="020B0604030504040204" pitchFamily="50" charset="-128"/>
              </a:rPr>
              <a:t>490,000</a:t>
            </a:r>
            <a:r>
              <a:rPr kumimoji="1" lang="ja-JP" altLang="en-US" sz="1000" b="1" dirty="0">
                <a:solidFill>
                  <a:srgbClr val="FF0000"/>
                </a:solidFill>
                <a:latin typeface="メイリオ" panose="020B0604030504040204" pitchFamily="50" charset="-128"/>
                <a:ea typeface="メイリオ" panose="020B0604030504040204" pitchFamily="50" charset="-128"/>
              </a:rPr>
              <a:t>円</a:t>
            </a:r>
            <a:endParaRPr kumimoji="1" lang="en-US" altLang="ja-JP" sz="1000" b="1" dirty="0">
              <a:solidFill>
                <a:srgbClr val="FF0000"/>
              </a:solidFill>
              <a:latin typeface="メイリオ" panose="020B0604030504040204" pitchFamily="50" charset="-128"/>
              <a:ea typeface="メイリオ" panose="020B0604030504040204" pitchFamily="50" charset="-128"/>
            </a:endParaRPr>
          </a:p>
          <a:p>
            <a:r>
              <a:rPr kumimoji="1" lang="ja-JP" altLang="en-US" sz="1000" b="1" dirty="0">
                <a:solidFill>
                  <a:srgbClr val="FF0000"/>
                </a:solidFill>
                <a:latin typeface="メイリオ" panose="020B0604030504040204" pitchFamily="50" charset="-128"/>
                <a:ea typeface="メイリオ" panose="020B0604030504040204" pitchFamily="50" charset="-128"/>
              </a:rPr>
              <a:t>丸の内リンクサイネージ：</a:t>
            </a:r>
            <a:r>
              <a:rPr kumimoji="1" lang="en-US" altLang="ja-JP" sz="1000" b="1" dirty="0">
                <a:solidFill>
                  <a:srgbClr val="FF0000"/>
                </a:solidFill>
                <a:latin typeface="メイリオ" panose="020B0604030504040204" pitchFamily="50" charset="-128"/>
                <a:ea typeface="メイリオ" panose="020B0604030504040204" pitchFamily="50" charset="-128"/>
              </a:rPr>
              <a:t>610,000</a:t>
            </a:r>
            <a:r>
              <a:rPr kumimoji="1" lang="ja-JP" altLang="en-US" sz="1000" b="1" dirty="0">
                <a:solidFill>
                  <a:srgbClr val="FF0000"/>
                </a:solidFill>
                <a:latin typeface="メイリオ" panose="020B0604030504040204" pitchFamily="50" charset="-128"/>
                <a:ea typeface="メイリオ" panose="020B0604030504040204" pitchFamily="50" charset="-128"/>
              </a:rPr>
              <a:t>円</a:t>
            </a:r>
          </a:p>
        </p:txBody>
      </p:sp>
      <p:sp>
        <p:nvSpPr>
          <p:cNvPr id="6" name="正方形/長方形 5">
            <a:extLst>
              <a:ext uri="{FF2B5EF4-FFF2-40B4-BE49-F238E27FC236}">
                <a16:creationId xmlns:a16="http://schemas.microsoft.com/office/drawing/2014/main" id="{931D1974-6B05-4801-A54D-F7B71F74D29A}"/>
              </a:ext>
            </a:extLst>
          </p:cNvPr>
          <p:cNvSpPr/>
          <p:nvPr/>
        </p:nvSpPr>
        <p:spPr>
          <a:xfrm>
            <a:off x="0" y="442406"/>
            <a:ext cx="9144000" cy="8515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74CBFA84-4C41-4058-862C-37CEF3D01840}"/>
              </a:ext>
            </a:extLst>
          </p:cNvPr>
          <p:cNvSpPr/>
          <p:nvPr/>
        </p:nvSpPr>
        <p:spPr>
          <a:xfrm>
            <a:off x="0" y="604212"/>
            <a:ext cx="9144000" cy="8515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 name="直線コネクタ 7">
            <a:extLst>
              <a:ext uri="{FF2B5EF4-FFF2-40B4-BE49-F238E27FC236}">
                <a16:creationId xmlns:a16="http://schemas.microsoft.com/office/drawing/2014/main" id="{CD46C525-A671-4B7C-98ED-A28E9F02DAB2}"/>
              </a:ext>
            </a:extLst>
          </p:cNvPr>
          <p:cNvCxnSpPr>
            <a:cxnSpLocks/>
          </p:cNvCxnSpPr>
          <p:nvPr/>
        </p:nvCxnSpPr>
        <p:spPr>
          <a:xfrm>
            <a:off x="-1" y="6411686"/>
            <a:ext cx="9144001"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D4ACE542-E9A2-4020-BF70-E675ADFB3FAB}"/>
              </a:ext>
            </a:extLst>
          </p:cNvPr>
          <p:cNvCxnSpPr>
            <a:cxnSpLocks/>
          </p:cNvCxnSpPr>
          <p:nvPr/>
        </p:nvCxnSpPr>
        <p:spPr>
          <a:xfrm>
            <a:off x="0" y="6356354"/>
            <a:ext cx="9144001"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22" name="表 21">
            <a:extLst>
              <a:ext uri="{FF2B5EF4-FFF2-40B4-BE49-F238E27FC236}">
                <a16:creationId xmlns:a16="http://schemas.microsoft.com/office/drawing/2014/main" id="{6D0D4DC0-D12E-4D74-8F3F-9D406EE7FD1C}"/>
              </a:ext>
            </a:extLst>
          </p:cNvPr>
          <p:cNvGraphicFramePr>
            <a:graphicFrameLocks noGrp="1"/>
          </p:cNvGraphicFramePr>
          <p:nvPr>
            <p:extLst>
              <p:ext uri="{D42A27DB-BD31-4B8C-83A1-F6EECF244321}">
                <p14:modId xmlns:p14="http://schemas.microsoft.com/office/powerpoint/2010/main" val="120521475"/>
              </p:ext>
            </p:extLst>
          </p:nvPr>
        </p:nvGraphicFramePr>
        <p:xfrm>
          <a:off x="171665" y="3341871"/>
          <a:ext cx="8738703" cy="1480734"/>
        </p:xfrm>
        <a:graphic>
          <a:graphicData uri="http://schemas.openxmlformats.org/drawingml/2006/table">
            <a:tbl>
              <a:tblPr/>
              <a:tblGrid>
                <a:gridCol w="1659662">
                  <a:extLst>
                    <a:ext uri="{9D8B030D-6E8A-4147-A177-3AD203B41FA5}">
                      <a16:colId xmlns:a16="http://schemas.microsoft.com/office/drawing/2014/main" val="580897632"/>
                    </a:ext>
                  </a:extLst>
                </a:gridCol>
                <a:gridCol w="824401">
                  <a:extLst>
                    <a:ext uri="{9D8B030D-6E8A-4147-A177-3AD203B41FA5}">
                      <a16:colId xmlns:a16="http://schemas.microsoft.com/office/drawing/2014/main" val="2665921487"/>
                    </a:ext>
                  </a:extLst>
                </a:gridCol>
                <a:gridCol w="1322835">
                  <a:extLst>
                    <a:ext uri="{9D8B030D-6E8A-4147-A177-3AD203B41FA5}">
                      <a16:colId xmlns:a16="http://schemas.microsoft.com/office/drawing/2014/main" val="1311002101"/>
                    </a:ext>
                  </a:extLst>
                </a:gridCol>
                <a:gridCol w="432498">
                  <a:extLst>
                    <a:ext uri="{9D8B030D-6E8A-4147-A177-3AD203B41FA5}">
                      <a16:colId xmlns:a16="http://schemas.microsoft.com/office/drawing/2014/main" val="3181164588"/>
                    </a:ext>
                  </a:extLst>
                </a:gridCol>
                <a:gridCol w="370713">
                  <a:extLst>
                    <a:ext uri="{9D8B030D-6E8A-4147-A177-3AD203B41FA5}">
                      <a16:colId xmlns:a16="http://schemas.microsoft.com/office/drawing/2014/main" val="4130566293"/>
                    </a:ext>
                  </a:extLst>
                </a:gridCol>
                <a:gridCol w="707010">
                  <a:extLst>
                    <a:ext uri="{9D8B030D-6E8A-4147-A177-3AD203B41FA5}">
                      <a16:colId xmlns:a16="http://schemas.microsoft.com/office/drawing/2014/main" val="977875024"/>
                    </a:ext>
                  </a:extLst>
                </a:gridCol>
                <a:gridCol w="489783">
                  <a:extLst>
                    <a:ext uri="{9D8B030D-6E8A-4147-A177-3AD203B41FA5}">
                      <a16:colId xmlns:a16="http://schemas.microsoft.com/office/drawing/2014/main" val="4116620708"/>
                    </a:ext>
                  </a:extLst>
                </a:gridCol>
                <a:gridCol w="700945">
                  <a:extLst>
                    <a:ext uri="{9D8B030D-6E8A-4147-A177-3AD203B41FA5}">
                      <a16:colId xmlns:a16="http://schemas.microsoft.com/office/drawing/2014/main" val="1677066316"/>
                    </a:ext>
                  </a:extLst>
                </a:gridCol>
                <a:gridCol w="577323">
                  <a:extLst>
                    <a:ext uri="{9D8B030D-6E8A-4147-A177-3AD203B41FA5}">
                      <a16:colId xmlns:a16="http://schemas.microsoft.com/office/drawing/2014/main" val="609569994"/>
                    </a:ext>
                  </a:extLst>
                </a:gridCol>
                <a:gridCol w="731310">
                  <a:extLst>
                    <a:ext uri="{9D8B030D-6E8A-4147-A177-3AD203B41FA5}">
                      <a16:colId xmlns:a16="http://schemas.microsoft.com/office/drawing/2014/main" val="317025492"/>
                    </a:ext>
                  </a:extLst>
                </a:gridCol>
                <a:gridCol w="922223">
                  <a:extLst>
                    <a:ext uri="{9D8B030D-6E8A-4147-A177-3AD203B41FA5}">
                      <a16:colId xmlns:a16="http://schemas.microsoft.com/office/drawing/2014/main" val="1685909779"/>
                    </a:ext>
                  </a:extLst>
                </a:gridCol>
              </a:tblGrid>
              <a:tr h="355184">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媒体</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設置位置</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エリア</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柱</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a:solidFill>
                            <a:srgbClr val="FFFFFF"/>
                          </a:solidFill>
                          <a:effectLst/>
                          <a:latin typeface="メイリオ" panose="020B0604030504040204" pitchFamily="50" charset="-128"/>
                          <a:ea typeface="メイリオ" panose="020B0604030504040204" pitchFamily="50" charset="-128"/>
                        </a:rPr>
                        <a:t>面</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放映時間</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a:solidFill>
                            <a:srgbClr val="FFFFFF"/>
                          </a:solidFill>
                          <a:effectLst/>
                          <a:latin typeface="メイリオ" panose="020B0604030504040204" pitchFamily="50" charset="-128"/>
                          <a:ea typeface="メイリオ" panose="020B0604030504040204" pitchFamily="50" charset="-128"/>
                        </a:rPr>
                        <a:t>再生時間</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ロール長</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a:solidFill>
                            <a:srgbClr val="FFFFFF"/>
                          </a:solidFill>
                          <a:effectLst/>
                          <a:latin typeface="メイリオ" panose="020B0604030504040204" pitchFamily="50" charset="-128"/>
                          <a:ea typeface="メイリオ" panose="020B0604030504040204" pitchFamily="50" charset="-128"/>
                        </a:rPr>
                        <a:t>サイズ</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定価広告料金</a:t>
                      </a:r>
                      <a:endParaRPr lang="en-US" altLang="ja-JP" sz="900" b="0" i="0" u="none" strike="noStrike" dirty="0">
                        <a:solidFill>
                          <a:srgbClr val="FFFFFF"/>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（税別）</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特価</a:t>
                      </a:r>
                      <a:endParaRPr lang="en-US" altLang="ja-JP" sz="900" b="0" i="0" u="none" strike="noStrike" dirty="0">
                        <a:solidFill>
                          <a:srgbClr val="FFFFFF"/>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FFFFFF"/>
                          </a:solidFill>
                          <a:effectLst/>
                          <a:latin typeface="メイリオ" panose="020B0604030504040204" pitchFamily="50" charset="-128"/>
                          <a:ea typeface="メイリオ" panose="020B0604030504040204" pitchFamily="50" charset="-128"/>
                        </a:rPr>
                        <a:t>（税別）</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124573722"/>
                  </a:ext>
                </a:extLst>
              </a:tr>
              <a:tr h="237846">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MCV</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単駅ロール</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1week</a:t>
                      </a: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大手町</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大手町駅構内</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全エリア</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本</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153</a:t>
                      </a: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面</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5:00-24:00</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秒</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最大</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分</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縦</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1,920×</a:t>
                      </a: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横</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1,080</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800,000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ja-JP" sz="1100" b="1" i="0" u="none" strike="noStrike" dirty="0">
                          <a:solidFill>
                            <a:srgbClr val="FF0000"/>
                          </a:solidFill>
                          <a:effectLst/>
                          <a:latin typeface="メイリオ" panose="020B0604030504040204" pitchFamily="50" charset="-128"/>
                          <a:ea typeface="メイリオ" panose="020B0604030504040204" pitchFamily="50" charset="-128"/>
                        </a:rPr>
                        <a:t>1,100,000</a:t>
                      </a:r>
                      <a:r>
                        <a:rPr lang="ja-JP" altLang="en-US" sz="1100" b="1" i="0" u="none" strike="noStrike" dirty="0">
                          <a:solidFill>
                            <a:srgbClr val="FF0000"/>
                          </a:solidFill>
                          <a:effectLst/>
                          <a:latin typeface="メイリオ" panose="020B0604030504040204" pitchFamily="50" charset="-128"/>
                          <a:ea typeface="メイリオ" panose="020B0604030504040204" pitchFamily="50" charset="-128"/>
                        </a:rPr>
                        <a:t>円</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05568"/>
                  </a:ext>
                </a:extLst>
              </a:tr>
              <a:tr h="216566">
                <a:tc>
                  <a:txBody>
                    <a:bodyPr/>
                    <a:lstStyle/>
                    <a:p>
                      <a:pPr algn="ctr" fontAlgn="ctr"/>
                      <a:r>
                        <a:rPr lang="en-US" sz="900" b="0" i="0" u="none" strike="noStrike" dirty="0">
                          <a:solidFill>
                            <a:srgbClr val="000000"/>
                          </a:solidFill>
                          <a:effectLst/>
                          <a:latin typeface="メイリオ" panose="020B0604030504040204" pitchFamily="50" charset="-128"/>
                          <a:ea typeface="メイリオ" panose="020B0604030504040204" pitchFamily="50" charset="-128"/>
                        </a:rPr>
                        <a:t>MCV　1week</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有楽町</a:t>
                      </a:r>
                      <a:r>
                        <a:rPr lang="ja-JP" altLang="en-US" sz="900" b="0" i="0" u="none" strike="noStrike" dirty="0">
                          <a:solidFill>
                            <a:srgbClr val="FF0000"/>
                          </a:solidFill>
                          <a:effectLst/>
                          <a:latin typeface="メイリオ" panose="020B0604030504040204" pitchFamily="50" charset="-128"/>
                          <a:ea typeface="メイリオ" panose="020B0604030504040204" pitchFamily="50" charset="-128"/>
                        </a:rPr>
                        <a:t>*</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有楽町駅構内</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そごう口・銀座口改札</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5</a:t>
                      </a: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本</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面</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8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800" b="0" i="0" u="none" strike="noStrike">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8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8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320,000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95643028"/>
                  </a:ext>
                </a:extLst>
              </a:tr>
              <a:tr h="184330">
                <a:tc>
                  <a:txBody>
                    <a:bodyPr/>
                    <a:lstStyle/>
                    <a:p>
                      <a:pPr algn="ctr" fontAlgn="ctr"/>
                      <a:r>
                        <a:rPr lang="en-US" sz="900" b="0" i="0" u="none" strike="noStrike" dirty="0">
                          <a:solidFill>
                            <a:srgbClr val="000000"/>
                          </a:solidFill>
                          <a:effectLst/>
                          <a:latin typeface="メイリオ" panose="020B0604030504040204" pitchFamily="50" charset="-128"/>
                          <a:ea typeface="メイリオ" panose="020B0604030504040204" pitchFamily="50" charset="-128"/>
                        </a:rPr>
                        <a:t>MCV　1week</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銀座</a:t>
                      </a:r>
                      <a:r>
                        <a:rPr lang="ja-JP" altLang="en-US" sz="1050" b="0" i="0" u="none" strike="noStrike" dirty="0">
                          <a:solidFill>
                            <a:srgbClr val="FF0000"/>
                          </a:solidFill>
                          <a:effectLst/>
                          <a:latin typeface="メイリオ" panose="020B0604030504040204" pitchFamily="50" charset="-128"/>
                          <a:ea typeface="メイリオ" panose="020B0604030504040204" pitchFamily="50" charset="-128"/>
                        </a:rPr>
                        <a:t>*</a:t>
                      </a:r>
                      <a:endParaRPr lang="ja-JP" altLang="en-US" sz="900" b="0" i="0" u="none" strike="noStrike" dirty="0">
                        <a:solidFill>
                          <a:srgbClr val="FF0000"/>
                        </a:solidFill>
                        <a:effectLst/>
                        <a:latin typeface="メイリオ" panose="020B0604030504040204" pitchFamily="50" charset="-128"/>
                        <a:ea typeface="メイリオ" panose="020B0604030504040204"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銀座駅構内</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銀座線　松屋口改札</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メイリオ" panose="020B0604030504040204" pitchFamily="50" charset="-128"/>
                          <a:ea typeface="メイリオ" panose="020B0604030504040204" pitchFamily="50" charset="-128"/>
                        </a:rPr>
                        <a:t>4</a:t>
                      </a: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本</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面</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800" b="0" i="0" u="none" strike="noStrike">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8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8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800" b="0" i="0" u="none" strike="noStrike">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300,000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436803815"/>
                  </a:ext>
                </a:extLst>
              </a:tr>
              <a:tr h="446629">
                <a:tc>
                  <a:txBody>
                    <a:bodyPr/>
                    <a:lstStyle/>
                    <a:p>
                      <a:pPr algn="ctr" fontAlgn="ctr"/>
                      <a:r>
                        <a:rPr lang="en-US" sz="900" b="0" i="0" u="none" strike="noStrike" dirty="0">
                          <a:solidFill>
                            <a:srgbClr val="000000"/>
                          </a:solidFill>
                          <a:effectLst/>
                          <a:latin typeface="メイリオ" panose="020B0604030504040204" pitchFamily="50" charset="-128"/>
                          <a:ea typeface="メイリオ" panose="020B0604030504040204" pitchFamily="50" charset="-128"/>
                        </a:rPr>
                        <a:t>Marunouchi Link Signage Ⅰ</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ビルの商業フロア内</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48</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台</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8:00-22:00</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800" b="0" i="0" u="none" strike="noStrike">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800" b="0" i="0" u="none" strike="noStrike" dirty="0">
                        <a:solidFill>
                          <a:srgbClr val="000000"/>
                        </a:solidFill>
                        <a:effectLst/>
                        <a:latin typeface="Yu Gothic" panose="020B0400000000000000" pitchFamily="50" charset="-128"/>
                        <a:ea typeface="Yu Gothic" panose="020B0400000000000000" pitchFamily="50" charset="-128"/>
                      </a:endParaRP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600,000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円</a:t>
                      </a:r>
                    </a:p>
                  </a:txBody>
                  <a:tcPr marL="3705" marR="3705" marT="37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629108886"/>
                  </a:ext>
                </a:extLst>
              </a:tr>
            </a:tbl>
          </a:graphicData>
        </a:graphic>
      </p:graphicFrame>
      <p:sp>
        <p:nvSpPr>
          <p:cNvPr id="23" name="テキスト ボックス 38">
            <a:extLst>
              <a:ext uri="{FF2B5EF4-FFF2-40B4-BE49-F238E27FC236}">
                <a16:creationId xmlns:a16="http://schemas.microsoft.com/office/drawing/2014/main" id="{28AEF94B-A888-49E2-9CB5-A85E2F024472}"/>
              </a:ext>
            </a:extLst>
          </p:cNvPr>
          <p:cNvSpPr txBox="1">
            <a:spLocks noChangeArrowheads="1"/>
          </p:cNvSpPr>
          <p:nvPr/>
        </p:nvSpPr>
        <p:spPr bwMode="auto">
          <a:xfrm>
            <a:off x="151623" y="4845466"/>
            <a:ext cx="8709025"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b="1" dirty="0">
                <a:solidFill>
                  <a:srgbClr val="FF0000"/>
                </a:solidFill>
                <a:latin typeface="メイリオ" panose="020B0604030504040204" pitchFamily="50" charset="-128"/>
                <a:ea typeface="メイリオ" panose="020B0604030504040204" pitchFamily="50" charset="-128"/>
              </a:rPr>
              <a:t>*通常</a:t>
            </a:r>
            <a:r>
              <a:rPr lang="en-US" altLang="ja-JP" sz="900" b="1" dirty="0">
                <a:solidFill>
                  <a:srgbClr val="FF0000"/>
                </a:solidFill>
                <a:latin typeface="メイリオ" panose="020B0604030504040204" pitchFamily="50" charset="-128"/>
                <a:ea typeface="メイリオ" panose="020B0604030504040204" pitchFamily="50" charset="-128"/>
              </a:rPr>
              <a:t>1month</a:t>
            </a:r>
            <a:r>
              <a:rPr lang="ja-JP" altLang="en-US" sz="900" b="1" dirty="0" err="1">
                <a:solidFill>
                  <a:srgbClr val="FF0000"/>
                </a:solidFill>
                <a:latin typeface="メイリオ" panose="020B0604030504040204" pitchFamily="50" charset="-128"/>
                <a:ea typeface="メイリオ" panose="020B0604030504040204" pitchFamily="50" charset="-128"/>
              </a:rPr>
              <a:t>での</a:t>
            </a:r>
            <a:r>
              <a:rPr lang="ja-JP" altLang="en-US" sz="900" b="1" dirty="0">
                <a:solidFill>
                  <a:srgbClr val="FF0000"/>
                </a:solidFill>
                <a:latin typeface="メイリオ" panose="020B0604030504040204" pitchFamily="50" charset="-128"/>
                <a:ea typeface="メイリオ" panose="020B0604030504040204" pitchFamily="50" charset="-128"/>
              </a:rPr>
              <a:t>販売商品を企画限定</a:t>
            </a:r>
            <a:r>
              <a:rPr lang="en-US" altLang="ja-JP" sz="900" b="1" dirty="0">
                <a:solidFill>
                  <a:srgbClr val="FF0000"/>
                </a:solidFill>
                <a:latin typeface="メイリオ" panose="020B0604030504040204" pitchFamily="50" charset="-128"/>
                <a:ea typeface="メイリオ" panose="020B0604030504040204" pitchFamily="50" charset="-128"/>
              </a:rPr>
              <a:t>1week</a:t>
            </a:r>
            <a:r>
              <a:rPr lang="ja-JP" altLang="en-US" sz="900" b="1" dirty="0">
                <a:solidFill>
                  <a:srgbClr val="FF0000"/>
                </a:solidFill>
                <a:latin typeface="メイリオ" panose="020B0604030504040204" pitchFamily="50" charset="-128"/>
                <a:ea typeface="メイリオ" panose="020B0604030504040204" pitchFamily="50" charset="-128"/>
              </a:rPr>
              <a:t>放映とさせていただきます。</a:t>
            </a:r>
            <a:endParaRPr lang="en-US" altLang="ja-JP" sz="900" b="1" dirty="0">
              <a:solidFill>
                <a:srgbClr val="FF0000"/>
              </a:solidFill>
              <a:latin typeface="メイリオ" panose="020B0604030504040204" pitchFamily="50" charset="-128"/>
              <a:ea typeface="メイリオ" panose="020B0604030504040204" pitchFamily="50" charset="-128"/>
            </a:endParaRPr>
          </a:p>
          <a:p>
            <a:pPr eaLnBrk="1" hangingPunct="1">
              <a:spcBef>
                <a:spcPct val="0"/>
              </a:spcBef>
              <a:buFontTx/>
              <a:buNone/>
            </a:pPr>
            <a:r>
              <a:rPr lang="en-US" altLang="ja-JP" sz="1000" b="1" dirty="0">
                <a:solidFill>
                  <a:srgbClr val="FF0000"/>
                </a:solidFill>
                <a:latin typeface="メイリオ" panose="020B0604030504040204" pitchFamily="50" charset="-128"/>
                <a:ea typeface="メイリオ" panose="020B0604030504040204" pitchFamily="50" charset="-128"/>
              </a:rPr>
              <a:t>※8/24</a:t>
            </a:r>
            <a:r>
              <a:rPr lang="ja-JP" altLang="en-US" sz="1000" b="1" dirty="0">
                <a:solidFill>
                  <a:srgbClr val="FF0000"/>
                </a:solidFill>
                <a:latin typeface="メイリオ" panose="020B0604030504040204" pitchFamily="50" charset="-128"/>
                <a:ea typeface="メイリオ" panose="020B0604030504040204" pitchFamily="50" charset="-128"/>
              </a:rPr>
              <a:t>時点で</a:t>
            </a:r>
            <a:r>
              <a:rPr lang="en-US" altLang="ja-JP" sz="1000" b="1" dirty="0">
                <a:solidFill>
                  <a:srgbClr val="FF0000"/>
                </a:solidFill>
                <a:latin typeface="メイリオ" panose="020B0604030504040204" pitchFamily="50" charset="-128"/>
                <a:ea typeface="メイリオ" panose="020B0604030504040204" pitchFamily="50" charset="-128"/>
              </a:rPr>
              <a:t>11</a:t>
            </a:r>
            <a:r>
              <a:rPr lang="ja-JP" altLang="en-US" sz="1000" b="1" dirty="0">
                <a:solidFill>
                  <a:srgbClr val="FF0000"/>
                </a:solidFill>
                <a:latin typeface="メイリオ" panose="020B0604030504040204" pitchFamily="50" charset="-128"/>
                <a:ea typeface="メイリオ" panose="020B0604030504040204" pitchFamily="50" charset="-128"/>
              </a:rPr>
              <a:t>月銀座駅が満枠になっているので、</a:t>
            </a:r>
            <a:endParaRPr lang="en-US" altLang="ja-JP" sz="1000" b="1" dirty="0">
              <a:solidFill>
                <a:srgbClr val="FF0000"/>
              </a:solidFill>
              <a:latin typeface="メイリオ" panose="020B0604030504040204" pitchFamily="50" charset="-128"/>
              <a:ea typeface="メイリオ" panose="020B0604030504040204" pitchFamily="50" charset="-128"/>
            </a:endParaRPr>
          </a:p>
          <a:p>
            <a:pPr eaLnBrk="1" hangingPunct="1">
              <a:spcBef>
                <a:spcPct val="0"/>
              </a:spcBef>
              <a:buFontTx/>
              <a:buNone/>
            </a:pPr>
            <a:r>
              <a:rPr lang="en-US" altLang="ja-JP" sz="1000" b="1" dirty="0">
                <a:solidFill>
                  <a:srgbClr val="FF0000"/>
                </a:solidFill>
                <a:latin typeface="メイリオ" panose="020B0604030504040204" pitchFamily="50" charset="-128"/>
                <a:ea typeface="メイリオ" panose="020B0604030504040204" pitchFamily="50" charset="-128"/>
              </a:rPr>
              <a:t>10/26</a:t>
            </a:r>
            <a:r>
              <a:rPr lang="ja-JP" altLang="en-US" sz="1000" b="1" dirty="0">
                <a:solidFill>
                  <a:srgbClr val="FF0000"/>
                </a:solidFill>
                <a:latin typeface="メイリオ" panose="020B0604030504040204" pitchFamily="50" charset="-128"/>
                <a:ea typeface="メイリオ" panose="020B0604030504040204" pitchFamily="50" charset="-128"/>
              </a:rPr>
              <a:t>週、</a:t>
            </a:r>
            <a:r>
              <a:rPr lang="en-US" altLang="ja-JP" sz="1000" b="1" dirty="0">
                <a:solidFill>
                  <a:srgbClr val="FF0000"/>
                </a:solidFill>
                <a:latin typeface="メイリオ" panose="020B0604030504040204" pitchFamily="50" charset="-128"/>
                <a:ea typeface="メイリオ" panose="020B0604030504040204" pitchFamily="50" charset="-128"/>
              </a:rPr>
              <a:t>11/2</a:t>
            </a:r>
            <a:r>
              <a:rPr lang="ja-JP" altLang="en-US" sz="1000" b="1" dirty="0">
                <a:solidFill>
                  <a:srgbClr val="FF0000"/>
                </a:solidFill>
                <a:latin typeface="メイリオ" panose="020B0604030504040204" pitchFamily="50" charset="-128"/>
                <a:ea typeface="メイリオ" panose="020B0604030504040204" pitchFamily="50" charset="-128"/>
              </a:rPr>
              <a:t>週、</a:t>
            </a:r>
            <a:r>
              <a:rPr lang="en-US" altLang="ja-JP" sz="1000" b="1" dirty="0">
                <a:solidFill>
                  <a:srgbClr val="FF0000"/>
                </a:solidFill>
                <a:latin typeface="メイリオ" panose="020B0604030504040204" pitchFamily="50" charset="-128"/>
                <a:ea typeface="メイリオ" panose="020B0604030504040204" pitchFamily="50" charset="-128"/>
              </a:rPr>
              <a:t>11/9</a:t>
            </a:r>
            <a:r>
              <a:rPr lang="ja-JP" altLang="en-US" sz="1000" b="1" dirty="0">
                <a:solidFill>
                  <a:srgbClr val="FF0000"/>
                </a:solidFill>
                <a:latin typeface="メイリオ" panose="020B0604030504040204" pitchFamily="50" charset="-128"/>
                <a:ea typeface="メイリオ" panose="020B0604030504040204" pitchFamily="50" charset="-128"/>
              </a:rPr>
              <a:t>週、</a:t>
            </a:r>
            <a:r>
              <a:rPr lang="en-US" altLang="ja-JP" sz="1000" b="1" dirty="0">
                <a:solidFill>
                  <a:srgbClr val="FF0000"/>
                </a:solidFill>
                <a:latin typeface="メイリオ" panose="020B0604030504040204" pitchFamily="50" charset="-128"/>
                <a:ea typeface="メイリオ" panose="020B0604030504040204" pitchFamily="50" charset="-128"/>
              </a:rPr>
              <a:t>11/16</a:t>
            </a:r>
            <a:r>
              <a:rPr lang="ja-JP" altLang="en-US" sz="1000" b="1" dirty="0">
                <a:solidFill>
                  <a:srgbClr val="FF0000"/>
                </a:solidFill>
                <a:latin typeface="メイリオ" panose="020B0604030504040204" pitchFamily="50" charset="-128"/>
                <a:ea typeface="メイリオ" panose="020B0604030504040204" pitchFamily="50" charset="-128"/>
              </a:rPr>
              <a:t>週、</a:t>
            </a:r>
            <a:r>
              <a:rPr lang="en-US" altLang="ja-JP" sz="1000" b="1" dirty="0">
                <a:solidFill>
                  <a:srgbClr val="FF0000"/>
                </a:solidFill>
                <a:latin typeface="メイリオ" panose="020B0604030504040204" pitchFamily="50" charset="-128"/>
                <a:ea typeface="メイリオ" panose="020B0604030504040204" pitchFamily="50" charset="-128"/>
              </a:rPr>
              <a:t>11/23</a:t>
            </a:r>
            <a:r>
              <a:rPr lang="ja-JP" altLang="en-US" sz="1000" b="1" dirty="0">
                <a:solidFill>
                  <a:srgbClr val="FF0000"/>
                </a:solidFill>
                <a:latin typeface="メイリオ" panose="020B0604030504040204" pitchFamily="50" charset="-128"/>
                <a:ea typeface="メイリオ" panose="020B0604030504040204" pitchFamily="50" charset="-128"/>
              </a:rPr>
              <a:t>週、</a:t>
            </a:r>
            <a:r>
              <a:rPr lang="en-US" altLang="ja-JP" sz="1000" b="1" dirty="0">
                <a:solidFill>
                  <a:srgbClr val="FF0000"/>
                </a:solidFill>
                <a:latin typeface="メイリオ" panose="020B0604030504040204" pitchFamily="50" charset="-128"/>
                <a:ea typeface="メイリオ" panose="020B0604030504040204" pitchFamily="50" charset="-128"/>
              </a:rPr>
              <a:t>11/30</a:t>
            </a:r>
            <a:r>
              <a:rPr lang="ja-JP" altLang="en-US" sz="1000" b="1" dirty="0">
                <a:solidFill>
                  <a:srgbClr val="FF0000"/>
                </a:solidFill>
                <a:latin typeface="メイリオ" panose="020B0604030504040204" pitchFamily="50" charset="-128"/>
                <a:ea typeface="メイリオ" panose="020B0604030504040204" pitchFamily="50" charset="-128"/>
              </a:rPr>
              <a:t>週は販売不可になります。</a:t>
            </a:r>
            <a:endParaRPr lang="en-US" altLang="ja-JP" sz="1000" b="1" dirty="0">
              <a:solidFill>
                <a:srgbClr val="FF0000"/>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0D7EA3CE-1F9A-47A0-B3F2-33D0CF80A882}"/>
              </a:ext>
            </a:extLst>
          </p:cNvPr>
          <p:cNvSpPr txBox="1"/>
          <p:nvPr/>
        </p:nvSpPr>
        <p:spPr>
          <a:xfrm>
            <a:off x="6494322" y="4870019"/>
            <a:ext cx="2416046" cy="553998"/>
          </a:xfrm>
          <a:prstGeom prst="rect">
            <a:avLst/>
          </a:prstGeom>
          <a:noFill/>
          <a:ln>
            <a:solidFill>
              <a:srgbClr val="FF0000"/>
            </a:solidFill>
          </a:ln>
        </p:spPr>
        <p:txBody>
          <a:bodyPr wrap="none" rtlCol="0">
            <a:spAutoFit/>
          </a:bodyPr>
          <a:lstStyle/>
          <a:p>
            <a:r>
              <a:rPr kumimoji="1" lang="ja-JP" altLang="en-US" sz="1000" b="1" u="sng" dirty="0">
                <a:solidFill>
                  <a:srgbClr val="FF0000"/>
                </a:solidFill>
                <a:latin typeface="メイリオ" panose="020B0604030504040204" pitchFamily="50" charset="-128"/>
                <a:ea typeface="メイリオ" panose="020B0604030504040204" pitchFamily="50" charset="-128"/>
              </a:rPr>
              <a:t>内訳</a:t>
            </a:r>
            <a:endParaRPr kumimoji="1" lang="en-US" altLang="ja-JP" sz="1000" b="1" u="sng" dirty="0">
              <a:solidFill>
                <a:srgbClr val="FF0000"/>
              </a:solidFill>
              <a:latin typeface="メイリオ" panose="020B0604030504040204" pitchFamily="50" charset="-128"/>
              <a:ea typeface="メイリオ" panose="020B0604030504040204" pitchFamily="50" charset="-128"/>
            </a:endParaRPr>
          </a:p>
          <a:p>
            <a:r>
              <a:rPr kumimoji="1" lang="en-US" altLang="ja-JP" sz="1000" b="1" dirty="0">
                <a:solidFill>
                  <a:srgbClr val="FF0000"/>
                </a:solidFill>
                <a:latin typeface="メイリオ" panose="020B0604030504040204" pitchFamily="50" charset="-128"/>
                <a:ea typeface="メイリオ" panose="020B0604030504040204" pitchFamily="50" charset="-128"/>
              </a:rPr>
              <a:t>MCV</a:t>
            </a:r>
            <a:r>
              <a:rPr kumimoji="1" lang="ja-JP" altLang="en-US" sz="1000" b="1" dirty="0">
                <a:solidFill>
                  <a:srgbClr val="FF0000"/>
                </a:solidFill>
                <a:latin typeface="メイリオ" panose="020B0604030504040204" pitchFamily="50" charset="-128"/>
                <a:ea typeface="メイリオ" panose="020B0604030504040204" pitchFamily="50" charset="-128"/>
              </a:rPr>
              <a:t>：</a:t>
            </a:r>
            <a:r>
              <a:rPr kumimoji="1" lang="en-US" altLang="ja-JP" sz="1000" b="1" dirty="0">
                <a:solidFill>
                  <a:srgbClr val="FF0000"/>
                </a:solidFill>
                <a:latin typeface="メイリオ" panose="020B0604030504040204" pitchFamily="50" charset="-128"/>
                <a:ea typeface="メイリオ" panose="020B0604030504040204" pitchFamily="50" charset="-128"/>
              </a:rPr>
              <a:t>770,000</a:t>
            </a:r>
            <a:r>
              <a:rPr kumimoji="1" lang="ja-JP" altLang="en-US" sz="1000" b="1" dirty="0">
                <a:solidFill>
                  <a:srgbClr val="FF0000"/>
                </a:solidFill>
                <a:latin typeface="メイリオ" panose="020B0604030504040204" pitchFamily="50" charset="-128"/>
                <a:ea typeface="メイリオ" panose="020B0604030504040204" pitchFamily="50" charset="-128"/>
              </a:rPr>
              <a:t>円</a:t>
            </a:r>
            <a:endParaRPr kumimoji="1" lang="en-US" altLang="ja-JP" sz="1000" b="1" dirty="0">
              <a:solidFill>
                <a:srgbClr val="FF0000"/>
              </a:solidFill>
              <a:latin typeface="メイリオ" panose="020B0604030504040204" pitchFamily="50" charset="-128"/>
              <a:ea typeface="メイリオ" panose="020B0604030504040204" pitchFamily="50" charset="-128"/>
            </a:endParaRPr>
          </a:p>
          <a:p>
            <a:r>
              <a:rPr kumimoji="1" lang="ja-JP" altLang="en-US" sz="1000" b="1" dirty="0">
                <a:solidFill>
                  <a:srgbClr val="FF0000"/>
                </a:solidFill>
                <a:latin typeface="メイリオ" panose="020B0604030504040204" pitchFamily="50" charset="-128"/>
                <a:ea typeface="メイリオ" panose="020B0604030504040204" pitchFamily="50" charset="-128"/>
              </a:rPr>
              <a:t>丸の内リンクサイネージ：</a:t>
            </a:r>
            <a:r>
              <a:rPr kumimoji="1" lang="en-US" altLang="ja-JP" sz="1000" b="1" dirty="0">
                <a:solidFill>
                  <a:srgbClr val="FF0000"/>
                </a:solidFill>
                <a:latin typeface="メイリオ" panose="020B0604030504040204" pitchFamily="50" charset="-128"/>
                <a:ea typeface="メイリオ" panose="020B0604030504040204" pitchFamily="50" charset="-128"/>
              </a:rPr>
              <a:t>330,000</a:t>
            </a:r>
            <a:r>
              <a:rPr kumimoji="1" lang="ja-JP" altLang="en-US" sz="1000" b="1" dirty="0">
                <a:solidFill>
                  <a:srgbClr val="FF0000"/>
                </a:solidFill>
                <a:latin typeface="メイリオ" panose="020B0604030504040204" pitchFamily="50" charset="-128"/>
                <a:ea typeface="メイリオ" panose="020B0604030504040204" pitchFamily="50" charset="-128"/>
              </a:rPr>
              <a:t>円</a:t>
            </a:r>
          </a:p>
        </p:txBody>
      </p:sp>
      <p:sp>
        <p:nvSpPr>
          <p:cNvPr id="25" name="テキスト ボックス 24">
            <a:extLst>
              <a:ext uri="{FF2B5EF4-FFF2-40B4-BE49-F238E27FC236}">
                <a16:creationId xmlns:a16="http://schemas.microsoft.com/office/drawing/2014/main" id="{8ADBC36E-FED8-48AE-9C38-3232C4923DE3}"/>
              </a:ext>
            </a:extLst>
          </p:cNvPr>
          <p:cNvSpPr txBox="1"/>
          <p:nvPr/>
        </p:nvSpPr>
        <p:spPr>
          <a:xfrm>
            <a:off x="80303" y="2980118"/>
            <a:ext cx="6472897" cy="276999"/>
          </a:xfrm>
          <a:prstGeom prst="rect">
            <a:avLst/>
          </a:prstGeom>
          <a:noFill/>
        </p:spPr>
        <p:txBody>
          <a:bodyPr wrap="square" rtlCol="0">
            <a:spAutoFit/>
          </a:bodyPr>
          <a:lstStyle/>
          <a:p>
            <a:pPr lvl="0" defTabSz="914400">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1200" b="1" dirty="0">
                <a:solidFill>
                  <a:prstClr val="black"/>
                </a:solidFill>
                <a:latin typeface="メイリオ" panose="020B0604030504040204" pitchFamily="50" charset="-128"/>
                <a:ea typeface="メイリオ" panose="020B0604030504040204" pitchFamily="50" charset="-128"/>
              </a:rPr>
              <a:t>Metro Concourse Vision</a:t>
            </a:r>
            <a:r>
              <a:rPr kumimoji="1" lang="ja-JP" altLang="en-US" sz="1200" b="1" dirty="0">
                <a:solidFill>
                  <a:prstClr val="black"/>
                </a:solidFill>
                <a:latin typeface="メイリオ" panose="020B0604030504040204" pitchFamily="50" charset="-128"/>
                <a:ea typeface="メイリオ" panose="020B0604030504040204" pitchFamily="50" charset="-128"/>
              </a:rPr>
              <a:t>（丸の内エリア）</a:t>
            </a:r>
            <a:r>
              <a:rPr kumimoji="1" lang="en-US" altLang="ja-JP" sz="1200" b="1" dirty="0">
                <a:solidFill>
                  <a:prstClr val="black"/>
                </a:solidFill>
                <a:latin typeface="メイリオ" panose="020B0604030504040204" pitchFamily="50" charset="-128"/>
                <a:ea typeface="メイリオ" panose="020B0604030504040204" pitchFamily="50" charset="-128"/>
              </a:rPr>
              <a:t>× Marunouchi Link </a:t>
            </a:r>
            <a:r>
              <a:rPr kumimoji="1" lang="en-US" altLang="ja-JP" sz="1200" b="1" dirty="0" err="1">
                <a:solidFill>
                  <a:prstClr val="black"/>
                </a:solidFill>
                <a:latin typeface="メイリオ" panose="020B0604030504040204" pitchFamily="50" charset="-128"/>
                <a:ea typeface="メイリオ" panose="020B0604030504040204" pitchFamily="50" charset="-128"/>
              </a:rPr>
              <a:t>SignageⅠ</a:t>
            </a:r>
            <a:r>
              <a:rPr kumimoji="1" lang="ja-JP" altLang="en-US" sz="1200" b="1" dirty="0">
                <a:solidFill>
                  <a:prstClr val="black"/>
                </a:solidFill>
                <a:latin typeface="メイリオ" panose="020B0604030504040204" pitchFamily="50" charset="-128"/>
                <a:ea typeface="メイリオ" panose="020B0604030504040204" pitchFamily="50" charset="-128"/>
              </a:rPr>
              <a:t>＞</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102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テキスト ボックス 3">
            <a:extLst>
              <a:ext uri="{FF2B5EF4-FFF2-40B4-BE49-F238E27FC236}">
                <a16:creationId xmlns:a16="http://schemas.microsoft.com/office/drawing/2014/main" id="{4DDC1B29-7F4E-4F11-A92D-DA4D91B6552E}"/>
              </a:ext>
            </a:extLst>
          </p:cNvPr>
          <p:cNvSpPr txBox="1">
            <a:spLocks noChangeArrowheads="1"/>
          </p:cNvSpPr>
          <p:nvPr/>
        </p:nvSpPr>
        <p:spPr bwMode="auto">
          <a:xfrm>
            <a:off x="218460" y="871574"/>
            <a:ext cx="87614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200" dirty="0">
                <a:latin typeface="メイリオ" panose="020B0604030504040204" pitchFamily="50" charset="-128"/>
                <a:ea typeface="メイリオ" panose="020B0604030504040204" pitchFamily="50" charset="-128"/>
              </a:rPr>
              <a:t>以下仕様でデータを作成の上、各社のシステムへ入稿ください。</a:t>
            </a:r>
            <a:endParaRPr lang="en-US" altLang="ja-JP" sz="1200" dirty="0">
              <a:latin typeface="メイリオ" panose="020B0604030504040204" pitchFamily="50" charset="-128"/>
              <a:ea typeface="メイリオ" panose="020B0604030504040204" pitchFamily="50" charset="-128"/>
            </a:endParaRPr>
          </a:p>
        </p:txBody>
      </p:sp>
      <p:sp>
        <p:nvSpPr>
          <p:cNvPr id="6" name="スライド番号プレースホルダー 5">
            <a:extLst>
              <a:ext uri="{FF2B5EF4-FFF2-40B4-BE49-F238E27FC236}">
                <a16:creationId xmlns:a16="http://schemas.microsoft.com/office/drawing/2014/main" id="{E50A075C-D4DC-4BB7-AE4A-D8B077BC035E}"/>
              </a:ext>
            </a:extLst>
          </p:cNvPr>
          <p:cNvSpPr>
            <a:spLocks noGrp="1"/>
          </p:cNvSpPr>
          <p:nvPr>
            <p:ph type="sldNum" sz="quarter" idx="12"/>
          </p:nvPr>
        </p:nvSpPr>
        <p:spPr/>
        <p:txBody>
          <a:bodyPr/>
          <a:lstStyle/>
          <a:p>
            <a:pPr>
              <a:defRPr/>
            </a:pPr>
            <a:r>
              <a:rPr lang="en-US" altLang="ja-JP" dirty="0"/>
              <a:t>3</a:t>
            </a:r>
            <a:endParaRPr lang="ja-JP" altLang="en-US" dirty="0"/>
          </a:p>
        </p:txBody>
      </p:sp>
      <p:graphicFrame>
        <p:nvGraphicFramePr>
          <p:cNvPr id="16" name="表 15">
            <a:extLst>
              <a:ext uri="{FF2B5EF4-FFF2-40B4-BE49-F238E27FC236}">
                <a16:creationId xmlns:a16="http://schemas.microsoft.com/office/drawing/2014/main" id="{93CE1EEC-5BBF-46E9-9AB5-F40F7E9FD75C}"/>
              </a:ext>
            </a:extLst>
          </p:cNvPr>
          <p:cNvGraphicFramePr>
            <a:graphicFrameLocks noGrp="1"/>
          </p:cNvGraphicFramePr>
          <p:nvPr>
            <p:extLst>
              <p:ext uri="{D42A27DB-BD31-4B8C-83A1-F6EECF244321}">
                <p14:modId xmlns:p14="http://schemas.microsoft.com/office/powerpoint/2010/main" val="2733042825"/>
              </p:ext>
            </p:extLst>
          </p:nvPr>
        </p:nvGraphicFramePr>
        <p:xfrm>
          <a:off x="218460" y="1658694"/>
          <a:ext cx="4308475" cy="2708274"/>
        </p:xfrm>
        <a:graphic>
          <a:graphicData uri="http://schemas.openxmlformats.org/drawingml/2006/table">
            <a:tbl>
              <a:tblPr firstRow="1" bandRow="1">
                <a:tableStyleId>{21E4AEA4-8DFA-4A89-87EB-49C32662AFE0}</a:tableStyleId>
              </a:tblPr>
              <a:tblGrid>
                <a:gridCol w="1213100">
                  <a:extLst>
                    <a:ext uri="{9D8B030D-6E8A-4147-A177-3AD203B41FA5}">
                      <a16:colId xmlns:a16="http://schemas.microsoft.com/office/drawing/2014/main" val="20000"/>
                    </a:ext>
                  </a:extLst>
                </a:gridCol>
                <a:gridCol w="3095375">
                  <a:extLst>
                    <a:ext uri="{9D8B030D-6E8A-4147-A177-3AD203B41FA5}">
                      <a16:colId xmlns:a16="http://schemas.microsoft.com/office/drawing/2014/main" val="20001"/>
                    </a:ext>
                  </a:extLst>
                </a:gridCol>
              </a:tblGrid>
              <a:tr h="294014">
                <a:tc gridSpan="2">
                  <a:txBody>
                    <a:bodyPr/>
                    <a:lstStyle/>
                    <a:p>
                      <a:pPr algn="ctr"/>
                      <a:r>
                        <a:rPr kumimoji="1" lang="en-US" altLang="ja-JP" sz="900" b="1" dirty="0">
                          <a:solidFill>
                            <a:schemeClr val="tx1"/>
                          </a:solidFill>
                          <a:latin typeface="メイリオ" pitchFamily="50" charset="-128"/>
                          <a:ea typeface="メイリオ" pitchFamily="50" charset="-128"/>
                          <a:cs typeface="メイリオ" pitchFamily="50" charset="-128"/>
                        </a:rPr>
                        <a:t>Metro Concourse Vision</a:t>
                      </a:r>
                      <a:r>
                        <a:rPr kumimoji="1" lang="ja-JP" altLang="en-US" sz="900" b="1" dirty="0">
                          <a:solidFill>
                            <a:schemeClr val="tx1"/>
                          </a:solidFill>
                          <a:latin typeface="メイリオ" pitchFamily="50" charset="-128"/>
                          <a:ea typeface="メイリオ" pitchFamily="50" charset="-128"/>
                          <a:cs typeface="メイリオ" pitchFamily="50" charset="-128"/>
                        </a:rPr>
                        <a:t>仕様（動画）</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pPr algn="ctr"/>
                      <a:endParaRPr kumimoji="1" lang="ja-JP" altLang="en-US" sz="1200" dirty="0"/>
                    </a:p>
                  </a:txBody>
                  <a:tcPr anchor="ctr"/>
                </a:tc>
                <a:extLst>
                  <a:ext uri="{0D108BD9-81ED-4DB2-BD59-A6C34878D82A}">
                    <a16:rowId xmlns:a16="http://schemas.microsoft.com/office/drawing/2014/main" val="10000"/>
                  </a:ext>
                </a:extLst>
              </a:tr>
              <a:tr h="514118">
                <a:tc>
                  <a:txBody>
                    <a:bodyPr/>
                    <a:lstStyle/>
                    <a:p>
                      <a:pPr algn="l"/>
                      <a:r>
                        <a:rPr kumimoji="1" lang="ja-JP" altLang="en-US" sz="900" dirty="0">
                          <a:latin typeface="メイリオ" pitchFamily="50" charset="-128"/>
                          <a:ea typeface="メイリオ" pitchFamily="50" charset="-128"/>
                          <a:cs typeface="メイリオ" pitchFamily="50" charset="-128"/>
                        </a:rPr>
                        <a:t>バージョン</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WMV9</a:t>
                      </a:r>
                    </a:p>
                    <a:p>
                      <a:pPr algn="ctr"/>
                      <a:r>
                        <a:rPr kumimoji="1" lang="en-US" altLang="ja-JP" sz="900" dirty="0">
                          <a:solidFill>
                            <a:schemeClr val="tx1"/>
                          </a:solidFill>
                          <a:latin typeface="メイリオ" pitchFamily="50" charset="-128"/>
                          <a:ea typeface="メイリオ" pitchFamily="50" charset="-128"/>
                          <a:cs typeface="メイリオ" pitchFamily="50" charset="-128"/>
                        </a:rPr>
                        <a:t>※Advanced Profile</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V9</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VC-1</a:t>
                      </a:r>
                      <a:r>
                        <a:rPr kumimoji="1" lang="ja-JP" altLang="en-US" sz="900" dirty="0">
                          <a:solidFill>
                            <a:schemeClr val="tx1"/>
                          </a:solidFill>
                          <a:latin typeface="メイリオ" pitchFamily="50" charset="-128"/>
                          <a:ea typeface="メイリオ" pitchFamily="50" charset="-128"/>
                          <a:cs typeface="メイリオ" pitchFamily="50" charset="-128"/>
                        </a:rPr>
                        <a:t>は非対応</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3887">
                <a:tc>
                  <a:txBody>
                    <a:bodyPr/>
                    <a:lstStyle/>
                    <a:p>
                      <a:pPr algn="l"/>
                      <a:r>
                        <a:rPr kumimoji="1" lang="ja-JP" altLang="en-US" sz="900" dirty="0">
                          <a:latin typeface="メイリオ" pitchFamily="50" charset="-128"/>
                          <a:ea typeface="メイリオ" pitchFamily="50" charset="-128"/>
                          <a:cs typeface="メイリオ" pitchFamily="50" charset="-128"/>
                        </a:rPr>
                        <a:t>サイズ（ピクセル）</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メイリオ" pitchFamily="50" charset="-128"/>
                          <a:ea typeface="メイリオ" pitchFamily="50" charset="-128"/>
                          <a:cs typeface="メイリオ" pitchFamily="50" charset="-128"/>
                        </a:rPr>
                        <a:t>縦</a:t>
                      </a:r>
                      <a:r>
                        <a:rPr kumimoji="1" lang="en-US" altLang="ja-JP" sz="900" dirty="0">
                          <a:solidFill>
                            <a:schemeClr val="tx1"/>
                          </a:solidFill>
                          <a:latin typeface="メイリオ" pitchFamily="50" charset="-128"/>
                          <a:ea typeface="メイリオ" pitchFamily="50" charset="-128"/>
                          <a:cs typeface="メイリオ" pitchFamily="50" charset="-128"/>
                        </a:rPr>
                        <a:t>1920×</a:t>
                      </a:r>
                      <a:r>
                        <a:rPr kumimoji="1" lang="ja-JP" altLang="en-US" sz="900" dirty="0">
                          <a:solidFill>
                            <a:schemeClr val="tx1"/>
                          </a:solidFill>
                          <a:latin typeface="メイリオ" pitchFamily="50" charset="-128"/>
                          <a:ea typeface="メイリオ" pitchFamily="50" charset="-128"/>
                          <a:cs typeface="メイリオ" pitchFamily="50" charset="-128"/>
                        </a:rPr>
                        <a:t>横</a:t>
                      </a:r>
                      <a:r>
                        <a:rPr kumimoji="1" lang="en-US" altLang="ja-JP" sz="900" dirty="0">
                          <a:solidFill>
                            <a:schemeClr val="tx1"/>
                          </a:solidFill>
                          <a:latin typeface="メイリオ" pitchFamily="50" charset="-128"/>
                          <a:ea typeface="メイリオ" pitchFamily="50" charset="-128"/>
                          <a:cs typeface="メイリオ" pitchFamily="50" charset="-128"/>
                        </a:rPr>
                        <a:t>1080</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3887">
                <a:tc>
                  <a:txBody>
                    <a:bodyPr/>
                    <a:lstStyle/>
                    <a:p>
                      <a:pPr algn="l"/>
                      <a:r>
                        <a:rPr kumimoji="1" lang="ja-JP" altLang="en-US" sz="900" dirty="0">
                          <a:latin typeface="メイリオ" pitchFamily="50" charset="-128"/>
                          <a:ea typeface="メイリオ" pitchFamily="50" charset="-128"/>
                          <a:cs typeface="メイリオ" pitchFamily="50" charset="-128"/>
                        </a:rPr>
                        <a:t>アスペクト</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16</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9</a:t>
                      </a:r>
                      <a:endParaRPr kumimoji="1" lang="ja-JP" altLang="en-US" sz="900" dirty="0">
                        <a:solidFill>
                          <a:schemeClr val="tx1"/>
                        </a:solidFill>
                        <a:latin typeface="メイリオ" pitchFamily="50" charset="-128"/>
                        <a:ea typeface="メイリオ" pitchFamily="50" charset="-128"/>
                        <a:cs typeface="メイリオ" pitchFamily="50" charset="-128"/>
                      </a:endParaRP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3887">
                <a:tc>
                  <a:txBody>
                    <a:bodyPr/>
                    <a:lstStyle/>
                    <a:p>
                      <a:pPr algn="l"/>
                      <a:r>
                        <a:rPr kumimoji="1" lang="ja-JP" altLang="en-US" sz="900" dirty="0">
                          <a:latin typeface="メイリオ" pitchFamily="50" charset="-128"/>
                          <a:ea typeface="メイリオ" pitchFamily="50" charset="-128"/>
                          <a:cs typeface="メイリオ" pitchFamily="50" charset="-128"/>
                        </a:rPr>
                        <a:t>ビットレート</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CBR7.8Mbps</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4Mbps</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15Mbps</a:t>
                      </a:r>
                      <a:r>
                        <a:rPr kumimoji="1" lang="ja-JP" altLang="en-US" sz="900" dirty="0">
                          <a:solidFill>
                            <a:schemeClr val="tx1"/>
                          </a:solidFill>
                          <a:latin typeface="メイリオ" pitchFamily="50" charset="-128"/>
                          <a:ea typeface="メイリオ" pitchFamily="50" charset="-128"/>
                          <a:cs typeface="メイリオ" pitchFamily="50" charset="-128"/>
                        </a:rPr>
                        <a:t>以下）</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3887">
                <a:tc>
                  <a:txBody>
                    <a:bodyPr/>
                    <a:lstStyle/>
                    <a:p>
                      <a:pPr algn="l"/>
                      <a:r>
                        <a:rPr kumimoji="1" lang="ja-JP" altLang="en-US" sz="900" dirty="0">
                          <a:solidFill>
                            <a:schemeClr val="tx1"/>
                          </a:solidFill>
                          <a:latin typeface="メイリオ" pitchFamily="50" charset="-128"/>
                          <a:ea typeface="メイリオ" pitchFamily="50" charset="-128"/>
                          <a:cs typeface="メイリオ" pitchFamily="50" charset="-128"/>
                        </a:rPr>
                        <a:t>フレームレート</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CFR29.970fps</a:t>
                      </a:r>
                      <a:endParaRPr kumimoji="1" lang="ja-JP" altLang="en-US" sz="900" dirty="0">
                        <a:solidFill>
                          <a:schemeClr val="tx1"/>
                        </a:solidFill>
                        <a:latin typeface="メイリオ" pitchFamily="50" charset="-128"/>
                        <a:ea typeface="メイリオ" pitchFamily="50" charset="-128"/>
                        <a:cs typeface="メイリオ" pitchFamily="50" charset="-128"/>
                      </a:endParaRP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04594">
                <a:tc>
                  <a:txBody>
                    <a:bodyPr/>
                    <a:lstStyle/>
                    <a:p>
                      <a:pPr algn="l"/>
                      <a:r>
                        <a:rPr kumimoji="1" lang="ja-JP" altLang="en-US" sz="900" dirty="0">
                          <a:latin typeface="メイリオ" pitchFamily="50" charset="-128"/>
                          <a:ea typeface="メイリオ" pitchFamily="50" charset="-128"/>
                          <a:cs typeface="メイリオ" pitchFamily="50" charset="-128"/>
                        </a:rPr>
                        <a:t>備考</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メイリオ" pitchFamily="50" charset="-128"/>
                          <a:ea typeface="メイリオ" pitchFamily="50" charset="-128"/>
                          <a:cs typeface="メイリオ" pitchFamily="50" charset="-128"/>
                        </a:rPr>
                        <a:t>捨てカット及び音声データは入れないでください。</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17" name="表 16">
            <a:extLst>
              <a:ext uri="{FF2B5EF4-FFF2-40B4-BE49-F238E27FC236}">
                <a16:creationId xmlns:a16="http://schemas.microsoft.com/office/drawing/2014/main" id="{B3E29DEA-31A2-47B0-8863-F1D17AB04D01}"/>
              </a:ext>
            </a:extLst>
          </p:cNvPr>
          <p:cNvGraphicFramePr>
            <a:graphicFrameLocks noGrp="1"/>
          </p:cNvGraphicFramePr>
          <p:nvPr>
            <p:extLst>
              <p:ext uri="{D42A27DB-BD31-4B8C-83A1-F6EECF244321}">
                <p14:modId xmlns:p14="http://schemas.microsoft.com/office/powerpoint/2010/main" val="2653070592"/>
              </p:ext>
            </p:extLst>
          </p:nvPr>
        </p:nvGraphicFramePr>
        <p:xfrm>
          <a:off x="218460" y="4471744"/>
          <a:ext cx="4308475" cy="1219201"/>
        </p:xfrm>
        <a:graphic>
          <a:graphicData uri="http://schemas.openxmlformats.org/drawingml/2006/table">
            <a:tbl>
              <a:tblPr firstRow="1" bandRow="1">
                <a:tableStyleId>{21E4AEA4-8DFA-4A89-87EB-49C32662AFE0}</a:tableStyleId>
              </a:tblPr>
              <a:tblGrid>
                <a:gridCol w="1213100">
                  <a:extLst>
                    <a:ext uri="{9D8B030D-6E8A-4147-A177-3AD203B41FA5}">
                      <a16:colId xmlns:a16="http://schemas.microsoft.com/office/drawing/2014/main" val="20000"/>
                    </a:ext>
                  </a:extLst>
                </a:gridCol>
                <a:gridCol w="3095375">
                  <a:extLst>
                    <a:ext uri="{9D8B030D-6E8A-4147-A177-3AD203B41FA5}">
                      <a16:colId xmlns:a16="http://schemas.microsoft.com/office/drawing/2014/main" val="20001"/>
                    </a:ext>
                  </a:extLst>
                </a:gridCol>
              </a:tblGrid>
              <a:tr h="228526">
                <a:tc gridSpan="2">
                  <a:txBody>
                    <a:bodyPr/>
                    <a:lstStyle/>
                    <a:p>
                      <a:pPr algn="ctr"/>
                      <a:r>
                        <a:rPr kumimoji="1" lang="en-US" altLang="ja-JP" sz="900" b="1" dirty="0">
                          <a:solidFill>
                            <a:schemeClr val="tx1"/>
                          </a:solidFill>
                          <a:latin typeface="メイリオ" pitchFamily="50" charset="-128"/>
                          <a:ea typeface="メイリオ" pitchFamily="50" charset="-128"/>
                          <a:cs typeface="メイリオ" pitchFamily="50" charset="-128"/>
                        </a:rPr>
                        <a:t>Metro Concourse Vision</a:t>
                      </a:r>
                      <a:r>
                        <a:rPr kumimoji="1" lang="ja-JP" altLang="en-US" sz="900" b="1" dirty="0">
                          <a:solidFill>
                            <a:schemeClr val="tx1"/>
                          </a:solidFill>
                          <a:latin typeface="メイリオ" pitchFamily="50" charset="-128"/>
                          <a:ea typeface="メイリオ" pitchFamily="50" charset="-128"/>
                          <a:cs typeface="メイリオ" pitchFamily="50" charset="-128"/>
                        </a:rPr>
                        <a:t>仕様</a:t>
                      </a:r>
                      <a:r>
                        <a:rPr kumimoji="1" lang="en-US" altLang="ja-JP" sz="900" b="1" dirty="0">
                          <a:solidFill>
                            <a:schemeClr val="tx1"/>
                          </a:solidFill>
                          <a:latin typeface="メイリオ" pitchFamily="50" charset="-128"/>
                          <a:ea typeface="メイリオ" pitchFamily="50" charset="-128"/>
                          <a:cs typeface="メイリオ" pitchFamily="50" charset="-128"/>
                        </a:rPr>
                        <a:t>(</a:t>
                      </a:r>
                      <a:r>
                        <a:rPr kumimoji="1" lang="ja-JP" altLang="en-US" sz="900" b="1" dirty="0">
                          <a:solidFill>
                            <a:schemeClr val="tx1"/>
                          </a:solidFill>
                          <a:latin typeface="メイリオ" pitchFamily="50" charset="-128"/>
                          <a:ea typeface="メイリオ" pitchFamily="50" charset="-128"/>
                          <a:cs typeface="メイリオ" pitchFamily="50" charset="-128"/>
                        </a:rPr>
                        <a:t>静止画</a:t>
                      </a:r>
                      <a:r>
                        <a:rPr kumimoji="1" lang="en-US" altLang="ja-JP" sz="900" b="1" dirty="0">
                          <a:solidFill>
                            <a:schemeClr val="tx1"/>
                          </a:solidFill>
                          <a:latin typeface="メイリオ" pitchFamily="50" charset="-128"/>
                          <a:ea typeface="メイリオ" pitchFamily="50" charset="-128"/>
                          <a:cs typeface="メイリオ" pitchFamily="50" charset="-128"/>
                        </a:rPr>
                        <a:t>)</a:t>
                      </a:r>
                      <a:endParaRPr kumimoji="1" lang="ja-JP" altLang="en-US" sz="900" b="1" dirty="0">
                        <a:solidFill>
                          <a:schemeClr val="tx1"/>
                        </a:solidFill>
                        <a:latin typeface="メイリオ" pitchFamily="50" charset="-128"/>
                        <a:ea typeface="メイリオ" pitchFamily="50" charset="-128"/>
                        <a:cs typeface="メイリオ" pitchFamily="50" charset="-128"/>
                      </a:endParaRP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pPr algn="ctr"/>
                      <a:endParaRPr kumimoji="1" lang="ja-JP" altLang="en-US" sz="1200" dirty="0"/>
                    </a:p>
                  </a:txBody>
                  <a:tcPr anchor="ctr"/>
                </a:tc>
                <a:extLst>
                  <a:ext uri="{0D108BD9-81ED-4DB2-BD59-A6C34878D82A}">
                    <a16:rowId xmlns:a16="http://schemas.microsoft.com/office/drawing/2014/main" val="10000"/>
                  </a:ext>
                </a:extLst>
              </a:tr>
              <a:tr h="305097">
                <a:tc>
                  <a:txBody>
                    <a:bodyPr/>
                    <a:lstStyle/>
                    <a:p>
                      <a:pPr algn="l"/>
                      <a:r>
                        <a:rPr kumimoji="1" lang="ja-JP" altLang="en-US" sz="900" i="1" dirty="0">
                          <a:latin typeface="メイリオ" pitchFamily="50" charset="-128"/>
                          <a:ea typeface="メイリオ" pitchFamily="50" charset="-128"/>
                          <a:cs typeface="メイリオ" pitchFamily="50" charset="-128"/>
                        </a:rPr>
                        <a:t>ファイル形式</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JPEG</a:t>
                      </a:r>
                      <a:r>
                        <a:rPr kumimoji="1" lang="ja-JP" altLang="en-US" sz="900" dirty="0">
                          <a:solidFill>
                            <a:schemeClr val="tx1"/>
                          </a:solidFill>
                          <a:latin typeface="メイリオ" pitchFamily="50" charset="-128"/>
                          <a:ea typeface="メイリオ" pitchFamily="50" charset="-128"/>
                          <a:cs typeface="メイリオ" pitchFamily="50" charset="-128"/>
                        </a:rPr>
                        <a:t>形式</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8526">
                <a:tc>
                  <a:txBody>
                    <a:bodyPr/>
                    <a:lstStyle/>
                    <a:p>
                      <a:pPr algn="l"/>
                      <a:r>
                        <a:rPr kumimoji="1" lang="ja-JP" altLang="en-US" sz="900" dirty="0">
                          <a:latin typeface="メイリオ" pitchFamily="50" charset="-128"/>
                          <a:ea typeface="メイリオ" pitchFamily="50" charset="-128"/>
                          <a:cs typeface="メイリオ" pitchFamily="50" charset="-128"/>
                        </a:rPr>
                        <a:t>サイズ（ピクセル）</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メイリオ" pitchFamily="50" charset="-128"/>
                          <a:ea typeface="メイリオ" pitchFamily="50" charset="-128"/>
                          <a:cs typeface="メイリオ" pitchFamily="50" charset="-128"/>
                        </a:rPr>
                        <a:t>縦</a:t>
                      </a:r>
                      <a:r>
                        <a:rPr kumimoji="1" lang="en-US" altLang="ja-JP" sz="900" dirty="0">
                          <a:solidFill>
                            <a:schemeClr val="tx1"/>
                          </a:solidFill>
                          <a:latin typeface="メイリオ" pitchFamily="50" charset="-128"/>
                          <a:ea typeface="メイリオ" pitchFamily="50" charset="-128"/>
                          <a:cs typeface="メイリオ" pitchFamily="50" charset="-128"/>
                        </a:rPr>
                        <a:t>1920×</a:t>
                      </a:r>
                      <a:r>
                        <a:rPr kumimoji="1" lang="ja-JP" altLang="en-US" sz="900" dirty="0">
                          <a:solidFill>
                            <a:schemeClr val="tx1"/>
                          </a:solidFill>
                          <a:latin typeface="メイリオ" pitchFamily="50" charset="-128"/>
                          <a:ea typeface="メイリオ" pitchFamily="50" charset="-128"/>
                          <a:cs typeface="メイリオ" pitchFamily="50" charset="-128"/>
                        </a:rPr>
                        <a:t>横</a:t>
                      </a:r>
                      <a:r>
                        <a:rPr kumimoji="1" lang="en-US" altLang="ja-JP" sz="900" dirty="0">
                          <a:solidFill>
                            <a:schemeClr val="tx1"/>
                          </a:solidFill>
                          <a:latin typeface="メイリオ" pitchFamily="50" charset="-128"/>
                          <a:ea typeface="メイリオ" pitchFamily="50" charset="-128"/>
                          <a:cs typeface="メイリオ" pitchFamily="50" charset="-128"/>
                        </a:rPr>
                        <a:t>1080</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8526">
                <a:tc>
                  <a:txBody>
                    <a:bodyPr/>
                    <a:lstStyle/>
                    <a:p>
                      <a:pPr algn="l"/>
                      <a:r>
                        <a:rPr kumimoji="1" lang="ja-JP" altLang="en-US" sz="900" dirty="0">
                          <a:latin typeface="メイリオ" pitchFamily="50" charset="-128"/>
                          <a:ea typeface="メイリオ" pitchFamily="50" charset="-128"/>
                          <a:cs typeface="メイリオ" pitchFamily="50" charset="-128"/>
                        </a:rPr>
                        <a:t>アスペクト</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16</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9</a:t>
                      </a:r>
                      <a:endParaRPr kumimoji="1" lang="ja-JP" altLang="en-US" sz="900" dirty="0">
                        <a:solidFill>
                          <a:schemeClr val="tx1"/>
                        </a:solidFill>
                        <a:latin typeface="メイリオ" pitchFamily="50" charset="-128"/>
                        <a:ea typeface="メイリオ" pitchFamily="50" charset="-128"/>
                        <a:cs typeface="メイリオ" pitchFamily="50" charset="-128"/>
                      </a:endParaRP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8526">
                <a:tc>
                  <a:txBody>
                    <a:bodyPr/>
                    <a:lstStyle/>
                    <a:p>
                      <a:pPr algn="l"/>
                      <a:r>
                        <a:rPr kumimoji="1" lang="ja-JP" altLang="en-US" sz="900" dirty="0">
                          <a:latin typeface="メイリオ" pitchFamily="50" charset="-128"/>
                          <a:ea typeface="メイリオ" pitchFamily="50" charset="-128"/>
                          <a:cs typeface="メイリオ" pitchFamily="50" charset="-128"/>
                        </a:rPr>
                        <a:t>画像容量</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9" name="テキスト ボックス 18">
            <a:extLst>
              <a:ext uri="{FF2B5EF4-FFF2-40B4-BE49-F238E27FC236}">
                <a16:creationId xmlns:a16="http://schemas.microsoft.com/office/drawing/2014/main" id="{9C9BB360-DBB1-494A-919A-DC15E14F072C}"/>
              </a:ext>
            </a:extLst>
          </p:cNvPr>
          <p:cNvSpPr txBox="1"/>
          <p:nvPr/>
        </p:nvSpPr>
        <p:spPr>
          <a:xfrm>
            <a:off x="-1" y="52277"/>
            <a:ext cx="8303243" cy="338554"/>
          </a:xfrm>
          <a:prstGeom prst="rect">
            <a:avLst/>
          </a:prstGeom>
          <a:noFill/>
          <a:ln>
            <a:noFill/>
          </a:ln>
        </p:spPr>
        <p:txBody>
          <a:bodyPr wrap="square" rtlCol="0">
            <a:spAutoFit/>
          </a:bodyPr>
          <a:lstStyle/>
          <a:p>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pitchFamily="50" charset="-128"/>
              </a:rPr>
              <a:t>入稿仕様</a:t>
            </a:r>
          </a:p>
        </p:txBody>
      </p:sp>
      <p:sp>
        <p:nvSpPr>
          <p:cNvPr id="20" name="正方形/長方形 19">
            <a:extLst>
              <a:ext uri="{FF2B5EF4-FFF2-40B4-BE49-F238E27FC236}">
                <a16:creationId xmlns:a16="http://schemas.microsoft.com/office/drawing/2014/main" id="{C3151263-5A7F-4B40-8DA2-10A636089F91}"/>
              </a:ext>
            </a:extLst>
          </p:cNvPr>
          <p:cNvSpPr/>
          <p:nvPr/>
        </p:nvSpPr>
        <p:spPr>
          <a:xfrm>
            <a:off x="0" y="442406"/>
            <a:ext cx="9144000" cy="8515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E9CBED2C-12B8-4A1F-B565-B4AB47F0BF51}"/>
              </a:ext>
            </a:extLst>
          </p:cNvPr>
          <p:cNvSpPr/>
          <p:nvPr/>
        </p:nvSpPr>
        <p:spPr>
          <a:xfrm>
            <a:off x="0" y="604212"/>
            <a:ext cx="9144000" cy="8515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2" name="直線コネクタ 21">
            <a:extLst>
              <a:ext uri="{FF2B5EF4-FFF2-40B4-BE49-F238E27FC236}">
                <a16:creationId xmlns:a16="http://schemas.microsoft.com/office/drawing/2014/main" id="{F977AF60-8943-48DA-8450-0F564C727BA2}"/>
              </a:ext>
            </a:extLst>
          </p:cNvPr>
          <p:cNvCxnSpPr>
            <a:cxnSpLocks/>
          </p:cNvCxnSpPr>
          <p:nvPr/>
        </p:nvCxnSpPr>
        <p:spPr>
          <a:xfrm>
            <a:off x="-1" y="6411686"/>
            <a:ext cx="9144001"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63949D3-D457-473F-90C2-C72B51DA286C}"/>
              </a:ext>
            </a:extLst>
          </p:cNvPr>
          <p:cNvCxnSpPr>
            <a:cxnSpLocks/>
          </p:cNvCxnSpPr>
          <p:nvPr/>
        </p:nvCxnSpPr>
        <p:spPr>
          <a:xfrm>
            <a:off x="0" y="6356354"/>
            <a:ext cx="9144001"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24" name="表 23">
            <a:extLst>
              <a:ext uri="{FF2B5EF4-FFF2-40B4-BE49-F238E27FC236}">
                <a16:creationId xmlns:a16="http://schemas.microsoft.com/office/drawing/2014/main" id="{DB89DD26-DE3E-4891-B8A7-B878965123D5}"/>
              </a:ext>
            </a:extLst>
          </p:cNvPr>
          <p:cNvGraphicFramePr>
            <a:graphicFrameLocks noGrp="1"/>
          </p:cNvGraphicFramePr>
          <p:nvPr>
            <p:extLst>
              <p:ext uri="{D42A27DB-BD31-4B8C-83A1-F6EECF244321}">
                <p14:modId xmlns:p14="http://schemas.microsoft.com/office/powerpoint/2010/main" val="1501909044"/>
              </p:ext>
            </p:extLst>
          </p:nvPr>
        </p:nvGraphicFramePr>
        <p:xfrm>
          <a:off x="4616450" y="1658694"/>
          <a:ext cx="4308475" cy="2706352"/>
        </p:xfrm>
        <a:graphic>
          <a:graphicData uri="http://schemas.openxmlformats.org/drawingml/2006/table">
            <a:tbl>
              <a:tblPr firstRow="1" bandRow="1">
                <a:tableStyleId>{21E4AEA4-8DFA-4A89-87EB-49C32662AFE0}</a:tableStyleId>
              </a:tblPr>
              <a:tblGrid>
                <a:gridCol w="1213100">
                  <a:extLst>
                    <a:ext uri="{9D8B030D-6E8A-4147-A177-3AD203B41FA5}">
                      <a16:colId xmlns:a16="http://schemas.microsoft.com/office/drawing/2014/main" val="20000"/>
                    </a:ext>
                  </a:extLst>
                </a:gridCol>
                <a:gridCol w="3095375">
                  <a:extLst>
                    <a:ext uri="{9D8B030D-6E8A-4147-A177-3AD203B41FA5}">
                      <a16:colId xmlns:a16="http://schemas.microsoft.com/office/drawing/2014/main" val="20001"/>
                    </a:ext>
                  </a:extLst>
                </a:gridCol>
              </a:tblGrid>
              <a:tr h="294014">
                <a:tc gridSpan="2">
                  <a:txBody>
                    <a:bodyPr/>
                    <a:lstStyle/>
                    <a:p>
                      <a:pPr algn="ctr"/>
                      <a:r>
                        <a:rPr kumimoji="1" lang="en-US" altLang="ja-JP" sz="900" b="1" dirty="0">
                          <a:solidFill>
                            <a:schemeClr val="tx1"/>
                          </a:solidFill>
                          <a:latin typeface="メイリオ" pitchFamily="50" charset="-128"/>
                          <a:ea typeface="メイリオ" pitchFamily="50" charset="-128"/>
                          <a:cs typeface="メイリオ" pitchFamily="50" charset="-128"/>
                        </a:rPr>
                        <a:t>Marunouchi Link Signage</a:t>
                      </a:r>
                      <a:r>
                        <a:rPr kumimoji="1" lang="ja-JP" altLang="en-US" sz="900" b="1" dirty="0">
                          <a:solidFill>
                            <a:schemeClr val="tx1"/>
                          </a:solidFill>
                          <a:latin typeface="メイリオ" pitchFamily="50" charset="-128"/>
                          <a:ea typeface="メイリオ" pitchFamily="50" charset="-128"/>
                          <a:cs typeface="メイリオ" pitchFamily="50" charset="-128"/>
                        </a:rPr>
                        <a:t>仕様（動画）</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pPr algn="ctr"/>
                      <a:endParaRPr kumimoji="1" lang="ja-JP" altLang="en-US" sz="1200" dirty="0"/>
                    </a:p>
                  </a:txBody>
                  <a:tcPr anchor="ctr"/>
                </a:tc>
                <a:extLst>
                  <a:ext uri="{0D108BD9-81ED-4DB2-BD59-A6C34878D82A}">
                    <a16:rowId xmlns:a16="http://schemas.microsoft.com/office/drawing/2014/main" val="10000"/>
                  </a:ext>
                </a:extLst>
              </a:tr>
              <a:tr h="512196">
                <a:tc>
                  <a:txBody>
                    <a:bodyPr/>
                    <a:lstStyle/>
                    <a:p>
                      <a:pPr algn="l"/>
                      <a:r>
                        <a:rPr kumimoji="1" lang="ja-JP" altLang="en-US" sz="900" dirty="0">
                          <a:latin typeface="メイリオ" pitchFamily="50" charset="-128"/>
                          <a:ea typeface="メイリオ" pitchFamily="50" charset="-128"/>
                          <a:cs typeface="メイリオ" pitchFamily="50" charset="-128"/>
                        </a:rPr>
                        <a:t>バージョン</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MP4</a:t>
                      </a:r>
                      <a:r>
                        <a:rPr kumimoji="1" lang="ja-JP" altLang="en-US" sz="900" dirty="0" err="1">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WMV9</a:t>
                      </a:r>
                      <a:r>
                        <a:rPr kumimoji="1" lang="ja-JP" altLang="en-US" sz="900" dirty="0" err="1">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WMV</a:t>
                      </a:r>
                    </a:p>
                    <a:p>
                      <a:pPr algn="ctr"/>
                      <a:r>
                        <a:rPr kumimoji="1" lang="en-US" altLang="ja-JP" sz="900" dirty="0">
                          <a:solidFill>
                            <a:schemeClr val="tx1"/>
                          </a:solidFill>
                          <a:latin typeface="メイリオ" pitchFamily="50" charset="-128"/>
                          <a:ea typeface="メイリオ" pitchFamily="50" charset="-128"/>
                          <a:cs typeface="メイリオ" pitchFamily="50" charset="-128"/>
                        </a:rPr>
                        <a:t>※Advanced Profile</a:t>
                      </a:r>
                      <a:r>
                        <a:rPr kumimoji="1" lang="ja-JP" altLang="en-US" sz="900" dirty="0">
                          <a:solidFill>
                            <a:schemeClr val="tx1"/>
                          </a:solidFill>
                          <a:latin typeface="メイリオ" pitchFamily="50" charset="-128"/>
                          <a:ea typeface="メイリオ" pitchFamily="50" charset="-128"/>
                          <a:cs typeface="メイリオ" pitchFamily="50" charset="-128"/>
                        </a:rPr>
                        <a:t>は非対応</a:t>
                      </a:r>
                      <a:endParaRPr kumimoji="1" lang="en-US" altLang="ja-JP" sz="900" dirty="0">
                        <a:solidFill>
                          <a:schemeClr val="tx1"/>
                        </a:solidFill>
                        <a:latin typeface="メイリオ" pitchFamily="50" charset="-128"/>
                        <a:ea typeface="メイリオ" pitchFamily="50" charset="-128"/>
                        <a:cs typeface="メイリオ" pitchFamily="50" charset="-128"/>
                      </a:endParaRP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3887">
                <a:tc>
                  <a:txBody>
                    <a:bodyPr/>
                    <a:lstStyle/>
                    <a:p>
                      <a:pPr algn="l"/>
                      <a:r>
                        <a:rPr kumimoji="1" lang="ja-JP" altLang="en-US" sz="900" dirty="0">
                          <a:latin typeface="メイリオ" pitchFamily="50" charset="-128"/>
                          <a:ea typeface="メイリオ" pitchFamily="50" charset="-128"/>
                          <a:cs typeface="メイリオ" pitchFamily="50" charset="-128"/>
                        </a:rPr>
                        <a:t>サイズ（ピクセル）</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メイリオ" pitchFamily="50" charset="-128"/>
                          <a:ea typeface="メイリオ" pitchFamily="50" charset="-128"/>
                          <a:cs typeface="メイリオ" pitchFamily="50" charset="-128"/>
                        </a:rPr>
                        <a:t>縦</a:t>
                      </a:r>
                      <a:r>
                        <a:rPr kumimoji="1" lang="en-US" altLang="ja-JP" sz="900" dirty="0">
                          <a:solidFill>
                            <a:schemeClr val="tx1"/>
                          </a:solidFill>
                          <a:latin typeface="メイリオ" pitchFamily="50" charset="-128"/>
                          <a:ea typeface="メイリオ" pitchFamily="50" charset="-128"/>
                          <a:cs typeface="メイリオ" pitchFamily="50" charset="-128"/>
                        </a:rPr>
                        <a:t>1920×</a:t>
                      </a:r>
                      <a:r>
                        <a:rPr kumimoji="1" lang="ja-JP" altLang="en-US" sz="900" dirty="0">
                          <a:solidFill>
                            <a:schemeClr val="tx1"/>
                          </a:solidFill>
                          <a:latin typeface="メイリオ" pitchFamily="50" charset="-128"/>
                          <a:ea typeface="メイリオ" pitchFamily="50" charset="-128"/>
                          <a:cs typeface="メイリオ" pitchFamily="50" charset="-128"/>
                        </a:rPr>
                        <a:t>横</a:t>
                      </a:r>
                      <a:r>
                        <a:rPr kumimoji="1" lang="en-US" altLang="ja-JP" sz="900" dirty="0">
                          <a:solidFill>
                            <a:schemeClr val="tx1"/>
                          </a:solidFill>
                          <a:latin typeface="メイリオ" pitchFamily="50" charset="-128"/>
                          <a:ea typeface="メイリオ" pitchFamily="50" charset="-128"/>
                          <a:cs typeface="メイリオ" pitchFamily="50" charset="-128"/>
                        </a:rPr>
                        <a:t>1080</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3887">
                <a:tc>
                  <a:txBody>
                    <a:bodyPr/>
                    <a:lstStyle/>
                    <a:p>
                      <a:pPr algn="l"/>
                      <a:r>
                        <a:rPr kumimoji="1" lang="ja-JP" altLang="en-US" sz="900" dirty="0">
                          <a:latin typeface="メイリオ" pitchFamily="50" charset="-128"/>
                          <a:ea typeface="メイリオ" pitchFamily="50" charset="-128"/>
                          <a:cs typeface="メイリオ" pitchFamily="50" charset="-128"/>
                        </a:rPr>
                        <a:t>アスペクト</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メイリオ" pitchFamily="50" charset="-128"/>
                          <a:ea typeface="メイリオ" pitchFamily="50" charset="-128"/>
                          <a:cs typeface="メイリオ" pitchFamily="50" charset="-128"/>
                        </a:rPr>
                        <a:t>16</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9</a:t>
                      </a:r>
                      <a:endParaRPr kumimoji="1" lang="ja-JP" altLang="en-US" sz="900" dirty="0">
                        <a:solidFill>
                          <a:schemeClr val="tx1"/>
                        </a:solidFill>
                        <a:latin typeface="メイリオ" pitchFamily="50" charset="-128"/>
                        <a:ea typeface="メイリオ" pitchFamily="50" charset="-128"/>
                        <a:cs typeface="メイリオ" pitchFamily="50" charset="-128"/>
                      </a:endParaRP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3887">
                <a:tc>
                  <a:txBody>
                    <a:bodyPr/>
                    <a:lstStyle/>
                    <a:p>
                      <a:pPr algn="l"/>
                      <a:r>
                        <a:rPr kumimoji="1" lang="ja-JP" altLang="en-US" sz="900" dirty="0">
                          <a:latin typeface="メイリオ" pitchFamily="50" charset="-128"/>
                          <a:ea typeface="メイリオ" pitchFamily="50" charset="-128"/>
                          <a:cs typeface="メイリオ" pitchFamily="50" charset="-128"/>
                        </a:rPr>
                        <a:t>ビットレート</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CBR5M</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8Mbps</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3887">
                <a:tc>
                  <a:txBody>
                    <a:bodyPr/>
                    <a:lstStyle/>
                    <a:p>
                      <a:pPr algn="l"/>
                      <a:r>
                        <a:rPr kumimoji="1" lang="ja-JP" altLang="en-US" sz="900" dirty="0">
                          <a:solidFill>
                            <a:schemeClr val="tx1"/>
                          </a:solidFill>
                          <a:latin typeface="メイリオ" pitchFamily="50" charset="-128"/>
                          <a:ea typeface="メイリオ" pitchFamily="50" charset="-128"/>
                          <a:cs typeface="メイリオ" pitchFamily="50" charset="-128"/>
                        </a:rPr>
                        <a:t>フレームレート</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CFR29.970fps</a:t>
                      </a:r>
                      <a:endParaRPr kumimoji="1" lang="ja-JP" altLang="en-US" sz="900" dirty="0">
                        <a:solidFill>
                          <a:schemeClr val="tx1"/>
                        </a:solidFill>
                        <a:latin typeface="メイリオ" pitchFamily="50" charset="-128"/>
                        <a:ea typeface="メイリオ" pitchFamily="50" charset="-128"/>
                        <a:cs typeface="メイリオ" pitchFamily="50" charset="-128"/>
                      </a:endParaRP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04594">
                <a:tc>
                  <a:txBody>
                    <a:bodyPr/>
                    <a:lstStyle/>
                    <a:p>
                      <a:pPr algn="l"/>
                      <a:r>
                        <a:rPr kumimoji="1" lang="ja-JP" altLang="en-US" sz="900" dirty="0">
                          <a:latin typeface="メイリオ" pitchFamily="50" charset="-128"/>
                          <a:ea typeface="メイリオ" pitchFamily="50" charset="-128"/>
                          <a:cs typeface="メイリオ" pitchFamily="50" charset="-128"/>
                        </a:rPr>
                        <a:t>備考</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solidFill>
                            <a:schemeClr val="tx1"/>
                          </a:solidFill>
                          <a:latin typeface="メイリオ" pitchFamily="50" charset="-128"/>
                          <a:ea typeface="メイリオ" pitchFamily="50" charset="-128"/>
                          <a:cs typeface="メイリオ" pitchFamily="50" charset="-128"/>
                        </a:rPr>
                        <a:t>音声データは削除した状態で入稿ください。</a:t>
                      </a:r>
                    </a:p>
                  </a:txBody>
                  <a:tcPr marL="91433" marR="91433" marT="45685" marB="456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5" name="表 24">
            <a:extLst>
              <a:ext uri="{FF2B5EF4-FFF2-40B4-BE49-F238E27FC236}">
                <a16:creationId xmlns:a16="http://schemas.microsoft.com/office/drawing/2014/main" id="{854CB4FE-99BB-4193-8827-22391DD95D13}"/>
              </a:ext>
            </a:extLst>
          </p:cNvPr>
          <p:cNvGraphicFramePr>
            <a:graphicFrameLocks noGrp="1"/>
          </p:cNvGraphicFramePr>
          <p:nvPr>
            <p:extLst>
              <p:ext uri="{D42A27DB-BD31-4B8C-83A1-F6EECF244321}">
                <p14:modId xmlns:p14="http://schemas.microsoft.com/office/powerpoint/2010/main" val="3127818263"/>
              </p:ext>
            </p:extLst>
          </p:nvPr>
        </p:nvGraphicFramePr>
        <p:xfrm>
          <a:off x="4616450" y="4471744"/>
          <a:ext cx="4308475" cy="1219201"/>
        </p:xfrm>
        <a:graphic>
          <a:graphicData uri="http://schemas.openxmlformats.org/drawingml/2006/table">
            <a:tbl>
              <a:tblPr firstRow="1" bandRow="1">
                <a:tableStyleId>{21E4AEA4-8DFA-4A89-87EB-49C32662AFE0}</a:tableStyleId>
              </a:tblPr>
              <a:tblGrid>
                <a:gridCol w="1213100">
                  <a:extLst>
                    <a:ext uri="{9D8B030D-6E8A-4147-A177-3AD203B41FA5}">
                      <a16:colId xmlns:a16="http://schemas.microsoft.com/office/drawing/2014/main" val="20000"/>
                    </a:ext>
                  </a:extLst>
                </a:gridCol>
                <a:gridCol w="3095375">
                  <a:extLst>
                    <a:ext uri="{9D8B030D-6E8A-4147-A177-3AD203B41FA5}">
                      <a16:colId xmlns:a16="http://schemas.microsoft.com/office/drawing/2014/main" val="20001"/>
                    </a:ext>
                  </a:extLst>
                </a:gridCol>
              </a:tblGrid>
              <a:tr h="228526">
                <a:tc gridSpan="2">
                  <a:txBody>
                    <a:bodyPr/>
                    <a:lstStyle/>
                    <a:p>
                      <a:pPr algn="ctr"/>
                      <a:r>
                        <a:rPr kumimoji="1" lang="en-US" altLang="ja-JP" sz="900" b="1" dirty="0">
                          <a:solidFill>
                            <a:schemeClr val="tx1"/>
                          </a:solidFill>
                          <a:latin typeface="メイリオ" pitchFamily="50" charset="-128"/>
                          <a:ea typeface="メイリオ" pitchFamily="50" charset="-128"/>
                          <a:cs typeface="メイリオ" pitchFamily="50" charset="-128"/>
                        </a:rPr>
                        <a:t>Marunouchi Link Signage</a:t>
                      </a:r>
                      <a:r>
                        <a:rPr kumimoji="1" lang="ja-JP" altLang="en-US" sz="900" b="1" dirty="0">
                          <a:solidFill>
                            <a:schemeClr val="tx1"/>
                          </a:solidFill>
                          <a:latin typeface="メイリオ" pitchFamily="50" charset="-128"/>
                          <a:ea typeface="メイリオ" pitchFamily="50" charset="-128"/>
                          <a:cs typeface="メイリオ" pitchFamily="50" charset="-128"/>
                        </a:rPr>
                        <a:t>仕様</a:t>
                      </a:r>
                      <a:r>
                        <a:rPr kumimoji="1" lang="en-US" altLang="ja-JP" sz="900" b="1" dirty="0">
                          <a:solidFill>
                            <a:schemeClr val="tx1"/>
                          </a:solidFill>
                          <a:latin typeface="メイリオ" pitchFamily="50" charset="-128"/>
                          <a:ea typeface="メイリオ" pitchFamily="50" charset="-128"/>
                          <a:cs typeface="メイリオ" pitchFamily="50" charset="-128"/>
                        </a:rPr>
                        <a:t>(</a:t>
                      </a:r>
                      <a:r>
                        <a:rPr kumimoji="1" lang="ja-JP" altLang="en-US" sz="900" b="1" dirty="0">
                          <a:solidFill>
                            <a:schemeClr val="tx1"/>
                          </a:solidFill>
                          <a:latin typeface="メイリオ" pitchFamily="50" charset="-128"/>
                          <a:ea typeface="メイリオ" pitchFamily="50" charset="-128"/>
                          <a:cs typeface="メイリオ" pitchFamily="50" charset="-128"/>
                        </a:rPr>
                        <a:t>静止画</a:t>
                      </a:r>
                      <a:r>
                        <a:rPr kumimoji="1" lang="en-US" altLang="ja-JP" sz="900" b="1" dirty="0">
                          <a:solidFill>
                            <a:schemeClr val="tx1"/>
                          </a:solidFill>
                          <a:latin typeface="メイリオ" pitchFamily="50" charset="-128"/>
                          <a:ea typeface="メイリオ" pitchFamily="50" charset="-128"/>
                          <a:cs typeface="メイリオ" pitchFamily="50" charset="-128"/>
                        </a:rPr>
                        <a:t>)</a:t>
                      </a:r>
                      <a:endParaRPr kumimoji="1" lang="ja-JP" altLang="en-US" sz="900" b="1" dirty="0">
                        <a:solidFill>
                          <a:schemeClr val="tx1"/>
                        </a:solidFill>
                        <a:latin typeface="メイリオ" pitchFamily="50" charset="-128"/>
                        <a:ea typeface="メイリオ" pitchFamily="50" charset="-128"/>
                        <a:cs typeface="メイリオ" pitchFamily="50" charset="-128"/>
                      </a:endParaRP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hMerge="1">
                  <a:txBody>
                    <a:bodyPr/>
                    <a:lstStyle/>
                    <a:p>
                      <a:pPr algn="ctr"/>
                      <a:endParaRPr kumimoji="1" lang="ja-JP" altLang="en-US" sz="1200" dirty="0"/>
                    </a:p>
                  </a:txBody>
                  <a:tcPr anchor="ctr"/>
                </a:tc>
                <a:extLst>
                  <a:ext uri="{0D108BD9-81ED-4DB2-BD59-A6C34878D82A}">
                    <a16:rowId xmlns:a16="http://schemas.microsoft.com/office/drawing/2014/main" val="10000"/>
                  </a:ext>
                </a:extLst>
              </a:tr>
              <a:tr h="305097">
                <a:tc>
                  <a:txBody>
                    <a:bodyPr/>
                    <a:lstStyle/>
                    <a:p>
                      <a:pPr algn="l"/>
                      <a:r>
                        <a:rPr kumimoji="1" lang="ja-JP" altLang="en-US" sz="900" i="1" dirty="0">
                          <a:latin typeface="メイリオ" pitchFamily="50" charset="-128"/>
                          <a:ea typeface="メイリオ" pitchFamily="50" charset="-128"/>
                          <a:cs typeface="メイリオ" pitchFamily="50" charset="-128"/>
                        </a:rPr>
                        <a:t>ファイル形式</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JPEG</a:t>
                      </a:r>
                      <a:r>
                        <a:rPr kumimoji="1" lang="ja-JP" altLang="en-US" sz="900" dirty="0">
                          <a:solidFill>
                            <a:schemeClr val="tx1"/>
                          </a:solidFill>
                          <a:latin typeface="メイリオ" pitchFamily="50" charset="-128"/>
                          <a:ea typeface="メイリオ" pitchFamily="50" charset="-128"/>
                          <a:cs typeface="メイリオ" pitchFamily="50" charset="-128"/>
                        </a:rPr>
                        <a:t>形式</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8526">
                <a:tc>
                  <a:txBody>
                    <a:bodyPr/>
                    <a:lstStyle/>
                    <a:p>
                      <a:pPr algn="l"/>
                      <a:r>
                        <a:rPr kumimoji="1" lang="ja-JP" altLang="en-US" sz="900" dirty="0">
                          <a:latin typeface="メイリオ" pitchFamily="50" charset="-128"/>
                          <a:ea typeface="メイリオ" pitchFamily="50" charset="-128"/>
                          <a:cs typeface="メイリオ" pitchFamily="50" charset="-128"/>
                        </a:rPr>
                        <a:t>サイズ（ピクセル）</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メイリオ" pitchFamily="50" charset="-128"/>
                          <a:ea typeface="メイリオ" pitchFamily="50" charset="-128"/>
                          <a:cs typeface="メイリオ" pitchFamily="50" charset="-128"/>
                        </a:rPr>
                        <a:t>縦</a:t>
                      </a:r>
                      <a:r>
                        <a:rPr kumimoji="1" lang="en-US" altLang="ja-JP" sz="900" dirty="0">
                          <a:solidFill>
                            <a:schemeClr val="tx1"/>
                          </a:solidFill>
                          <a:latin typeface="メイリオ" pitchFamily="50" charset="-128"/>
                          <a:ea typeface="メイリオ" pitchFamily="50" charset="-128"/>
                          <a:cs typeface="メイリオ" pitchFamily="50" charset="-128"/>
                        </a:rPr>
                        <a:t>1920×</a:t>
                      </a:r>
                      <a:r>
                        <a:rPr kumimoji="1" lang="ja-JP" altLang="en-US" sz="900" dirty="0">
                          <a:solidFill>
                            <a:schemeClr val="tx1"/>
                          </a:solidFill>
                          <a:latin typeface="メイリオ" pitchFamily="50" charset="-128"/>
                          <a:ea typeface="メイリオ" pitchFamily="50" charset="-128"/>
                          <a:cs typeface="メイリオ" pitchFamily="50" charset="-128"/>
                        </a:rPr>
                        <a:t>横</a:t>
                      </a:r>
                      <a:r>
                        <a:rPr kumimoji="1" lang="en-US" altLang="ja-JP" sz="900" dirty="0">
                          <a:solidFill>
                            <a:schemeClr val="tx1"/>
                          </a:solidFill>
                          <a:latin typeface="メイリオ" pitchFamily="50" charset="-128"/>
                          <a:ea typeface="メイリオ" pitchFamily="50" charset="-128"/>
                          <a:cs typeface="メイリオ" pitchFamily="50" charset="-128"/>
                        </a:rPr>
                        <a:t>1080</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8526">
                <a:tc>
                  <a:txBody>
                    <a:bodyPr/>
                    <a:lstStyle/>
                    <a:p>
                      <a:pPr algn="l"/>
                      <a:r>
                        <a:rPr kumimoji="1" lang="ja-JP" altLang="en-US" sz="900" dirty="0">
                          <a:latin typeface="メイリオ" pitchFamily="50" charset="-128"/>
                          <a:ea typeface="メイリオ" pitchFamily="50" charset="-128"/>
                          <a:cs typeface="メイリオ" pitchFamily="50" charset="-128"/>
                        </a:rPr>
                        <a:t>アスペクト</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900" dirty="0">
                          <a:solidFill>
                            <a:schemeClr val="tx1"/>
                          </a:solidFill>
                          <a:latin typeface="メイリオ" pitchFamily="50" charset="-128"/>
                          <a:ea typeface="メイリオ" pitchFamily="50" charset="-128"/>
                          <a:cs typeface="メイリオ" pitchFamily="50" charset="-128"/>
                        </a:rPr>
                        <a:t>16</a:t>
                      </a:r>
                      <a:r>
                        <a:rPr kumimoji="1" lang="ja-JP" altLang="en-US" sz="900" dirty="0">
                          <a:solidFill>
                            <a:schemeClr val="tx1"/>
                          </a:solidFill>
                          <a:latin typeface="メイリオ" pitchFamily="50" charset="-128"/>
                          <a:ea typeface="メイリオ" pitchFamily="50" charset="-128"/>
                          <a:cs typeface="メイリオ" pitchFamily="50" charset="-128"/>
                        </a:rPr>
                        <a:t>：</a:t>
                      </a:r>
                      <a:r>
                        <a:rPr kumimoji="1" lang="en-US" altLang="ja-JP" sz="900" dirty="0">
                          <a:solidFill>
                            <a:schemeClr val="tx1"/>
                          </a:solidFill>
                          <a:latin typeface="メイリオ" pitchFamily="50" charset="-128"/>
                          <a:ea typeface="メイリオ" pitchFamily="50" charset="-128"/>
                          <a:cs typeface="メイリオ" pitchFamily="50" charset="-128"/>
                        </a:rPr>
                        <a:t>9</a:t>
                      </a:r>
                      <a:endParaRPr kumimoji="1" lang="ja-JP" altLang="en-US" sz="900" dirty="0">
                        <a:solidFill>
                          <a:schemeClr val="tx1"/>
                        </a:solidFill>
                        <a:latin typeface="メイリオ" pitchFamily="50" charset="-128"/>
                        <a:ea typeface="メイリオ" pitchFamily="50" charset="-128"/>
                        <a:cs typeface="メイリオ" pitchFamily="50" charset="-128"/>
                      </a:endParaRP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8526">
                <a:tc>
                  <a:txBody>
                    <a:bodyPr/>
                    <a:lstStyle/>
                    <a:p>
                      <a:pPr algn="l"/>
                      <a:r>
                        <a:rPr kumimoji="1" lang="ja-JP" altLang="en-US" sz="900" dirty="0">
                          <a:latin typeface="メイリオ" pitchFamily="50" charset="-128"/>
                          <a:ea typeface="メイリオ" pitchFamily="50" charset="-128"/>
                          <a:cs typeface="メイリオ" pitchFamily="50" charset="-128"/>
                        </a:rPr>
                        <a:t>解像度</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72dpi</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以上</a:t>
                      </a:r>
                    </a:p>
                  </a:txBody>
                  <a:tcPr marL="91433" marR="91433" marT="45683" marB="456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3" name="テキスト ボックス 3">
            <a:extLst>
              <a:ext uri="{FF2B5EF4-FFF2-40B4-BE49-F238E27FC236}">
                <a16:creationId xmlns:a16="http://schemas.microsoft.com/office/drawing/2014/main" id="{B162A339-3B63-460E-8A07-E1A770C3434D}"/>
              </a:ext>
            </a:extLst>
          </p:cNvPr>
          <p:cNvSpPr txBox="1">
            <a:spLocks noChangeArrowheads="1"/>
          </p:cNvSpPr>
          <p:nvPr/>
        </p:nvSpPr>
        <p:spPr bwMode="auto">
          <a:xfrm>
            <a:off x="6187853" y="5703656"/>
            <a:ext cx="2792019" cy="282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カラーモードは</a:t>
            </a:r>
            <a:r>
              <a:rPr lang="en-US" altLang="ja-JP" sz="900" dirty="0">
                <a:latin typeface="メイリオ" panose="020B0604030504040204" pitchFamily="50" charset="-128"/>
                <a:ea typeface="メイリオ" panose="020B0604030504040204" pitchFamily="50" charset="-128"/>
              </a:rPr>
              <a:t>RGB</a:t>
            </a:r>
            <a:r>
              <a:rPr lang="ja-JP" altLang="en-US" sz="900" dirty="0">
                <a:latin typeface="メイリオ" panose="020B0604030504040204" pitchFamily="50" charset="-128"/>
                <a:ea typeface="メイリオ" panose="020B0604030504040204" pitchFamily="50" charset="-128"/>
              </a:rPr>
              <a:t>でご入稿ください。</a:t>
            </a:r>
            <a:endParaRPr lang="en-US" altLang="ja-JP"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8474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E50A075C-D4DC-4BB7-AE4A-D8B077BC035E}"/>
              </a:ext>
            </a:extLst>
          </p:cNvPr>
          <p:cNvSpPr>
            <a:spLocks noGrp="1"/>
          </p:cNvSpPr>
          <p:nvPr>
            <p:ph type="sldNum" sz="quarter" idx="12"/>
          </p:nvPr>
        </p:nvSpPr>
        <p:spPr/>
        <p:txBody>
          <a:bodyPr/>
          <a:lstStyle/>
          <a:p>
            <a:pPr>
              <a:defRPr/>
            </a:pPr>
            <a:r>
              <a:rPr lang="en-US" altLang="ja-JP" dirty="0"/>
              <a:t>4</a:t>
            </a:r>
            <a:endParaRPr lang="ja-JP" altLang="en-US" dirty="0"/>
          </a:p>
        </p:txBody>
      </p:sp>
      <p:sp>
        <p:nvSpPr>
          <p:cNvPr id="19" name="テキスト ボックス 18">
            <a:extLst>
              <a:ext uri="{FF2B5EF4-FFF2-40B4-BE49-F238E27FC236}">
                <a16:creationId xmlns:a16="http://schemas.microsoft.com/office/drawing/2014/main" id="{9C9BB360-DBB1-494A-919A-DC15E14F072C}"/>
              </a:ext>
            </a:extLst>
          </p:cNvPr>
          <p:cNvSpPr txBox="1"/>
          <p:nvPr/>
        </p:nvSpPr>
        <p:spPr>
          <a:xfrm>
            <a:off x="-1" y="52277"/>
            <a:ext cx="8303243" cy="338554"/>
          </a:xfrm>
          <a:prstGeom prst="rect">
            <a:avLst/>
          </a:prstGeom>
          <a:noFill/>
          <a:ln>
            <a:noFill/>
          </a:ln>
        </p:spPr>
        <p:txBody>
          <a:bodyPr wrap="square" rtlCol="0">
            <a:spAutoFit/>
          </a:bodyPr>
          <a:lstStyle/>
          <a:p>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pitchFamily="50" charset="-128"/>
              </a:rPr>
              <a:t>注意事項</a:t>
            </a:r>
          </a:p>
        </p:txBody>
      </p:sp>
      <p:sp>
        <p:nvSpPr>
          <p:cNvPr id="20" name="正方形/長方形 19">
            <a:extLst>
              <a:ext uri="{FF2B5EF4-FFF2-40B4-BE49-F238E27FC236}">
                <a16:creationId xmlns:a16="http://schemas.microsoft.com/office/drawing/2014/main" id="{C3151263-5A7F-4B40-8DA2-10A636089F91}"/>
              </a:ext>
            </a:extLst>
          </p:cNvPr>
          <p:cNvSpPr/>
          <p:nvPr/>
        </p:nvSpPr>
        <p:spPr>
          <a:xfrm>
            <a:off x="0" y="442406"/>
            <a:ext cx="9144000" cy="8515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E9CBED2C-12B8-4A1F-B565-B4AB47F0BF51}"/>
              </a:ext>
            </a:extLst>
          </p:cNvPr>
          <p:cNvSpPr/>
          <p:nvPr/>
        </p:nvSpPr>
        <p:spPr>
          <a:xfrm>
            <a:off x="0" y="604212"/>
            <a:ext cx="9144000" cy="8515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2" name="直線コネクタ 21">
            <a:extLst>
              <a:ext uri="{FF2B5EF4-FFF2-40B4-BE49-F238E27FC236}">
                <a16:creationId xmlns:a16="http://schemas.microsoft.com/office/drawing/2014/main" id="{F977AF60-8943-48DA-8450-0F564C727BA2}"/>
              </a:ext>
            </a:extLst>
          </p:cNvPr>
          <p:cNvCxnSpPr>
            <a:cxnSpLocks/>
          </p:cNvCxnSpPr>
          <p:nvPr/>
        </p:nvCxnSpPr>
        <p:spPr>
          <a:xfrm>
            <a:off x="-1" y="6411686"/>
            <a:ext cx="9144001"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63949D3-D457-473F-90C2-C72B51DA286C}"/>
              </a:ext>
            </a:extLst>
          </p:cNvPr>
          <p:cNvCxnSpPr>
            <a:cxnSpLocks/>
          </p:cNvCxnSpPr>
          <p:nvPr/>
        </p:nvCxnSpPr>
        <p:spPr>
          <a:xfrm>
            <a:off x="0" y="6356354"/>
            <a:ext cx="9144001"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38">
            <a:extLst>
              <a:ext uri="{FF2B5EF4-FFF2-40B4-BE49-F238E27FC236}">
                <a16:creationId xmlns:a16="http://schemas.microsoft.com/office/drawing/2014/main" id="{E868BD73-6718-45F4-881F-0C8707B74B28}"/>
              </a:ext>
            </a:extLst>
          </p:cNvPr>
          <p:cNvSpPr txBox="1">
            <a:spLocks noChangeArrowheads="1"/>
          </p:cNvSpPr>
          <p:nvPr/>
        </p:nvSpPr>
        <p:spPr bwMode="auto">
          <a:xfrm>
            <a:off x="146050" y="954127"/>
            <a:ext cx="899795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お申込について</a:t>
            </a:r>
            <a:r>
              <a:rPr lang="en-US" altLang="ja-JP" sz="1200" dirty="0">
                <a:latin typeface="メイリオ" panose="020B0604030504040204" pitchFamily="50" charset="-128"/>
                <a:ea typeface="メイリオ" panose="020B0604030504040204" pitchFamily="50" charset="-128"/>
              </a:rPr>
              <a:t>】</a:t>
            </a: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料金は税抜・グロスです。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いずれも通常枠と並行して販売します。販売可能枠についてはセールス前にご確認ください。</a:t>
            </a: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申込みが重複した場合は調整させて頂きます。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既にお申込みいただいた件名、入札件名については対象外とさせて頂きます。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販売設定枠数は申込み状況により増減する場合があります。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規制業種・意匠について</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以下は事前にご確認ください。各社の審査基準に準じます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東京メトロ・三菱地所グループの事業と競合する広告</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政治、宗教、思想団体、労働組合、及び意見・主義主張に関する広告</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パチンコ、麻雀を含むすべての風俗関連の広告</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公営競技の広告</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先物取引業（ＦＸを含む）の広告</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暴力関係、血が出るシーン、アルコールを飲むシーンが含まれる広告</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その他（葬儀関係、結婚情報、探偵・調査、避妊具など）</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その他</a:t>
            </a:r>
            <a:r>
              <a:rPr lang="en-US" altLang="ja-JP" sz="1200" dirty="0">
                <a:latin typeface="メイリオ" panose="020B0604030504040204" pitchFamily="50" charset="-128"/>
                <a:ea typeface="メイリオ" panose="020B0604030504040204" pitchFamily="50" charset="-128"/>
              </a:rPr>
              <a:t>】</a:t>
            </a: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駅改良工事やビルの休館等により、放映箇所・面数が変更になる場合があります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急遽素材の変更や放映を中止する場合、別途既定の費用がかかります。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また、作業完了までに時間を要する場合があります。あらかじめご了承ください。</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　大規模な運転支障・災害等の際には放映を見合わせることがあります。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また、システム上の理由から放映が一時的に中断されたり中止になる可能性があります。</a:t>
            </a:r>
            <a:endParaRPr lang="en-US" altLang="ja-JP" sz="12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rPr>
              <a:t>　　　　いずれの場合も広告料金の払い戻しは原則いたしません。あらかじめご了承ください。</a:t>
            </a:r>
            <a:endParaRPr lang="en-US" altLang="ja-JP" sz="1200"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rPr>
              <a:t>Metro Concourse Vision</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 Marunouchi</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Link</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Signage</a:t>
            </a:r>
            <a:r>
              <a:rPr lang="ja-JP" altLang="en-US" sz="1200" dirty="0">
                <a:latin typeface="メイリオ" panose="020B0604030504040204" pitchFamily="50" charset="-128"/>
                <a:ea typeface="メイリオ" panose="020B0604030504040204" pitchFamily="50" charset="-128"/>
              </a:rPr>
              <a:t>の最低放映率（放映率＝</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実放映面数</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実放映時間</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設置面</a:t>
            </a:r>
            <a:endParaRPr lang="en-US" altLang="ja-JP" sz="1200" dirty="0">
              <a:latin typeface="メイリオ" panose="020B0604030504040204" pitchFamily="50" charset="-128"/>
              <a:ea typeface="メイリオ" panose="020B0604030504040204" pitchFamily="50" charset="-128"/>
            </a:endParaRPr>
          </a:p>
          <a:p>
            <a:pPr>
              <a:spcBef>
                <a:spcPct val="0"/>
              </a:spcBef>
              <a:buNone/>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数</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放映時間</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）は、緊急・支障時含め</a:t>
            </a:r>
            <a:r>
              <a:rPr lang="en-US" altLang="ja-JP" sz="1200" dirty="0">
                <a:latin typeface="メイリオ" panose="020B0604030504040204" pitchFamily="50" charset="-128"/>
                <a:ea typeface="メイリオ" panose="020B0604030504040204" pitchFamily="50" charset="-128"/>
              </a:rPr>
              <a:t>90</a:t>
            </a:r>
            <a:r>
              <a:rPr lang="ja-JP" altLang="en-US" sz="1200" dirty="0">
                <a:latin typeface="メイリオ" panose="020B0604030504040204" pitchFamily="50" charset="-128"/>
                <a:ea typeface="メイリオ" panose="020B0604030504040204" pitchFamily="50" charset="-128"/>
              </a:rPr>
              <a:t>％とします。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4429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E50A075C-D4DC-4BB7-AE4A-D8B077BC035E}"/>
              </a:ext>
            </a:extLst>
          </p:cNvPr>
          <p:cNvSpPr>
            <a:spLocks noGrp="1"/>
          </p:cNvSpPr>
          <p:nvPr>
            <p:ph type="sldNum" sz="quarter" idx="12"/>
          </p:nvPr>
        </p:nvSpPr>
        <p:spPr/>
        <p:txBody>
          <a:bodyPr/>
          <a:lstStyle/>
          <a:p>
            <a:pPr>
              <a:defRPr/>
            </a:pPr>
            <a:r>
              <a:rPr lang="en-US" altLang="ja-JP" dirty="0"/>
              <a:t>5</a:t>
            </a:r>
            <a:endParaRPr lang="ja-JP" altLang="en-US" dirty="0"/>
          </a:p>
        </p:txBody>
      </p:sp>
      <p:sp>
        <p:nvSpPr>
          <p:cNvPr id="19" name="テキスト ボックス 18">
            <a:extLst>
              <a:ext uri="{FF2B5EF4-FFF2-40B4-BE49-F238E27FC236}">
                <a16:creationId xmlns:a16="http://schemas.microsoft.com/office/drawing/2014/main" id="{9C9BB360-DBB1-494A-919A-DC15E14F072C}"/>
              </a:ext>
            </a:extLst>
          </p:cNvPr>
          <p:cNvSpPr txBox="1"/>
          <p:nvPr/>
        </p:nvSpPr>
        <p:spPr>
          <a:xfrm>
            <a:off x="-1" y="52277"/>
            <a:ext cx="8303243" cy="338554"/>
          </a:xfrm>
          <a:prstGeom prst="rect">
            <a:avLst/>
          </a:prstGeom>
          <a:noFill/>
          <a:ln>
            <a:noFill/>
          </a:ln>
        </p:spPr>
        <p:txBody>
          <a:bodyPr wrap="square" rtlCol="0">
            <a:spAutoFit/>
          </a:bodyPr>
          <a:lstStyle/>
          <a:p>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eiryo UI" pitchFamily="50" charset="-128"/>
              </a:rPr>
              <a:t>お問い合わせ</a:t>
            </a:r>
          </a:p>
        </p:txBody>
      </p:sp>
      <p:sp>
        <p:nvSpPr>
          <p:cNvPr id="20" name="正方形/長方形 19">
            <a:extLst>
              <a:ext uri="{FF2B5EF4-FFF2-40B4-BE49-F238E27FC236}">
                <a16:creationId xmlns:a16="http://schemas.microsoft.com/office/drawing/2014/main" id="{C3151263-5A7F-4B40-8DA2-10A636089F91}"/>
              </a:ext>
            </a:extLst>
          </p:cNvPr>
          <p:cNvSpPr/>
          <p:nvPr/>
        </p:nvSpPr>
        <p:spPr>
          <a:xfrm>
            <a:off x="0" y="442406"/>
            <a:ext cx="9144000" cy="8515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E9CBED2C-12B8-4A1F-B565-B4AB47F0BF51}"/>
              </a:ext>
            </a:extLst>
          </p:cNvPr>
          <p:cNvSpPr/>
          <p:nvPr/>
        </p:nvSpPr>
        <p:spPr>
          <a:xfrm>
            <a:off x="0" y="604212"/>
            <a:ext cx="9144000" cy="8515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2" name="直線コネクタ 21">
            <a:extLst>
              <a:ext uri="{FF2B5EF4-FFF2-40B4-BE49-F238E27FC236}">
                <a16:creationId xmlns:a16="http://schemas.microsoft.com/office/drawing/2014/main" id="{F977AF60-8943-48DA-8450-0F564C727BA2}"/>
              </a:ext>
            </a:extLst>
          </p:cNvPr>
          <p:cNvCxnSpPr>
            <a:cxnSpLocks/>
          </p:cNvCxnSpPr>
          <p:nvPr/>
        </p:nvCxnSpPr>
        <p:spPr>
          <a:xfrm>
            <a:off x="-1" y="6411686"/>
            <a:ext cx="9144001"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63949D3-D457-473F-90C2-C72B51DA286C}"/>
              </a:ext>
            </a:extLst>
          </p:cNvPr>
          <p:cNvCxnSpPr>
            <a:cxnSpLocks/>
          </p:cNvCxnSpPr>
          <p:nvPr/>
        </p:nvCxnSpPr>
        <p:spPr>
          <a:xfrm>
            <a:off x="0" y="6356354"/>
            <a:ext cx="9144001"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テキスト ボックス 38">
            <a:extLst>
              <a:ext uri="{FF2B5EF4-FFF2-40B4-BE49-F238E27FC236}">
                <a16:creationId xmlns:a16="http://schemas.microsoft.com/office/drawing/2014/main" id="{9F3D927E-9B5F-4298-9898-854CDB8C781F}"/>
              </a:ext>
            </a:extLst>
          </p:cNvPr>
          <p:cNvSpPr txBox="1">
            <a:spLocks noChangeArrowheads="1"/>
          </p:cNvSpPr>
          <p:nvPr/>
        </p:nvSpPr>
        <p:spPr bwMode="auto">
          <a:xfrm>
            <a:off x="146050" y="954127"/>
            <a:ext cx="899795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お申込み・期間</a:t>
            </a:r>
            <a:r>
              <a:rPr lang="en-US" altLang="ja-JP" sz="1200" dirty="0">
                <a:latin typeface="メイリオ" panose="020B0604030504040204" pitchFamily="50" charset="-128"/>
                <a:ea typeface="メイリオ" panose="020B0604030504040204" pitchFamily="50" charset="-128"/>
              </a:rPr>
              <a:t>】</a:t>
            </a:r>
          </a:p>
          <a:p>
            <a:pPr>
              <a:spcBef>
                <a:spcPct val="0"/>
              </a:spcBef>
              <a:buNone/>
            </a:pPr>
            <a:endParaRPr lang="en-US" altLang="ja-JP" sz="1200" b="1" dirty="0">
              <a:latin typeface="メイリオ" panose="020B0604030504040204" pitchFamily="50" charset="-128"/>
              <a:ea typeface="メイリオ" panose="020B0604030504040204" pitchFamily="50" charset="-128"/>
            </a:endParaRPr>
          </a:p>
          <a:p>
            <a:pPr>
              <a:spcBef>
                <a:spcPct val="0"/>
              </a:spcBef>
              <a:buNone/>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対象期間　　</a:t>
            </a:r>
            <a:r>
              <a:rPr lang="en-US" altLang="ja-JP" sz="1200" dirty="0">
                <a:latin typeface="メイリオ" panose="020B0604030504040204" pitchFamily="50" charset="-128"/>
                <a:ea typeface="メイリオ" panose="020B0604030504040204" pitchFamily="50" charset="-128"/>
              </a:rPr>
              <a:t>2020</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9</a:t>
            </a:r>
            <a:r>
              <a:rPr lang="ja-JP" altLang="en-US" sz="1200" dirty="0">
                <a:latin typeface="メイリオ" panose="020B0604030504040204" pitchFamily="50" charset="-128"/>
                <a:ea typeface="メイリオ" panose="020B0604030504040204" pitchFamily="50" charset="-128"/>
              </a:rPr>
              <a:t>月</a:t>
            </a:r>
            <a:r>
              <a:rPr lang="en-US" altLang="ja-JP" sz="1200" dirty="0">
                <a:latin typeface="メイリオ" panose="020B0604030504040204" pitchFamily="50" charset="-128"/>
                <a:ea typeface="メイリオ" panose="020B0604030504040204" pitchFamily="50" charset="-128"/>
              </a:rPr>
              <a:t>7</a:t>
            </a:r>
            <a:r>
              <a:rPr lang="ja-JP" altLang="en-US" sz="1200" dirty="0">
                <a:latin typeface="メイリオ" panose="020B0604030504040204" pitchFamily="50" charset="-128"/>
                <a:ea typeface="メイリオ" panose="020B0604030504040204" pitchFamily="50" charset="-128"/>
              </a:rPr>
              <a:t>日週～</a:t>
            </a:r>
            <a:r>
              <a:rPr lang="en-US" altLang="ja-JP" sz="1200" dirty="0">
                <a:latin typeface="メイリオ" panose="020B0604030504040204" pitchFamily="50" charset="-128"/>
                <a:ea typeface="メイリオ" panose="020B0604030504040204" pitchFamily="50" charset="-128"/>
              </a:rPr>
              <a:t>2020</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rPr>
              <a:t>月</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日週</a:t>
            </a:r>
          </a:p>
          <a:p>
            <a:pPr>
              <a:spcBef>
                <a:spcPct val="0"/>
              </a:spcBef>
              <a:buNone/>
            </a:pPr>
            <a:r>
              <a:rPr lang="ja-JP" altLang="en-US" sz="1200" dirty="0">
                <a:solidFill>
                  <a:srgbClr val="FF0000"/>
                </a:solidFill>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丸の内リンクサイネージ</a:t>
            </a:r>
            <a:r>
              <a:rPr lang="en-US" altLang="ja-JP" sz="1200" dirty="0">
                <a:latin typeface="メイリオ" panose="020B0604030504040204" pitchFamily="50" charset="-128"/>
                <a:ea typeface="メイリオ" panose="020B0604030504040204" pitchFamily="50" charset="-128"/>
              </a:rPr>
              <a:t>Ⅰ</a:t>
            </a:r>
            <a:r>
              <a:rPr lang="ja-JP" altLang="en-US" sz="1200" dirty="0">
                <a:latin typeface="メイリオ" panose="020B0604030504040204" pitchFamily="50" charset="-128"/>
                <a:ea typeface="メイリオ" panose="020B0604030504040204" pitchFamily="50" charset="-128"/>
              </a:rPr>
              <a:t>はビルの休館日により、</a:t>
            </a:r>
            <a:r>
              <a:rPr lang="en-US" altLang="ja-JP" sz="1200" dirty="0">
                <a:latin typeface="メイリオ" panose="020B0604030504040204" pitchFamily="50" charset="-128"/>
                <a:ea typeface="メイリオ" panose="020B0604030504040204" pitchFamily="50" charset="-128"/>
              </a:rPr>
              <a:t>1/1</a:t>
            </a:r>
            <a:r>
              <a:rPr lang="ja-JP" altLang="en-US" sz="1200" dirty="0">
                <a:latin typeface="メイリオ" panose="020B0604030504040204" pitchFamily="50" charset="-128"/>
                <a:ea typeface="メイリオ" panose="020B0604030504040204" pitchFamily="50" charset="-128"/>
              </a:rPr>
              <a:t>は放映休止とさせていただきます。</a:t>
            </a:r>
          </a:p>
          <a:p>
            <a:pPr>
              <a:spcBef>
                <a:spcPct val="0"/>
              </a:spcBef>
              <a:buNone/>
            </a:pPr>
            <a:endParaRPr lang="en-US" altLang="ja-JP" sz="1200"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■申込み方法　・</a:t>
            </a:r>
            <a:r>
              <a:rPr lang="en-US" altLang="ja-JP" sz="1200" dirty="0">
                <a:latin typeface="メイリオ" panose="020B0604030504040204" pitchFamily="50" charset="-128"/>
                <a:ea typeface="メイリオ" panose="020B0604030504040204" pitchFamily="50" charset="-128"/>
              </a:rPr>
              <a:t>2020</a:t>
            </a:r>
            <a:r>
              <a:rPr lang="ja-JP" altLang="en-US" sz="1200" dirty="0">
                <a:latin typeface="メイリオ" panose="020B0604030504040204" pitchFamily="50" charset="-128"/>
                <a:ea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rPr>
              <a:t>9</a:t>
            </a:r>
            <a:r>
              <a:rPr lang="ja-JP" altLang="en-US" sz="1200" dirty="0">
                <a:latin typeface="メイリオ" panose="020B0604030504040204" pitchFamily="50" charset="-128"/>
                <a:ea typeface="メイリオ" panose="020B0604030504040204" pitchFamily="50" charset="-128"/>
              </a:rPr>
              <a:t>月</a:t>
            </a:r>
            <a:r>
              <a:rPr lang="en-US" altLang="ja-JP" sz="1200" dirty="0">
                <a:latin typeface="メイリオ" panose="020B0604030504040204" pitchFamily="50" charset="-128"/>
                <a:ea typeface="メイリオ" panose="020B0604030504040204" pitchFamily="50" charset="-128"/>
              </a:rPr>
              <a:t>3</a:t>
            </a:r>
            <a:r>
              <a:rPr lang="ja-JP" altLang="en-US" sz="1200" dirty="0">
                <a:latin typeface="メイリオ" panose="020B0604030504040204" pitchFamily="50" charset="-128"/>
                <a:ea typeface="メイリオ" panose="020B0604030504040204" pitchFamily="50" charset="-128"/>
              </a:rPr>
              <a:t>日（木）</a:t>
            </a:r>
            <a:r>
              <a:rPr lang="en-US" altLang="ja-JP" sz="1200" dirty="0">
                <a:latin typeface="メイリオ" panose="020B0604030504040204" pitchFamily="50" charset="-128"/>
                <a:ea typeface="メイリオ" panose="020B0604030504040204" pitchFamily="50" charset="-128"/>
              </a:rPr>
              <a:t>14</a:t>
            </a:r>
            <a:r>
              <a:rPr lang="ja-JP" altLang="en-US" sz="1200" dirty="0">
                <a:latin typeface="メイリオ" panose="020B0604030504040204" pitchFamily="50" charset="-128"/>
                <a:ea typeface="メイリオ" panose="020B0604030504040204" pitchFamily="50" charset="-128"/>
              </a:rPr>
              <a:t>時以降より決定優先で申込み受付となります。 </a:t>
            </a:r>
          </a:p>
          <a:p>
            <a:pPr>
              <a:spcBef>
                <a:spcPct val="0"/>
              </a:spcBef>
              <a:buNone/>
            </a:pPr>
            <a:r>
              <a:rPr lang="ja-JP" altLang="en-US" sz="1200" dirty="0">
                <a:latin typeface="メイリオ" panose="020B0604030504040204" pitchFamily="50" charset="-128"/>
                <a:ea typeface="メイリオ" panose="020B0604030504040204" pitchFamily="50" charset="-128"/>
              </a:rPr>
              <a:t>　　　　　　　・申込みは各社それぞれのシステムおよび申込書をご利用ください。</a:t>
            </a:r>
          </a:p>
          <a:p>
            <a:pPr>
              <a:spcBef>
                <a:spcPct val="0"/>
              </a:spcBef>
              <a:buNone/>
            </a:pPr>
            <a:r>
              <a:rPr lang="ja-JP" altLang="en-US" sz="1200" dirty="0">
                <a:latin typeface="メイリオ" panose="020B0604030504040204" pitchFamily="50" charset="-128"/>
                <a:ea typeface="メイリオ" panose="020B0604030504040204" pitchFamily="50" charset="-128"/>
              </a:rPr>
              <a:t>　　　　　　　・備考・要望等の欄に「</a:t>
            </a:r>
            <a:r>
              <a:rPr lang="en-US" altLang="ja-JP" sz="1200" dirty="0">
                <a:latin typeface="メイリオ" panose="020B0604030504040204" pitchFamily="50" charset="-128"/>
                <a:ea typeface="メイリオ" panose="020B0604030504040204" pitchFamily="50" charset="-128"/>
              </a:rPr>
              <a:t>MCV</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Marunouchi Link Signage</a:t>
            </a:r>
            <a:r>
              <a:rPr lang="ja-JP" altLang="en-US" sz="1200" dirty="0">
                <a:latin typeface="メイリオ" panose="020B0604030504040204" pitchFamily="50" charset="-128"/>
                <a:ea typeface="メイリオ" panose="020B0604030504040204" pitchFamily="50" charset="-128"/>
              </a:rPr>
              <a:t>セット」と必ずご記入下さい。</a:t>
            </a:r>
          </a:p>
          <a:p>
            <a:pPr>
              <a:spcBef>
                <a:spcPct val="0"/>
              </a:spcBef>
              <a:buNone/>
            </a:pPr>
            <a:endParaRPr lang="en-US" altLang="ja-JP" sz="1200" dirty="0">
              <a:latin typeface="メイリオ" panose="020B0604030504040204" pitchFamily="50" charset="-128"/>
              <a:ea typeface="メイリオ" panose="020B0604030504040204" pitchFamily="50" charset="-128"/>
            </a:endParaRPr>
          </a:p>
          <a:p>
            <a:pPr>
              <a:spcBef>
                <a:spcPct val="0"/>
              </a:spcBef>
              <a:buNone/>
            </a:pPr>
            <a:endParaRPr lang="en-US" altLang="ja-JP" sz="1200" dirty="0">
              <a:latin typeface="メイリオ" panose="020B0604030504040204" pitchFamily="50" charset="-128"/>
              <a:ea typeface="メイリオ" panose="020B0604030504040204" pitchFamily="50" charset="-128"/>
            </a:endParaRPr>
          </a:p>
          <a:p>
            <a:pPr>
              <a:spcBef>
                <a:spcPct val="0"/>
              </a:spcBef>
              <a:buNone/>
            </a:pPr>
            <a:endParaRPr lang="en-US" altLang="ja-JP" sz="1200" dirty="0">
              <a:latin typeface="メイリオ" panose="020B0604030504040204" pitchFamily="50" charset="-128"/>
              <a:ea typeface="メイリオ" panose="020B0604030504040204" pitchFamily="50" charset="-128"/>
            </a:endParaRPr>
          </a:p>
          <a:p>
            <a:pPr>
              <a:spcBef>
                <a:spcPct val="0"/>
              </a:spcBef>
              <a:buNone/>
            </a:pPr>
            <a:endParaRPr lang="ja-JP" altLang="en-US" sz="1200" dirty="0">
              <a:latin typeface="メイリオ" panose="020B0604030504040204" pitchFamily="50" charset="-128"/>
              <a:ea typeface="メイリオ" panose="020B0604030504040204" pitchFamily="50" charset="-128"/>
            </a:endParaRPr>
          </a:p>
          <a:p>
            <a:pPr>
              <a:spcBef>
                <a:spcPct val="0"/>
              </a:spcBef>
              <a:buNone/>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お問い合わせ先</a:t>
            </a:r>
            <a:r>
              <a:rPr lang="en-US" altLang="ja-JP" sz="1200" dirty="0">
                <a:latin typeface="メイリオ" panose="020B0604030504040204" pitchFamily="50" charset="-128"/>
                <a:ea typeface="メイリオ" panose="020B0604030504040204" pitchFamily="50" charset="-128"/>
              </a:rPr>
              <a:t>】</a:t>
            </a:r>
          </a:p>
          <a:p>
            <a:pPr>
              <a:spcBef>
                <a:spcPct val="0"/>
              </a:spcBef>
              <a:buNone/>
            </a:pPr>
            <a:endParaRPr lang="en-US" altLang="ja-JP" sz="1200" b="1"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メトロアドエージェンシー　</a:t>
            </a:r>
          </a:p>
          <a:p>
            <a:pPr>
              <a:spcBef>
                <a:spcPct val="0"/>
              </a:spcBef>
              <a:buNone/>
            </a:pPr>
            <a:r>
              <a:rPr lang="ja-JP" altLang="en-US" sz="1200" dirty="0">
                <a:latin typeface="メイリオ" panose="020B0604030504040204" pitchFamily="50" charset="-128"/>
                <a:ea typeface="メイリオ" panose="020B0604030504040204" pitchFamily="50" charset="-128"/>
              </a:rPr>
              <a:t>　　　　　媒体本部　媒体販売局　駅メディア部　　（担当：袋井・川合）</a:t>
            </a:r>
          </a:p>
          <a:p>
            <a:pPr>
              <a:spcBef>
                <a:spcPct val="0"/>
              </a:spcBef>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105-0003</a:t>
            </a:r>
            <a:r>
              <a:rPr lang="ja-JP" altLang="en-US" sz="1200" dirty="0">
                <a:latin typeface="メイリオ" panose="020B0604030504040204" pitchFamily="50" charset="-128"/>
                <a:ea typeface="メイリオ" panose="020B0604030504040204" pitchFamily="50" charset="-128"/>
              </a:rPr>
              <a:t>　東京都港区西新橋</a:t>
            </a:r>
            <a:r>
              <a:rPr lang="en-US" altLang="ja-JP" sz="1200" dirty="0">
                <a:latin typeface="メイリオ" panose="020B0604030504040204" pitchFamily="50" charset="-128"/>
                <a:ea typeface="メイリオ" panose="020B0604030504040204" pitchFamily="50" charset="-128"/>
              </a:rPr>
              <a:t>1-6-21</a:t>
            </a:r>
            <a:r>
              <a:rPr lang="ja-JP" altLang="en-US" sz="1200" dirty="0">
                <a:latin typeface="メイリオ" panose="020B0604030504040204" pitchFamily="50" charset="-128"/>
                <a:ea typeface="メイリオ" panose="020B0604030504040204" pitchFamily="50" charset="-128"/>
              </a:rPr>
              <a:t>　　 ＮＢＦ虎ノ門ビル</a:t>
            </a:r>
            <a:r>
              <a:rPr lang="en-US" altLang="ja-JP" sz="1200" dirty="0">
                <a:latin typeface="メイリオ" panose="020B0604030504040204" pitchFamily="50" charset="-128"/>
                <a:ea typeface="メイリオ" panose="020B0604030504040204" pitchFamily="50" charset="-128"/>
              </a:rPr>
              <a:t>7</a:t>
            </a:r>
            <a:r>
              <a:rPr lang="ja-JP" altLang="en-US" sz="1200" dirty="0">
                <a:latin typeface="メイリオ" panose="020B0604030504040204" pitchFamily="50" charset="-128"/>
                <a:ea typeface="メイリオ" panose="020B0604030504040204" pitchFamily="50" charset="-128"/>
              </a:rPr>
              <a:t>階</a:t>
            </a:r>
          </a:p>
          <a:p>
            <a:pPr>
              <a:spcBef>
                <a:spcPct val="0"/>
              </a:spcBef>
              <a:buNone/>
            </a:pPr>
            <a:r>
              <a:rPr lang="ja-JP" altLang="en-US" sz="1200" dirty="0">
                <a:latin typeface="メイリオ" panose="020B0604030504040204" pitchFamily="50" charset="-128"/>
                <a:ea typeface="メイリオ" panose="020B0604030504040204" pitchFamily="50" charset="-128"/>
              </a:rPr>
              <a:t> 　　　　　ＴＥＬ：（</a:t>
            </a:r>
            <a:r>
              <a:rPr lang="en-US" altLang="ja-JP" sz="1200" dirty="0">
                <a:latin typeface="メイリオ" panose="020B0604030504040204" pitchFamily="50" charset="-128"/>
                <a:ea typeface="メイリオ" panose="020B0604030504040204" pitchFamily="50" charset="-128"/>
              </a:rPr>
              <a:t>03</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5501-7836</a:t>
            </a:r>
            <a:r>
              <a:rPr lang="ja-JP" altLang="en-US" sz="1200" dirty="0">
                <a:latin typeface="メイリオ" panose="020B0604030504040204" pitchFamily="50" charset="-128"/>
                <a:ea typeface="メイリオ" panose="020B0604030504040204" pitchFamily="50" charset="-128"/>
              </a:rPr>
              <a:t>　　ＦＡＸ：（</a:t>
            </a:r>
            <a:r>
              <a:rPr lang="en-US" altLang="ja-JP" sz="1200" dirty="0">
                <a:latin typeface="メイリオ" panose="020B0604030504040204" pitchFamily="50" charset="-128"/>
                <a:ea typeface="メイリオ" panose="020B0604030504040204" pitchFamily="50" charset="-128"/>
              </a:rPr>
              <a:t>03</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3593-6150</a:t>
            </a:r>
            <a:r>
              <a:rPr lang="ja-JP" altLang="en-US" sz="1200" dirty="0">
                <a:latin typeface="メイリオ" panose="020B0604030504040204" pitchFamily="50" charset="-128"/>
                <a:ea typeface="メイリオ" panose="020B0604030504040204" pitchFamily="50" charset="-128"/>
              </a:rPr>
              <a:t>　</a:t>
            </a:r>
          </a:p>
          <a:p>
            <a:pPr>
              <a:spcBef>
                <a:spcPct val="0"/>
              </a:spcBef>
              <a:buNone/>
            </a:pPr>
            <a:endParaRPr lang="ja-JP" altLang="en-US" sz="1200" dirty="0">
              <a:latin typeface="メイリオ" panose="020B0604030504040204" pitchFamily="50" charset="-128"/>
              <a:ea typeface="メイリオ" panose="020B0604030504040204" pitchFamily="50" charset="-128"/>
            </a:endParaRPr>
          </a:p>
          <a:p>
            <a:pPr>
              <a:spcBef>
                <a:spcPct val="0"/>
              </a:spcBef>
              <a:buNone/>
            </a:pPr>
            <a:endParaRPr lang="ja-JP" altLang="en-US" sz="1200"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　丸の内メディアリンク事務局　</a:t>
            </a:r>
            <a:endParaRPr lang="en-US" altLang="ja-JP" sz="1200"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　　　　三菱地所プロパティマネジメント株式会社　サービスソリューション推進部内　（担当：古賀・菅埜）</a:t>
            </a:r>
            <a:endParaRPr lang="en-US" altLang="ja-JP" sz="1200"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100-0005</a:t>
            </a:r>
            <a:r>
              <a:rPr lang="ja-JP" altLang="en-US" sz="1200" dirty="0">
                <a:latin typeface="メイリオ" panose="020B0604030504040204" pitchFamily="50" charset="-128"/>
                <a:ea typeface="メイリオ" panose="020B0604030504040204" pitchFamily="50" charset="-128"/>
              </a:rPr>
              <a:t>　東京都千代田区丸の内</a:t>
            </a:r>
            <a:r>
              <a:rPr lang="en-US" altLang="ja-JP" sz="1200" dirty="0">
                <a:latin typeface="メイリオ" panose="020B0604030504040204" pitchFamily="50" charset="-128"/>
                <a:ea typeface="メイリオ" panose="020B0604030504040204" pitchFamily="50" charset="-128"/>
              </a:rPr>
              <a:t>2-5-1 </a:t>
            </a:r>
            <a:r>
              <a:rPr lang="ja-JP" altLang="en-US" sz="1200" dirty="0">
                <a:latin typeface="メイリオ" panose="020B0604030504040204" pitchFamily="50" charset="-128"/>
                <a:ea typeface="メイリオ" panose="020B0604030504040204" pitchFamily="50" charset="-128"/>
              </a:rPr>
              <a:t>丸の内二丁目ビル</a:t>
            </a:r>
            <a:r>
              <a:rPr lang="en-US" altLang="ja-JP" sz="1200" dirty="0">
                <a:latin typeface="メイリオ" panose="020B0604030504040204" pitchFamily="50" charset="-128"/>
                <a:ea typeface="メイリオ" panose="020B0604030504040204" pitchFamily="50" charset="-128"/>
              </a:rPr>
              <a:t>2</a:t>
            </a:r>
            <a:r>
              <a:rPr lang="ja-JP" altLang="en-US" sz="1200" dirty="0">
                <a:latin typeface="メイリオ" panose="020B0604030504040204" pitchFamily="50" charset="-128"/>
                <a:ea typeface="メイリオ" panose="020B0604030504040204" pitchFamily="50" charset="-128"/>
              </a:rPr>
              <a:t>階</a:t>
            </a:r>
            <a:endParaRPr lang="en-US" altLang="ja-JP" sz="1200" dirty="0">
              <a:latin typeface="メイリオ" panose="020B0604030504040204" pitchFamily="50" charset="-128"/>
              <a:ea typeface="メイリオ" panose="020B0604030504040204" pitchFamily="50" charset="-128"/>
            </a:endParaRPr>
          </a:p>
          <a:p>
            <a:pPr>
              <a:spcBef>
                <a:spcPct val="0"/>
              </a:spcBef>
              <a:buNone/>
            </a:pPr>
            <a:r>
              <a:rPr lang="ja-JP" altLang="en-US" sz="1200" dirty="0">
                <a:latin typeface="メイリオ" panose="020B0604030504040204" pitchFamily="50" charset="-128"/>
                <a:ea typeface="メイリオ" panose="020B0604030504040204" pitchFamily="50" charset="-128"/>
              </a:rPr>
              <a:t>　　　　　ＴＥＬ</a:t>
            </a:r>
            <a:r>
              <a:rPr lang="ja-JP" altLang="en-US" sz="1200" dirty="0">
                <a:latin typeface="メイリオ" panose="020B0604030504040204" pitchFamily="50" charset="-128"/>
                <a:ea typeface="メイリオ" panose="020B0604030504040204" pitchFamily="50" charset="-128"/>
                <a:sym typeface="Wingdings" panose="05000000000000000000" pitchFamily="2" charset="2"/>
              </a:rPr>
              <a:t>：（</a:t>
            </a:r>
            <a:r>
              <a:rPr lang="en-US" altLang="ja-JP" sz="1200" dirty="0">
                <a:latin typeface="メイリオ" panose="020B0604030504040204" pitchFamily="50" charset="-128"/>
                <a:ea typeface="メイリオ" panose="020B0604030504040204" pitchFamily="50" charset="-128"/>
                <a:sym typeface="Wingdings" panose="05000000000000000000" pitchFamily="2" charset="2"/>
              </a:rPr>
              <a:t>03</a:t>
            </a:r>
            <a:r>
              <a:rPr lang="ja-JP" altLang="en-US" sz="1200" dirty="0">
                <a:latin typeface="メイリオ" panose="020B0604030504040204" pitchFamily="50" charset="-128"/>
                <a:ea typeface="メイリオ" panose="020B0604030504040204" pitchFamily="50" charset="-128"/>
                <a:sym typeface="Wingdings" panose="05000000000000000000" pitchFamily="2" charset="2"/>
              </a:rPr>
              <a:t>）</a:t>
            </a:r>
            <a:r>
              <a:rPr lang="en-US" altLang="ja-JP" sz="1200" dirty="0">
                <a:latin typeface="メイリオ" panose="020B0604030504040204" pitchFamily="50" charset="-128"/>
                <a:ea typeface="メイリオ" panose="020B0604030504040204" pitchFamily="50" charset="-128"/>
                <a:sym typeface="Wingdings" panose="05000000000000000000" pitchFamily="2" charset="2"/>
              </a:rPr>
              <a:t>3287-4399</a:t>
            </a:r>
            <a:r>
              <a:rPr lang="ja-JP" altLang="en-US" sz="1200" dirty="0">
                <a:latin typeface="メイリオ" panose="020B0604030504040204" pitchFamily="50" charset="-128"/>
                <a:ea typeface="メイリオ" panose="020B0604030504040204" pitchFamily="50" charset="-128"/>
              </a:rPr>
              <a:t>　　 ＦＡＸ</a:t>
            </a:r>
            <a:r>
              <a:rPr lang="ja-JP" altLang="en-US" sz="1200" dirty="0">
                <a:latin typeface="メイリオ" panose="020B0604030504040204" pitchFamily="50" charset="-128"/>
                <a:ea typeface="メイリオ" panose="020B0604030504040204" pitchFamily="50" charset="-128"/>
                <a:sym typeface="Wingdings" panose="05000000000000000000" pitchFamily="2" charset="2"/>
              </a:rPr>
              <a:t>：（</a:t>
            </a:r>
            <a:r>
              <a:rPr lang="en-US" altLang="ja-JP" sz="1200" dirty="0">
                <a:latin typeface="メイリオ" panose="020B0604030504040204" pitchFamily="50" charset="-128"/>
                <a:ea typeface="メイリオ" panose="020B0604030504040204" pitchFamily="50" charset="-128"/>
                <a:sym typeface="Wingdings" panose="05000000000000000000" pitchFamily="2" charset="2"/>
              </a:rPr>
              <a:t>03</a:t>
            </a:r>
            <a:r>
              <a:rPr lang="ja-JP" altLang="en-US" sz="1200" dirty="0">
                <a:latin typeface="メイリオ" panose="020B0604030504040204" pitchFamily="50" charset="-128"/>
                <a:ea typeface="メイリオ" panose="020B0604030504040204" pitchFamily="50" charset="-128"/>
                <a:sym typeface="Wingdings" panose="05000000000000000000" pitchFamily="2" charset="2"/>
              </a:rPr>
              <a:t>）</a:t>
            </a:r>
            <a:r>
              <a:rPr lang="en-US" altLang="ja-JP" sz="1200" dirty="0">
                <a:latin typeface="メイリオ" panose="020B0604030504040204" pitchFamily="50" charset="-128"/>
                <a:ea typeface="メイリオ" panose="020B0604030504040204" pitchFamily="50" charset="-128"/>
                <a:sym typeface="Wingdings" panose="05000000000000000000" pitchFamily="2" charset="2"/>
              </a:rPr>
              <a:t>3282-6017</a:t>
            </a:r>
          </a:p>
          <a:p>
            <a:pPr>
              <a:spcBef>
                <a:spcPct val="0"/>
              </a:spcBef>
              <a:buNone/>
            </a:pPr>
            <a:r>
              <a:rPr lang="ja-JP" altLang="en-US" sz="1200" dirty="0">
                <a:latin typeface="メイリオ" panose="020B0604030504040204" pitchFamily="50" charset="-128"/>
                <a:ea typeface="メイリオ" panose="020B0604030504040204" pitchFamily="50" charset="-128"/>
                <a:sym typeface="Wingdings" panose="05000000000000000000" pitchFamily="2" charset="2"/>
              </a:rPr>
              <a:t>　　　　　ＭＡＩＬ：</a:t>
            </a:r>
            <a:r>
              <a:rPr lang="en-US" altLang="ja-JP" sz="1200" dirty="0">
                <a:latin typeface="メイリオ" panose="020B0604030504040204" pitchFamily="50" charset="-128"/>
                <a:ea typeface="メイリオ" panose="020B0604030504040204" pitchFamily="50" charset="-128"/>
                <a:sym typeface="Wingdings" panose="05000000000000000000" pitchFamily="2" charset="2"/>
              </a:rPr>
              <a:t>mmlink@mjpm.co.jp</a:t>
            </a:r>
            <a:endParaRPr lang="en-US" altLang="ja-JP" sz="1200" dirty="0">
              <a:latin typeface="メイリオ" panose="020B0604030504040204" pitchFamily="50" charset="-128"/>
              <a:ea typeface="メイリオ" panose="020B0604030504040204" pitchFamily="50" charset="-128"/>
            </a:endParaRPr>
          </a:p>
          <a:p>
            <a:pPr>
              <a:spcBef>
                <a:spcPct val="0"/>
              </a:spcBef>
              <a:buNone/>
            </a:pP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57140727"/>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1001</TotalTime>
  <Words>559</Words>
  <Application>Microsoft Office PowerPoint</Application>
  <PresentationFormat>画面に合わせる (4:3)</PresentationFormat>
  <Paragraphs>202</Paragraphs>
  <Slides>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メイリオ</vt:lpstr>
      <vt:lpstr>游ゴシック</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袋井優</dc:creator>
  <cp:lastModifiedBy>川合秀典</cp:lastModifiedBy>
  <cp:revision>67</cp:revision>
  <dcterms:created xsi:type="dcterms:W3CDTF">2020-06-26T09:31:37Z</dcterms:created>
  <dcterms:modified xsi:type="dcterms:W3CDTF">2020-09-25T13:38:38Z</dcterms:modified>
</cp:coreProperties>
</file>